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8" r:id="rId20"/>
    <p:sldId id="279" r:id="rId21"/>
    <p:sldId id="275" r:id="rId22"/>
    <p:sldId id="276" r:id="rId23"/>
    <p:sldId id="277"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Georgia" panose="02040502050405020303" pitchFamily="18" charset="0"/>
      <p:regular r:id="rId30"/>
      <p:bold r:id="rId31"/>
      <p:italic r:id="rId32"/>
      <p:boldItalic r:id="rId33"/>
    </p:embeddedFont>
    <p:embeddedFont>
      <p:font typeface="Proxima Nova" panose="020B0604020202020204" charset="0"/>
      <p:regular r:id="rId34"/>
      <p:bold r:id="rId35"/>
      <p:italic r:id="rId36"/>
      <p:boldItalic r:id="rId37"/>
    </p:embeddedFont>
    <p:embeddedFont>
      <p:font typeface="Montserrat" panose="020B0604020202020204" charset="0"/>
      <p:regular r:id="rId38"/>
      <p:bold r:id="rId39"/>
      <p:italic r:id="rId40"/>
      <p:boldItalic r:id="rId41"/>
    </p:embeddedFont>
    <p:embeddedFont>
      <p:font typeface="Montserrat Medium"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iY8y5aJlQHL4TJjqqh+GdoHZrnT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B33C58-79E6-4CD7-A280-A2D232897DCB}">
  <a:tblStyle styleId="{ADB33C58-79E6-4CD7-A280-A2D232897DC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4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34287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092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8" name="Google Shape;21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7178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9" name="Google Shape;22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extLst>
      <p:ext uri="{BB962C8B-B14F-4D97-AF65-F5344CB8AC3E}">
        <p14:creationId xmlns:p14="http://schemas.microsoft.com/office/powerpoint/2010/main" val="3333886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2" name="Google Shape;2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1814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49145b18b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0" name="Google Shape;260;g149145b18b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6992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49145b18b6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8" name="Google Shape;278;g149145b18b6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772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7" name="Google Shape;29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0405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8" name="Google Shape;31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305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9" name="Google Shape;3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587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2" name="Google Shape;3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820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2" name="Google Shape;3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466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3990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2" name="Google Shape;3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5984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6" name="Google Shape;35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1833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9" name="Google Shape;36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156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3" name="Google Shape;38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4602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9486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Many engineering schools across the world use this framework to provide engineering students with the skills and knowledge they’ll need post-university</a:t>
            </a:r>
            <a:endParaRPr dirty="0"/>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extLst>
      <p:ext uri="{BB962C8B-B14F-4D97-AF65-F5344CB8AC3E}">
        <p14:creationId xmlns:p14="http://schemas.microsoft.com/office/powerpoint/2010/main" val="108780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Many engineering schools across the world use this framework to provide engineering students with the skills and knowledge they’ll need post-university</a:t>
            </a:r>
            <a:endParaRPr dirty="0"/>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extLst>
      <p:ext uri="{BB962C8B-B14F-4D97-AF65-F5344CB8AC3E}">
        <p14:creationId xmlns:p14="http://schemas.microsoft.com/office/powerpoint/2010/main" val="1500898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4752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Many engineering schools across the world use this framework to provide engineering students with the skills and knowledge they’ll need post-university</a:t>
            </a:r>
            <a:endParaRPr dirty="0"/>
          </a:p>
        </p:txBody>
      </p:sp>
      <p:sp>
        <p:nvSpPr>
          <p:cNvPr id="180" name="Google Shape;1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extLst>
      <p:ext uri="{BB962C8B-B14F-4D97-AF65-F5344CB8AC3E}">
        <p14:creationId xmlns:p14="http://schemas.microsoft.com/office/powerpoint/2010/main" val="1349824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engineering curriculum chart on the previous slide helps to create ’T’ shaped professional engineers. A professional engineer is someone who has a strong foundational science and mathematics background which greatly increases the scope of projects one can work on. An Engineering Technologist is someone who does not have a strong foundation in sciences and math (may not have a college degree) and focus instead on implementation and technical skills. </a:t>
            </a:r>
            <a:endParaRPr dirty="0"/>
          </a:p>
        </p:txBody>
      </p:sp>
      <p:sp>
        <p:nvSpPr>
          <p:cNvPr id="192" name="Google Shape;19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extLst>
      <p:ext uri="{BB962C8B-B14F-4D97-AF65-F5344CB8AC3E}">
        <p14:creationId xmlns:p14="http://schemas.microsoft.com/office/powerpoint/2010/main" val="638892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Professional Engineers are those who come out of an ABET accredited engineering program. The ABET accreditation of each major in an engineering school helps provide engineers with the best education by implementing high programmatic standards created by the ABET board. Major programs are reassessed and audited often to ensure that the program adequately prepares engineers for the workforce. The outcomes above highlight some of the ABET accreditations and goals for engineers to develop through their studies. These outcomes are largely used to create curriculum, including in EG 1003.</a:t>
            </a:r>
            <a:endParaRPr dirty="0"/>
          </a:p>
        </p:txBody>
      </p:sp>
      <p:sp>
        <p:nvSpPr>
          <p:cNvPr id="206" name="Google Shape;2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extLst>
      <p:ext uri="{BB962C8B-B14F-4D97-AF65-F5344CB8AC3E}">
        <p14:creationId xmlns:p14="http://schemas.microsoft.com/office/powerpoint/2010/main" val="542328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5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50"/>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chemeClr val="lt1"/>
                </a:solidFill>
                <a:latin typeface="Proxima Nova"/>
                <a:ea typeface="Proxima Nova"/>
                <a:cs typeface="Proxima Nova"/>
                <a:sym typeface="Proxima Nova"/>
              </a:defRPr>
            </a:lvl1pPr>
            <a:lvl2pPr marL="0" lvl="1" indent="0" algn="r">
              <a:spcBef>
                <a:spcPts val="0"/>
              </a:spcBef>
              <a:buNone/>
              <a:defRPr sz="1800" b="0" i="0">
                <a:solidFill>
                  <a:schemeClr val="lt1"/>
                </a:solidFill>
                <a:latin typeface="Proxima Nova"/>
                <a:ea typeface="Proxima Nova"/>
                <a:cs typeface="Proxima Nova"/>
                <a:sym typeface="Proxima Nova"/>
              </a:defRPr>
            </a:lvl2pPr>
            <a:lvl3pPr marL="0" lvl="2" indent="0" algn="r">
              <a:spcBef>
                <a:spcPts val="0"/>
              </a:spcBef>
              <a:buNone/>
              <a:defRPr sz="1800" b="0" i="0">
                <a:solidFill>
                  <a:schemeClr val="lt1"/>
                </a:solidFill>
                <a:latin typeface="Proxima Nova"/>
                <a:ea typeface="Proxima Nova"/>
                <a:cs typeface="Proxima Nova"/>
                <a:sym typeface="Proxima Nova"/>
              </a:defRPr>
            </a:lvl3pPr>
            <a:lvl4pPr marL="0" lvl="3" indent="0" algn="r">
              <a:spcBef>
                <a:spcPts val="0"/>
              </a:spcBef>
              <a:buNone/>
              <a:defRPr sz="1800" b="0" i="0">
                <a:solidFill>
                  <a:schemeClr val="lt1"/>
                </a:solidFill>
                <a:latin typeface="Proxima Nova"/>
                <a:ea typeface="Proxima Nova"/>
                <a:cs typeface="Proxima Nova"/>
                <a:sym typeface="Proxima Nova"/>
              </a:defRPr>
            </a:lvl4pPr>
            <a:lvl5pPr marL="0" lvl="4" indent="0" algn="r">
              <a:spcBef>
                <a:spcPts val="0"/>
              </a:spcBef>
              <a:buNone/>
              <a:defRPr sz="1800" b="0" i="0">
                <a:solidFill>
                  <a:schemeClr val="lt1"/>
                </a:solidFill>
                <a:latin typeface="Proxima Nova"/>
                <a:ea typeface="Proxima Nova"/>
                <a:cs typeface="Proxima Nova"/>
                <a:sym typeface="Proxima Nova"/>
              </a:defRPr>
            </a:lvl5pPr>
            <a:lvl6pPr marL="0" lvl="5" indent="0" algn="r">
              <a:spcBef>
                <a:spcPts val="0"/>
              </a:spcBef>
              <a:buNone/>
              <a:defRPr sz="1800" b="0" i="0">
                <a:solidFill>
                  <a:schemeClr val="lt1"/>
                </a:solidFill>
                <a:latin typeface="Proxima Nova"/>
                <a:ea typeface="Proxima Nova"/>
                <a:cs typeface="Proxima Nova"/>
                <a:sym typeface="Proxima Nova"/>
              </a:defRPr>
            </a:lvl6pPr>
            <a:lvl7pPr marL="0" lvl="6" indent="0" algn="r">
              <a:spcBef>
                <a:spcPts val="0"/>
              </a:spcBef>
              <a:buNone/>
              <a:defRPr sz="1800" b="0" i="0">
                <a:solidFill>
                  <a:schemeClr val="lt1"/>
                </a:solidFill>
                <a:latin typeface="Proxima Nova"/>
                <a:ea typeface="Proxima Nova"/>
                <a:cs typeface="Proxima Nova"/>
                <a:sym typeface="Proxima Nova"/>
              </a:defRPr>
            </a:lvl7pPr>
            <a:lvl8pPr marL="0" lvl="7" indent="0" algn="r">
              <a:spcBef>
                <a:spcPts val="0"/>
              </a:spcBef>
              <a:buNone/>
              <a:defRPr sz="1800" b="0" i="0">
                <a:solidFill>
                  <a:schemeClr val="lt1"/>
                </a:solidFill>
                <a:latin typeface="Proxima Nova"/>
                <a:ea typeface="Proxima Nova"/>
                <a:cs typeface="Proxima Nova"/>
                <a:sym typeface="Proxima Nova"/>
              </a:defRPr>
            </a:lvl8pPr>
            <a:lvl9pPr marL="0" lvl="8" indent="0" algn="r">
              <a:spcBef>
                <a:spcPts val="0"/>
              </a:spcBef>
              <a:buNone/>
              <a:defRPr sz="1800" b="0" i="0">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59"/>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60"/>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51"/>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 name="Google Shape;33;p52"/>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0" name="Google Shape;40;p53"/>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54"/>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 name="Google Shape;54;p55"/>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 name="Google Shape;58;p56"/>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57"/>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8"/>
          <p:cNvSpPr>
            <a:spLocks noGrp="1"/>
          </p:cNvSpPr>
          <p:nvPr>
            <p:ph type="pic" idx="2"/>
          </p:nvPr>
        </p:nvSpPr>
        <p:spPr>
          <a:xfrm>
            <a:off x="5183188" y="987425"/>
            <a:ext cx="6172200" cy="4873625"/>
          </a:xfrm>
          <a:prstGeom prst="rect">
            <a:avLst/>
          </a:prstGeom>
          <a:noFill/>
          <a:ln>
            <a:noFill/>
          </a:ln>
        </p:spPr>
      </p:sp>
      <p:sp>
        <p:nvSpPr>
          <p:cNvPr id="69" name="Google Shape;69;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58"/>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49"/>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dirty="0"/>
          </a:p>
        </p:txBody>
      </p:sp>
      <p:sp>
        <p:nvSpPr>
          <p:cNvPr id="15" name="Google Shape;15;p49"/>
          <p:cNvSpPr txBox="1"/>
          <p:nvPr/>
        </p:nvSpPr>
        <p:spPr>
          <a:xfrm>
            <a:off x="11718388" y="84405"/>
            <a:ext cx="4736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800" b="1" i="0" u="none" strike="noStrike" cap="none">
                <a:solidFill>
                  <a:schemeClr val="lt1"/>
                </a:solidFill>
                <a:latin typeface="Proxima Nova"/>
                <a:ea typeface="Proxima Nova"/>
                <a:cs typeface="Proxima Nova"/>
                <a:sym typeface="Proxima Nova"/>
              </a:rPr>
              <a:t>‹#›</a:t>
            </a:fld>
            <a:endParaRPr sz="1800" b="1" dirty="0">
              <a:solidFill>
                <a:schemeClr val="lt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manual.eg.poly.edu/index.php/Absence_and_Lateness_Polici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2013439" y="1409013"/>
            <a:ext cx="812158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RECITATION 1</a:t>
            </a:r>
            <a:endParaRPr dirty="0"/>
          </a:p>
        </p:txBody>
      </p:sp>
      <p:sp>
        <p:nvSpPr>
          <p:cNvPr id="90" name="Google Shape;90;p1"/>
          <p:cNvSpPr txBox="1">
            <a:spLocks noGrp="1"/>
          </p:cNvSpPr>
          <p:nvPr>
            <p:ph type="subTitle" idx="1"/>
          </p:nvPr>
        </p:nvSpPr>
        <p:spPr>
          <a:xfrm>
            <a:off x="1502229" y="4183746"/>
            <a:ext cx="9144000" cy="47356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latin typeface="Proxima Nova"/>
                <a:ea typeface="Proxima Nova"/>
                <a:cs typeface="Proxima Nova"/>
                <a:sym typeface="Proxima Nova"/>
              </a:rPr>
              <a:t>EG1004</a:t>
            </a:r>
            <a:endParaRPr dirty="0"/>
          </a:p>
        </p:txBody>
      </p:sp>
      <p:cxnSp>
        <p:nvCxnSpPr>
          <p:cNvPr id="91" name="Google Shape;91;p1"/>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92" name="Google Shape;92;p1"/>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3" name="Google Shape;93;p1"/>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94" name="Google Shape;94;p1"/>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95" name="Google Shape;95;p1"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ctrTitle"/>
          </p:nvPr>
        </p:nvSpPr>
        <p:spPr>
          <a:xfrm>
            <a:off x="747102" y="1369854"/>
            <a:ext cx="10697795"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COURSE OVERVIEW</a:t>
            </a:r>
            <a:endParaRPr dirty="0"/>
          </a:p>
        </p:txBody>
      </p:sp>
      <p:cxnSp>
        <p:nvCxnSpPr>
          <p:cNvPr id="221" name="Google Shape;221;p11"/>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222" name="Google Shape;222;p11"/>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3" name="Google Shape;223;p11"/>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24" name="Google Shape;224;p11"/>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225" name="Google Shape;225;p11"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2"/>
          <p:cNvSpPr txBox="1">
            <a:spLocks noGrp="1"/>
          </p:cNvSpPr>
          <p:nvPr>
            <p:ph type="subTitle" idx="1"/>
          </p:nvPr>
        </p:nvSpPr>
        <p:spPr>
          <a:xfrm>
            <a:off x="432059" y="1884633"/>
            <a:ext cx="6609783" cy="4051000"/>
          </a:xfrm>
          <a:prstGeom prst="rect">
            <a:avLst/>
          </a:prstGeom>
          <a:noFill/>
          <a:ln>
            <a:noFill/>
          </a:ln>
        </p:spPr>
        <p:txBody>
          <a:bodyPr spcFirstLastPara="1" wrap="square" lIns="91425" tIns="45700" rIns="91425" bIns="45700" anchor="ctr"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dirty="0">
                <a:latin typeface="Proxima Nova"/>
                <a:ea typeface="Proxima Nova"/>
                <a:cs typeface="Proxima Nova"/>
                <a:sym typeface="Proxima Nova"/>
              </a:rPr>
              <a:t>Explore concentrations of engineering</a:t>
            </a:r>
            <a:endParaRPr dirty="0"/>
          </a:p>
          <a:p>
            <a:pPr marL="342900" lvl="0" indent="-342900" algn="l" rtl="0">
              <a:lnSpc>
                <a:spcPct val="10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Develop professional skills</a:t>
            </a:r>
            <a:endParaRPr dirty="0"/>
          </a:p>
          <a:p>
            <a:pPr marL="800100" lvl="1" indent="-342900" algn="l" rtl="0">
              <a:lnSpc>
                <a:spcPct val="100000"/>
              </a:lnSpc>
              <a:spcBef>
                <a:spcPts val="500"/>
              </a:spcBef>
              <a:spcAft>
                <a:spcPts val="0"/>
              </a:spcAft>
              <a:buClr>
                <a:schemeClr val="dk1"/>
              </a:buClr>
              <a:buSzPts val="2800"/>
              <a:buFont typeface="Arial"/>
              <a:buChar char="•"/>
            </a:pPr>
            <a:r>
              <a:rPr lang="en-US" sz="2800" dirty="0">
                <a:latin typeface="Proxima Nova"/>
                <a:ea typeface="Proxima Nova"/>
                <a:cs typeface="Proxima Nova"/>
                <a:sym typeface="Proxima Nova"/>
              </a:rPr>
              <a:t>Teamwork</a:t>
            </a:r>
            <a:endParaRPr dirty="0"/>
          </a:p>
          <a:p>
            <a:pPr marL="800100" lvl="1" indent="-342900" algn="l" rtl="0">
              <a:lnSpc>
                <a:spcPct val="100000"/>
              </a:lnSpc>
              <a:spcBef>
                <a:spcPts val="500"/>
              </a:spcBef>
              <a:spcAft>
                <a:spcPts val="0"/>
              </a:spcAft>
              <a:buClr>
                <a:schemeClr val="dk1"/>
              </a:buClr>
              <a:buSzPts val="2800"/>
              <a:buFont typeface="Arial"/>
              <a:buChar char="•"/>
            </a:pPr>
            <a:r>
              <a:rPr lang="en-US" sz="2800" dirty="0">
                <a:latin typeface="Proxima Nova"/>
                <a:ea typeface="Proxima Nova"/>
                <a:cs typeface="Proxima Nova"/>
                <a:sym typeface="Proxima Nova"/>
              </a:rPr>
              <a:t>Oral communication</a:t>
            </a:r>
            <a:endParaRPr dirty="0"/>
          </a:p>
          <a:p>
            <a:pPr marL="800100" lvl="1" indent="-342900" algn="l" rtl="0">
              <a:lnSpc>
                <a:spcPct val="100000"/>
              </a:lnSpc>
              <a:spcBef>
                <a:spcPts val="500"/>
              </a:spcBef>
              <a:spcAft>
                <a:spcPts val="0"/>
              </a:spcAft>
              <a:buClr>
                <a:schemeClr val="dk1"/>
              </a:buClr>
              <a:buSzPts val="2800"/>
              <a:buFont typeface="Arial"/>
              <a:buChar char="•"/>
            </a:pPr>
            <a:r>
              <a:rPr lang="en-US" sz="2800" dirty="0">
                <a:latin typeface="Proxima Nova"/>
                <a:ea typeface="Proxima Nova"/>
                <a:cs typeface="Proxima Nova"/>
                <a:sym typeface="Proxima Nova"/>
              </a:rPr>
              <a:t>Written communication</a:t>
            </a:r>
            <a:endParaRPr dirty="0"/>
          </a:p>
          <a:p>
            <a:pPr marL="342900" lvl="0" indent="-342900" algn="l" rtl="0">
              <a:lnSpc>
                <a:spcPct val="100000"/>
              </a:lnSpc>
              <a:spcBef>
                <a:spcPts val="1000"/>
              </a:spcBef>
              <a:spcAft>
                <a:spcPts val="0"/>
              </a:spcAft>
              <a:buClr>
                <a:schemeClr val="dk1"/>
              </a:buClr>
              <a:buSzPts val="2800"/>
              <a:buFont typeface="Arial"/>
              <a:buChar char="•"/>
            </a:pPr>
            <a:r>
              <a:rPr lang="en-US" sz="2800" dirty="0" smtClean="0">
                <a:latin typeface="Proxima Nova"/>
                <a:ea typeface="Proxima Nova"/>
                <a:cs typeface="Proxima Nova"/>
                <a:sym typeface="Proxima Nova"/>
              </a:rPr>
              <a:t>Explore </a:t>
            </a:r>
            <a:r>
              <a:rPr lang="en-US" sz="2800" dirty="0">
                <a:latin typeface="Proxima Nova"/>
                <a:ea typeface="Proxima Nova"/>
                <a:cs typeface="Proxima Nova"/>
                <a:sym typeface="Proxima Nova"/>
              </a:rPr>
              <a:t>technical </a:t>
            </a:r>
            <a:r>
              <a:rPr lang="en-US" sz="2800" dirty="0" smtClean="0">
                <a:latin typeface="Proxima Nova"/>
                <a:ea typeface="Proxima Nova"/>
                <a:cs typeface="Proxima Nova"/>
                <a:sym typeface="Proxima Nova"/>
              </a:rPr>
              <a:t>tools &amp; skills</a:t>
            </a:r>
            <a:r>
              <a:rPr lang="en-US" sz="2800" b="1" dirty="0">
                <a:latin typeface="Proxima Nova"/>
                <a:ea typeface="Proxima Nova"/>
                <a:cs typeface="Proxima Nova"/>
                <a:sym typeface="Proxima Nova"/>
              </a:rPr>
              <a:t>	</a:t>
            </a:r>
            <a:endParaRPr dirty="0"/>
          </a:p>
          <a:p>
            <a:pPr marL="342900" lvl="0" indent="-342900" algn="l" rtl="0">
              <a:lnSpc>
                <a:spcPct val="10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Utilize the </a:t>
            </a:r>
            <a:r>
              <a:rPr lang="en-US" sz="2800" dirty="0" smtClean="0">
                <a:latin typeface="Proxima Nova"/>
                <a:ea typeface="Proxima Nova"/>
                <a:cs typeface="Proxima Nova"/>
                <a:sym typeface="Proxima Nova"/>
              </a:rPr>
              <a:t>engineering </a:t>
            </a:r>
            <a:r>
              <a:rPr lang="en-US" sz="2800" dirty="0">
                <a:latin typeface="Proxima Nova"/>
                <a:ea typeface="Proxima Nova"/>
                <a:cs typeface="Proxima Nova"/>
                <a:sym typeface="Proxima Nova"/>
              </a:rPr>
              <a:t>design process</a:t>
            </a:r>
            <a:endParaRPr dirty="0"/>
          </a:p>
        </p:txBody>
      </p:sp>
      <p:sp>
        <p:nvSpPr>
          <p:cNvPr id="232" name="Google Shape;232;p1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3" name="Google Shape;233;p1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34" name="Google Shape;234;p12"/>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37" name="Google Shape;237;p12"/>
          <p:cNvSpPr txBox="1"/>
          <p:nvPr/>
        </p:nvSpPr>
        <p:spPr>
          <a:xfrm>
            <a:off x="564107" y="647998"/>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COURSE OBJECTIVES</a:t>
            </a:r>
            <a:endParaRPr dirty="0"/>
          </a:p>
        </p:txBody>
      </p:sp>
      <p:pic>
        <p:nvPicPr>
          <p:cNvPr id="238" name="Google Shape;238;p12"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239" name="Google Shape;239;p12"/>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11</a:t>
            </a:r>
            <a:endParaRPr dirty="0"/>
          </a:p>
        </p:txBody>
      </p:sp>
      <p:pic>
        <p:nvPicPr>
          <p:cNvPr id="1034" name="Picture 10" descr="A new logo, look, and feel for Autodesk | Autodesk New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3446" y="3755202"/>
            <a:ext cx="3787408" cy="64060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43446" y="1871340"/>
            <a:ext cx="3795401" cy="1830117"/>
            <a:chOff x="7705317" y="2131295"/>
            <a:chExt cx="3795401" cy="1830117"/>
          </a:xfrm>
        </p:grpSpPr>
        <p:pic>
          <p:nvPicPr>
            <p:cNvPr id="1026" name="Picture 2" descr="All-in-one Microsoft Office app now available on Android - 9to5Google"/>
            <p:cNvPicPr>
              <a:picLocks noChangeAspect="1" noChangeArrowheads="1"/>
            </p:cNvPicPr>
            <p:nvPr/>
          </p:nvPicPr>
          <p:blipFill rotWithShape="1">
            <a:blip r:embed="rId6">
              <a:extLst>
                <a:ext uri="{28A0092B-C50C-407E-A947-70E740481C1C}">
                  <a14:useLocalDpi xmlns:a14="http://schemas.microsoft.com/office/drawing/2010/main" val="0"/>
                </a:ext>
              </a:extLst>
            </a:blip>
            <a:srcRect r="32104"/>
            <a:stretch/>
          </p:blipFill>
          <p:spPr bwMode="auto">
            <a:xfrm>
              <a:off x="7705317" y="2131295"/>
              <a:ext cx="2485163" cy="18301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ll-in-one Microsoft Office app now available on Android - 9to5Google"/>
            <p:cNvPicPr>
              <a:picLocks noChangeAspect="1" noChangeArrowheads="1"/>
            </p:cNvPicPr>
            <p:nvPr/>
          </p:nvPicPr>
          <p:blipFill rotWithShape="1">
            <a:blip r:embed="rId6">
              <a:extLst>
                <a:ext uri="{28A0092B-C50C-407E-A947-70E740481C1C}">
                  <a14:useLocalDpi xmlns:a14="http://schemas.microsoft.com/office/drawing/2010/main" val="0"/>
                </a:ext>
              </a:extLst>
            </a:blip>
            <a:srcRect l="69477" b="48244"/>
            <a:stretch/>
          </p:blipFill>
          <p:spPr bwMode="auto">
            <a:xfrm>
              <a:off x="10383519" y="2131295"/>
              <a:ext cx="1117199" cy="9471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ile:Microsoft Project (2019–present).svg - Wikimedia Commo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3606" y="3119043"/>
              <a:ext cx="737023" cy="643403"/>
            </a:xfrm>
            <a:prstGeom prst="rect">
              <a:avLst/>
            </a:prstGeom>
            <a:noFill/>
            <a:extLst>
              <a:ext uri="{909E8E84-426E-40DD-AFC4-6F175D3DCCD1}">
                <a14:hiddenFill xmlns:a14="http://schemas.microsoft.com/office/drawing/2010/main">
                  <a:solidFill>
                    <a:srgbClr val="FFFFFF"/>
                  </a:solidFill>
                </a14:hiddenFill>
              </a:ext>
            </a:extLst>
          </p:spPr>
        </p:pic>
      </p:grpSp>
      <p:pic>
        <p:nvPicPr>
          <p:cNvPr id="1038" name="Picture 14" descr="File:Arduino Logo.svg - Wikimedia Comm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09859" y="4525732"/>
            <a:ext cx="1654582" cy="11262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3"/>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5" name="Google Shape;245;p13"/>
          <p:cNvSpPr/>
          <p:nvPr/>
        </p:nvSpPr>
        <p:spPr>
          <a:xfrm>
            <a:off x="0" y="6315555"/>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46" name="Google Shape;246;p13"/>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247" name="Google Shape;247;p13" descr="Lecturer"/>
          <p:cNvPicPr preferRelativeResize="0"/>
          <p:nvPr/>
        </p:nvPicPr>
        <p:blipFill rotWithShape="1">
          <a:blip r:embed="rId4">
            <a:alphaModFix/>
          </a:blip>
          <a:srcRect/>
          <a:stretch/>
        </p:blipFill>
        <p:spPr>
          <a:xfrm>
            <a:off x="594577" y="2381143"/>
            <a:ext cx="1987626" cy="1987626"/>
          </a:xfrm>
          <a:prstGeom prst="rect">
            <a:avLst/>
          </a:prstGeom>
          <a:noFill/>
          <a:ln>
            <a:noFill/>
          </a:ln>
        </p:spPr>
      </p:pic>
      <p:pic>
        <p:nvPicPr>
          <p:cNvPr id="248" name="Google Shape;248;p13" descr="Test tubes"/>
          <p:cNvPicPr preferRelativeResize="0"/>
          <p:nvPr/>
        </p:nvPicPr>
        <p:blipFill rotWithShape="1">
          <a:blip r:embed="rId5">
            <a:alphaModFix/>
          </a:blip>
          <a:srcRect/>
          <a:stretch/>
        </p:blipFill>
        <p:spPr>
          <a:xfrm>
            <a:off x="3215969" y="2502279"/>
            <a:ext cx="1987626" cy="1987626"/>
          </a:xfrm>
          <a:prstGeom prst="rect">
            <a:avLst/>
          </a:prstGeom>
          <a:noFill/>
          <a:ln>
            <a:noFill/>
          </a:ln>
        </p:spPr>
      </p:pic>
      <p:pic>
        <p:nvPicPr>
          <p:cNvPr id="249" name="Google Shape;249;p13" descr="Teacher"/>
          <p:cNvPicPr preferRelativeResize="0"/>
          <p:nvPr/>
        </p:nvPicPr>
        <p:blipFill rotWithShape="1">
          <a:blip r:embed="rId6">
            <a:alphaModFix/>
          </a:blip>
          <a:srcRect/>
          <a:stretch/>
        </p:blipFill>
        <p:spPr>
          <a:xfrm>
            <a:off x="6096000" y="2368530"/>
            <a:ext cx="2255125" cy="2255125"/>
          </a:xfrm>
          <a:prstGeom prst="rect">
            <a:avLst/>
          </a:prstGeom>
          <a:noFill/>
          <a:ln>
            <a:noFill/>
          </a:ln>
        </p:spPr>
      </p:pic>
      <p:pic>
        <p:nvPicPr>
          <p:cNvPr id="250" name="Google Shape;250;p13" descr="Robot"/>
          <p:cNvPicPr preferRelativeResize="0"/>
          <p:nvPr/>
        </p:nvPicPr>
        <p:blipFill rotWithShape="1">
          <a:blip r:embed="rId7">
            <a:alphaModFix/>
          </a:blip>
          <a:srcRect/>
          <a:stretch/>
        </p:blipFill>
        <p:spPr>
          <a:xfrm>
            <a:off x="9208946" y="2368530"/>
            <a:ext cx="2024715" cy="2024715"/>
          </a:xfrm>
          <a:prstGeom prst="rect">
            <a:avLst/>
          </a:prstGeom>
          <a:noFill/>
          <a:ln>
            <a:noFill/>
          </a:ln>
        </p:spPr>
      </p:pic>
      <p:sp>
        <p:nvSpPr>
          <p:cNvPr id="251" name="Google Shape;251;p13"/>
          <p:cNvSpPr txBox="1"/>
          <p:nvPr/>
        </p:nvSpPr>
        <p:spPr>
          <a:xfrm>
            <a:off x="0" y="4485754"/>
            <a:ext cx="317678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Lecture</a:t>
            </a:r>
            <a:endParaRPr dirty="0"/>
          </a:p>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1 </a:t>
            </a:r>
            <a:r>
              <a:rPr lang="en-US" sz="2400" dirty="0" smtClean="0">
                <a:solidFill>
                  <a:schemeClr val="dk1"/>
                </a:solidFill>
                <a:latin typeface="Proxima Nova"/>
                <a:ea typeface="Proxima Nova"/>
                <a:cs typeface="Proxima Nova"/>
                <a:sym typeface="Proxima Nova"/>
              </a:rPr>
              <a:t>hr. </a:t>
            </a:r>
            <a:r>
              <a:rPr lang="en-US" sz="2400" dirty="0">
                <a:solidFill>
                  <a:schemeClr val="dk1"/>
                </a:solidFill>
                <a:latin typeface="Proxima Nova"/>
                <a:ea typeface="Proxima Nova"/>
                <a:cs typeface="Proxima Nova"/>
                <a:sym typeface="Proxima Nova"/>
              </a:rPr>
              <a:t>/ week</a:t>
            </a:r>
            <a:endParaRPr dirty="0"/>
          </a:p>
        </p:txBody>
      </p:sp>
      <p:sp>
        <p:nvSpPr>
          <p:cNvPr id="252" name="Google Shape;252;p13"/>
          <p:cNvSpPr txBox="1"/>
          <p:nvPr/>
        </p:nvSpPr>
        <p:spPr>
          <a:xfrm>
            <a:off x="2621392" y="4485754"/>
            <a:ext cx="317678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Lab</a:t>
            </a:r>
            <a:endParaRPr dirty="0"/>
          </a:p>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3 </a:t>
            </a:r>
            <a:r>
              <a:rPr lang="en-US" sz="2400" dirty="0" smtClean="0">
                <a:solidFill>
                  <a:schemeClr val="dk1"/>
                </a:solidFill>
                <a:latin typeface="Proxima Nova"/>
                <a:ea typeface="Proxima Nova"/>
                <a:cs typeface="Proxima Nova"/>
                <a:sym typeface="Proxima Nova"/>
              </a:rPr>
              <a:t>hr. </a:t>
            </a:r>
            <a:r>
              <a:rPr lang="en-US" sz="2400" dirty="0">
                <a:solidFill>
                  <a:schemeClr val="dk1"/>
                </a:solidFill>
                <a:latin typeface="Proxima Nova"/>
                <a:ea typeface="Proxima Nova"/>
                <a:cs typeface="Proxima Nova"/>
                <a:sym typeface="Proxima Nova"/>
              </a:rPr>
              <a:t>/ week</a:t>
            </a:r>
            <a:endParaRPr dirty="0"/>
          </a:p>
        </p:txBody>
      </p:sp>
      <p:sp>
        <p:nvSpPr>
          <p:cNvPr id="253" name="Google Shape;253;p13"/>
          <p:cNvSpPr txBox="1"/>
          <p:nvPr/>
        </p:nvSpPr>
        <p:spPr>
          <a:xfrm>
            <a:off x="5853191" y="4485753"/>
            <a:ext cx="274074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Recitation</a:t>
            </a:r>
            <a:endParaRPr dirty="0"/>
          </a:p>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1.5 </a:t>
            </a:r>
            <a:r>
              <a:rPr lang="en-US" sz="2400" dirty="0" smtClean="0">
                <a:solidFill>
                  <a:schemeClr val="dk1"/>
                </a:solidFill>
                <a:latin typeface="Proxima Nova"/>
                <a:ea typeface="Proxima Nova"/>
                <a:cs typeface="Proxima Nova"/>
                <a:sym typeface="Proxima Nova"/>
              </a:rPr>
              <a:t>hr. </a:t>
            </a:r>
            <a:r>
              <a:rPr lang="en-US" sz="2400" dirty="0">
                <a:solidFill>
                  <a:schemeClr val="dk1"/>
                </a:solidFill>
                <a:latin typeface="Proxima Nova"/>
                <a:ea typeface="Proxima Nova"/>
                <a:cs typeface="Proxima Nova"/>
                <a:sym typeface="Proxima Nova"/>
              </a:rPr>
              <a:t>/ week</a:t>
            </a:r>
            <a:endParaRPr dirty="0"/>
          </a:p>
        </p:txBody>
      </p:sp>
      <p:sp>
        <p:nvSpPr>
          <p:cNvPr id="254" name="Google Shape;254;p13"/>
          <p:cNvSpPr txBox="1"/>
          <p:nvPr/>
        </p:nvSpPr>
        <p:spPr>
          <a:xfrm>
            <a:off x="8721476" y="4481449"/>
            <a:ext cx="299965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Semester-Long Design Project</a:t>
            </a:r>
            <a:endParaRPr dirty="0"/>
          </a:p>
        </p:txBody>
      </p:sp>
      <p:sp>
        <p:nvSpPr>
          <p:cNvPr id="255" name="Google Shape;255;p13"/>
          <p:cNvSpPr txBox="1"/>
          <p:nvPr/>
        </p:nvSpPr>
        <p:spPr>
          <a:xfrm>
            <a:off x="564107" y="636523"/>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COURSE FORMAT</a:t>
            </a:r>
            <a:endParaRPr dirty="0"/>
          </a:p>
        </p:txBody>
      </p:sp>
      <p:pic>
        <p:nvPicPr>
          <p:cNvPr id="256" name="Google Shape;256;p13" descr="A picture containing drawing&#10;&#10;Description automatically generated"/>
          <p:cNvPicPr preferRelativeResize="0"/>
          <p:nvPr/>
        </p:nvPicPr>
        <p:blipFill rotWithShape="1">
          <a:blip r:embed="rId8">
            <a:alphaModFix/>
          </a:blip>
          <a:srcRect/>
          <a:stretch/>
        </p:blipFill>
        <p:spPr>
          <a:xfrm>
            <a:off x="10782301" y="6409360"/>
            <a:ext cx="1313093" cy="359459"/>
          </a:xfrm>
          <a:prstGeom prst="rect">
            <a:avLst/>
          </a:prstGeom>
          <a:noFill/>
          <a:ln>
            <a:noFill/>
          </a:ln>
        </p:spPr>
      </p:pic>
      <p:sp>
        <p:nvSpPr>
          <p:cNvPr id="257" name="Google Shape;257;p13"/>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12</a:t>
            </a:r>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49145b18b6_0_1"/>
          <p:cNvSpPr/>
          <p:nvPr/>
        </p:nvSpPr>
        <p:spPr>
          <a:xfrm>
            <a:off x="0" y="0"/>
            <a:ext cx="12192000" cy="548400"/>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3" name="Google Shape;263;g149145b18b6_0_1"/>
          <p:cNvSpPr/>
          <p:nvPr/>
        </p:nvSpPr>
        <p:spPr>
          <a:xfrm>
            <a:off x="0" y="6315555"/>
            <a:ext cx="12192000" cy="548400"/>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64" name="Google Shape;264;g149145b18b6_0_1"/>
          <p:cNvPicPr preferRelativeResize="0"/>
          <p:nvPr/>
        </p:nvPicPr>
        <p:blipFill rotWithShape="1">
          <a:blip r:embed="rId3">
            <a:alphaModFix/>
          </a:blip>
          <a:srcRect/>
          <a:stretch/>
        </p:blipFill>
        <p:spPr>
          <a:xfrm>
            <a:off x="83237" y="6393031"/>
            <a:ext cx="2586448" cy="402883"/>
          </a:xfrm>
          <a:prstGeom prst="rect">
            <a:avLst/>
          </a:prstGeom>
          <a:noFill/>
          <a:ln>
            <a:noFill/>
          </a:ln>
        </p:spPr>
      </p:pic>
      <p:pic>
        <p:nvPicPr>
          <p:cNvPr id="265" name="Google Shape;265;g149145b18b6_0_1" descr="Lecturer"/>
          <p:cNvPicPr preferRelativeResize="0"/>
          <p:nvPr/>
        </p:nvPicPr>
        <p:blipFill rotWithShape="1">
          <a:blip r:embed="rId4">
            <a:alphaModFix/>
          </a:blip>
          <a:srcRect/>
          <a:stretch/>
        </p:blipFill>
        <p:spPr>
          <a:xfrm>
            <a:off x="594577" y="2381143"/>
            <a:ext cx="1987626" cy="1987626"/>
          </a:xfrm>
          <a:prstGeom prst="rect">
            <a:avLst/>
          </a:prstGeom>
          <a:noFill/>
          <a:ln>
            <a:noFill/>
          </a:ln>
        </p:spPr>
      </p:pic>
      <p:pic>
        <p:nvPicPr>
          <p:cNvPr id="266" name="Google Shape;266;g149145b18b6_0_1" descr="Test tubes"/>
          <p:cNvPicPr preferRelativeResize="0"/>
          <p:nvPr/>
        </p:nvPicPr>
        <p:blipFill rotWithShape="1">
          <a:blip r:embed="rId5">
            <a:alphaModFix/>
          </a:blip>
          <a:srcRect/>
          <a:stretch/>
        </p:blipFill>
        <p:spPr>
          <a:xfrm>
            <a:off x="3215969" y="2502279"/>
            <a:ext cx="1987626" cy="1987626"/>
          </a:xfrm>
          <a:prstGeom prst="rect">
            <a:avLst/>
          </a:prstGeom>
          <a:noFill/>
          <a:ln>
            <a:noFill/>
          </a:ln>
        </p:spPr>
      </p:pic>
      <p:pic>
        <p:nvPicPr>
          <p:cNvPr id="267" name="Google Shape;267;g149145b18b6_0_1" descr="Teacher"/>
          <p:cNvPicPr preferRelativeResize="0"/>
          <p:nvPr/>
        </p:nvPicPr>
        <p:blipFill rotWithShape="1">
          <a:blip r:embed="rId6">
            <a:alphaModFix/>
          </a:blip>
          <a:srcRect/>
          <a:stretch/>
        </p:blipFill>
        <p:spPr>
          <a:xfrm>
            <a:off x="6096000" y="2368530"/>
            <a:ext cx="2255125" cy="2255125"/>
          </a:xfrm>
          <a:prstGeom prst="rect">
            <a:avLst/>
          </a:prstGeom>
          <a:noFill/>
          <a:ln>
            <a:noFill/>
          </a:ln>
        </p:spPr>
      </p:pic>
      <p:pic>
        <p:nvPicPr>
          <p:cNvPr id="268" name="Google Shape;268;g149145b18b6_0_1" descr="Robot"/>
          <p:cNvPicPr preferRelativeResize="0"/>
          <p:nvPr/>
        </p:nvPicPr>
        <p:blipFill rotWithShape="1">
          <a:blip r:embed="rId7">
            <a:alphaModFix/>
          </a:blip>
          <a:srcRect/>
          <a:stretch/>
        </p:blipFill>
        <p:spPr>
          <a:xfrm>
            <a:off x="9208946" y="2368530"/>
            <a:ext cx="2024715" cy="2024715"/>
          </a:xfrm>
          <a:prstGeom prst="rect">
            <a:avLst/>
          </a:prstGeom>
          <a:noFill/>
          <a:ln>
            <a:noFill/>
          </a:ln>
        </p:spPr>
      </p:pic>
      <p:sp>
        <p:nvSpPr>
          <p:cNvPr id="269" name="Google Shape;269;g149145b18b6_0_1"/>
          <p:cNvSpPr txBox="1"/>
          <p:nvPr/>
        </p:nvSpPr>
        <p:spPr>
          <a:xfrm>
            <a:off x="0" y="4485754"/>
            <a:ext cx="31767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Lecture</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ID SWIPE</a:t>
            </a:r>
            <a:endParaRPr b="1" dirty="0"/>
          </a:p>
        </p:txBody>
      </p:sp>
      <p:sp>
        <p:nvSpPr>
          <p:cNvPr id="270" name="Google Shape;270;g149145b18b6_0_1"/>
          <p:cNvSpPr txBox="1"/>
          <p:nvPr/>
        </p:nvSpPr>
        <p:spPr>
          <a:xfrm>
            <a:off x="2621392" y="4485754"/>
            <a:ext cx="31767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Lab</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ID SWIPE</a:t>
            </a:r>
            <a:endParaRPr sz="2400" b="1" dirty="0">
              <a:solidFill>
                <a:schemeClr val="dk1"/>
              </a:solidFill>
              <a:latin typeface="Proxima Nova"/>
              <a:ea typeface="Proxima Nova"/>
              <a:cs typeface="Proxima Nova"/>
              <a:sym typeface="Proxima Nova"/>
            </a:endParaRPr>
          </a:p>
        </p:txBody>
      </p:sp>
      <p:sp>
        <p:nvSpPr>
          <p:cNvPr id="271" name="Google Shape;271;g149145b18b6_0_1"/>
          <p:cNvSpPr txBox="1"/>
          <p:nvPr/>
        </p:nvSpPr>
        <p:spPr>
          <a:xfrm>
            <a:off x="5853191" y="4485753"/>
            <a:ext cx="27408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Recitation</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PRESENTATION</a:t>
            </a:r>
            <a:endParaRPr b="1" dirty="0"/>
          </a:p>
        </p:txBody>
      </p:sp>
      <p:sp>
        <p:nvSpPr>
          <p:cNvPr id="272" name="Google Shape;272;g149145b18b6_0_1"/>
          <p:cNvSpPr txBox="1"/>
          <p:nvPr/>
        </p:nvSpPr>
        <p:spPr>
          <a:xfrm>
            <a:off x="8721476" y="4481449"/>
            <a:ext cx="29997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Semester-Long Design Project</a:t>
            </a:r>
            <a:endParaRPr sz="2400" dirty="0">
              <a:solidFill>
                <a:schemeClr val="dk1"/>
              </a:solidFill>
              <a:latin typeface="Proxima Nova"/>
              <a:ea typeface="Proxima Nova"/>
              <a:cs typeface="Proxima Nova"/>
              <a:sym typeface="Proxima Nova"/>
            </a:endParaRPr>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OWN TIME</a:t>
            </a:r>
            <a:endParaRPr sz="2400" b="1" dirty="0">
              <a:solidFill>
                <a:schemeClr val="dk1"/>
              </a:solidFill>
              <a:latin typeface="Proxima Nova"/>
              <a:ea typeface="Proxima Nova"/>
              <a:cs typeface="Proxima Nova"/>
              <a:sym typeface="Proxima Nova"/>
            </a:endParaRPr>
          </a:p>
        </p:txBody>
      </p:sp>
      <p:sp>
        <p:nvSpPr>
          <p:cNvPr id="273" name="Google Shape;273;g149145b18b6_0_1"/>
          <p:cNvSpPr txBox="1"/>
          <p:nvPr/>
        </p:nvSpPr>
        <p:spPr>
          <a:xfrm>
            <a:off x="564107" y="636523"/>
            <a:ext cx="11063700" cy="9651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ATTENDANCE POLICIES</a:t>
            </a:r>
            <a:endParaRPr dirty="0"/>
          </a:p>
        </p:txBody>
      </p:sp>
      <p:pic>
        <p:nvPicPr>
          <p:cNvPr id="274" name="Google Shape;274;g149145b18b6_0_1" descr="A picture containing drawing&#10;&#10;Description automatically generated"/>
          <p:cNvPicPr preferRelativeResize="0"/>
          <p:nvPr/>
        </p:nvPicPr>
        <p:blipFill rotWithShape="1">
          <a:blip r:embed="rId8">
            <a:alphaModFix/>
          </a:blip>
          <a:srcRect/>
          <a:stretch/>
        </p:blipFill>
        <p:spPr>
          <a:xfrm>
            <a:off x="10782301" y="6409360"/>
            <a:ext cx="1313093" cy="359459"/>
          </a:xfrm>
          <a:prstGeom prst="rect">
            <a:avLst/>
          </a:prstGeom>
          <a:noFill/>
          <a:ln>
            <a:noFill/>
          </a:ln>
        </p:spPr>
      </p:pic>
      <p:sp>
        <p:nvSpPr>
          <p:cNvPr id="275" name="Google Shape;275;g149145b18b6_0_1"/>
          <p:cNvSpPr txBox="1"/>
          <p:nvPr/>
        </p:nvSpPr>
        <p:spPr>
          <a:xfrm>
            <a:off x="10990890" y="5841242"/>
            <a:ext cx="901200"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13</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49145b18b6_0_18"/>
          <p:cNvSpPr/>
          <p:nvPr/>
        </p:nvSpPr>
        <p:spPr>
          <a:xfrm>
            <a:off x="0" y="0"/>
            <a:ext cx="12192000" cy="548400"/>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1" name="Google Shape;281;g149145b18b6_0_18"/>
          <p:cNvSpPr/>
          <p:nvPr/>
        </p:nvSpPr>
        <p:spPr>
          <a:xfrm>
            <a:off x="0" y="6315555"/>
            <a:ext cx="12192000" cy="548400"/>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82" name="Google Shape;282;g149145b18b6_0_18"/>
          <p:cNvPicPr preferRelativeResize="0"/>
          <p:nvPr/>
        </p:nvPicPr>
        <p:blipFill rotWithShape="1">
          <a:blip r:embed="rId3">
            <a:alphaModFix/>
          </a:blip>
          <a:srcRect/>
          <a:stretch/>
        </p:blipFill>
        <p:spPr>
          <a:xfrm>
            <a:off x="83237" y="6393031"/>
            <a:ext cx="2586448" cy="402883"/>
          </a:xfrm>
          <a:prstGeom prst="rect">
            <a:avLst/>
          </a:prstGeom>
          <a:noFill/>
          <a:ln>
            <a:noFill/>
          </a:ln>
        </p:spPr>
      </p:pic>
      <p:pic>
        <p:nvPicPr>
          <p:cNvPr id="283" name="Google Shape;283;g149145b18b6_0_18" descr="Lecturer"/>
          <p:cNvPicPr preferRelativeResize="0"/>
          <p:nvPr/>
        </p:nvPicPr>
        <p:blipFill rotWithShape="1">
          <a:blip r:embed="rId4">
            <a:alphaModFix/>
          </a:blip>
          <a:srcRect/>
          <a:stretch/>
        </p:blipFill>
        <p:spPr>
          <a:xfrm>
            <a:off x="594577" y="2381143"/>
            <a:ext cx="1987626" cy="1987626"/>
          </a:xfrm>
          <a:prstGeom prst="rect">
            <a:avLst/>
          </a:prstGeom>
          <a:noFill/>
          <a:ln>
            <a:noFill/>
          </a:ln>
        </p:spPr>
      </p:pic>
      <p:pic>
        <p:nvPicPr>
          <p:cNvPr id="284" name="Google Shape;284;g149145b18b6_0_18" descr="Test tubes"/>
          <p:cNvPicPr preferRelativeResize="0"/>
          <p:nvPr/>
        </p:nvPicPr>
        <p:blipFill rotWithShape="1">
          <a:blip r:embed="rId5">
            <a:alphaModFix/>
          </a:blip>
          <a:srcRect/>
          <a:stretch/>
        </p:blipFill>
        <p:spPr>
          <a:xfrm>
            <a:off x="3215969" y="2502279"/>
            <a:ext cx="1987626" cy="1987626"/>
          </a:xfrm>
          <a:prstGeom prst="rect">
            <a:avLst/>
          </a:prstGeom>
          <a:noFill/>
          <a:ln>
            <a:noFill/>
          </a:ln>
        </p:spPr>
      </p:pic>
      <p:pic>
        <p:nvPicPr>
          <p:cNvPr id="285" name="Google Shape;285;g149145b18b6_0_18" descr="Teacher"/>
          <p:cNvPicPr preferRelativeResize="0"/>
          <p:nvPr/>
        </p:nvPicPr>
        <p:blipFill rotWithShape="1">
          <a:blip r:embed="rId6">
            <a:alphaModFix/>
          </a:blip>
          <a:srcRect/>
          <a:stretch/>
        </p:blipFill>
        <p:spPr>
          <a:xfrm>
            <a:off x="6096000" y="2368530"/>
            <a:ext cx="2255125" cy="2255125"/>
          </a:xfrm>
          <a:prstGeom prst="rect">
            <a:avLst/>
          </a:prstGeom>
          <a:noFill/>
          <a:ln>
            <a:noFill/>
          </a:ln>
        </p:spPr>
      </p:pic>
      <p:pic>
        <p:nvPicPr>
          <p:cNvPr id="286" name="Google Shape;286;g149145b18b6_0_18" descr="Robot"/>
          <p:cNvPicPr preferRelativeResize="0"/>
          <p:nvPr/>
        </p:nvPicPr>
        <p:blipFill rotWithShape="1">
          <a:blip r:embed="rId7">
            <a:alphaModFix/>
          </a:blip>
          <a:srcRect/>
          <a:stretch/>
        </p:blipFill>
        <p:spPr>
          <a:xfrm>
            <a:off x="9208946" y="2368530"/>
            <a:ext cx="2024715" cy="2024715"/>
          </a:xfrm>
          <a:prstGeom prst="rect">
            <a:avLst/>
          </a:prstGeom>
          <a:noFill/>
          <a:ln>
            <a:noFill/>
          </a:ln>
        </p:spPr>
      </p:pic>
      <p:sp>
        <p:nvSpPr>
          <p:cNvPr id="287" name="Google Shape;287;g149145b18b6_0_18"/>
          <p:cNvSpPr txBox="1"/>
          <p:nvPr/>
        </p:nvSpPr>
        <p:spPr>
          <a:xfrm>
            <a:off x="0" y="4485754"/>
            <a:ext cx="3176700" cy="1569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Lecture</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NO MAKE UP</a:t>
            </a:r>
            <a:br>
              <a:rPr lang="en-US" sz="2400" b="1" dirty="0">
                <a:solidFill>
                  <a:schemeClr val="dk1"/>
                </a:solidFill>
                <a:latin typeface="Proxima Nova"/>
                <a:ea typeface="Proxima Nova"/>
                <a:cs typeface="Proxima Nova"/>
                <a:sym typeface="Proxima Nova"/>
              </a:rPr>
            </a:br>
            <a:r>
              <a:rPr lang="en-US" sz="2400" b="1" dirty="0">
                <a:solidFill>
                  <a:schemeClr val="dk1"/>
                </a:solidFill>
                <a:latin typeface="Proxima Nova"/>
                <a:ea typeface="Proxima Nova"/>
                <a:cs typeface="Proxima Nova"/>
                <a:sym typeface="Proxima Nova"/>
              </a:rPr>
              <a:t>E-mail Recitation Professor</a:t>
            </a:r>
            <a:endParaRPr b="1" dirty="0"/>
          </a:p>
        </p:txBody>
      </p:sp>
      <p:sp>
        <p:nvSpPr>
          <p:cNvPr id="288" name="Google Shape;288;g149145b18b6_0_18"/>
          <p:cNvSpPr txBox="1"/>
          <p:nvPr/>
        </p:nvSpPr>
        <p:spPr>
          <a:xfrm>
            <a:off x="2621392" y="4485754"/>
            <a:ext cx="31767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Lab</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Makeup by Request</a:t>
            </a:r>
            <a:endParaRPr sz="2400" b="1" dirty="0">
              <a:solidFill>
                <a:schemeClr val="dk1"/>
              </a:solidFill>
              <a:latin typeface="Proxima Nova"/>
              <a:ea typeface="Proxima Nova"/>
              <a:cs typeface="Proxima Nova"/>
              <a:sym typeface="Proxima Nova"/>
            </a:endParaRPr>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Visit Website</a:t>
            </a:r>
            <a:endParaRPr sz="2400" b="1" dirty="0">
              <a:solidFill>
                <a:schemeClr val="dk1"/>
              </a:solidFill>
              <a:latin typeface="Proxima Nova"/>
              <a:ea typeface="Proxima Nova"/>
              <a:cs typeface="Proxima Nova"/>
              <a:sym typeface="Proxima Nova"/>
            </a:endParaRPr>
          </a:p>
        </p:txBody>
      </p:sp>
      <p:sp>
        <p:nvSpPr>
          <p:cNvPr id="289" name="Google Shape;289;g149145b18b6_0_18"/>
          <p:cNvSpPr txBox="1"/>
          <p:nvPr/>
        </p:nvSpPr>
        <p:spPr>
          <a:xfrm>
            <a:off x="5853191" y="4485753"/>
            <a:ext cx="27408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Recitation</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E-mail Recitation </a:t>
            </a:r>
            <a:r>
              <a:rPr lang="en-US" sz="2400" b="1" dirty="0" smtClean="0">
                <a:solidFill>
                  <a:schemeClr val="dk1"/>
                </a:solidFill>
                <a:latin typeface="Proxima Nova"/>
                <a:ea typeface="Proxima Nova"/>
                <a:cs typeface="Proxima Nova"/>
                <a:sym typeface="Proxima Nova"/>
              </a:rPr>
              <a:t>Professor</a:t>
            </a:r>
            <a:endParaRPr b="1" dirty="0"/>
          </a:p>
        </p:txBody>
      </p:sp>
      <p:sp>
        <p:nvSpPr>
          <p:cNvPr id="290" name="Google Shape;290;g149145b18b6_0_18"/>
          <p:cNvSpPr txBox="1"/>
          <p:nvPr/>
        </p:nvSpPr>
        <p:spPr>
          <a:xfrm>
            <a:off x="8721476" y="4481449"/>
            <a:ext cx="29997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Semester-Long Design Project</a:t>
            </a:r>
            <a:endParaRPr sz="2400" dirty="0">
              <a:solidFill>
                <a:schemeClr val="dk1"/>
              </a:solidFill>
              <a:latin typeface="Proxima Nova"/>
              <a:ea typeface="Proxima Nova"/>
              <a:cs typeface="Proxima Nova"/>
              <a:sym typeface="Proxima Nova"/>
            </a:endParaRPr>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OWN TIME</a:t>
            </a:r>
            <a:endParaRPr sz="2400" b="1" dirty="0">
              <a:solidFill>
                <a:schemeClr val="dk1"/>
              </a:solidFill>
              <a:latin typeface="Proxima Nova"/>
              <a:ea typeface="Proxima Nova"/>
              <a:cs typeface="Proxima Nova"/>
              <a:sym typeface="Proxima Nova"/>
            </a:endParaRPr>
          </a:p>
        </p:txBody>
      </p:sp>
      <p:sp>
        <p:nvSpPr>
          <p:cNvPr id="291" name="Google Shape;291;g149145b18b6_0_18"/>
          <p:cNvSpPr txBox="1"/>
          <p:nvPr/>
        </p:nvSpPr>
        <p:spPr>
          <a:xfrm>
            <a:off x="564107" y="636523"/>
            <a:ext cx="11063700" cy="9651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ATTENDANCE POLICIES</a:t>
            </a:r>
            <a:endParaRPr dirty="0"/>
          </a:p>
        </p:txBody>
      </p:sp>
      <p:pic>
        <p:nvPicPr>
          <p:cNvPr id="292" name="Google Shape;292;g149145b18b6_0_18" descr="A picture containing drawing&#10;&#10;Description automatically generated"/>
          <p:cNvPicPr preferRelativeResize="0"/>
          <p:nvPr/>
        </p:nvPicPr>
        <p:blipFill rotWithShape="1">
          <a:blip r:embed="rId8">
            <a:alphaModFix/>
          </a:blip>
          <a:srcRect/>
          <a:stretch/>
        </p:blipFill>
        <p:spPr>
          <a:xfrm>
            <a:off x="10782301" y="6409360"/>
            <a:ext cx="1313093" cy="359459"/>
          </a:xfrm>
          <a:prstGeom prst="rect">
            <a:avLst/>
          </a:prstGeom>
          <a:noFill/>
          <a:ln>
            <a:noFill/>
          </a:ln>
        </p:spPr>
      </p:pic>
      <p:sp>
        <p:nvSpPr>
          <p:cNvPr id="293" name="Google Shape;293;g149145b18b6_0_18"/>
          <p:cNvSpPr txBox="1"/>
          <p:nvPr/>
        </p:nvSpPr>
        <p:spPr>
          <a:xfrm>
            <a:off x="10990890" y="5841242"/>
            <a:ext cx="901200"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14</a:t>
            </a:r>
            <a:endParaRPr dirty="0"/>
          </a:p>
        </p:txBody>
      </p:sp>
      <p:sp>
        <p:nvSpPr>
          <p:cNvPr id="294" name="Google Shape;294;g149145b18b6_0_18"/>
          <p:cNvSpPr/>
          <p:nvPr/>
        </p:nvSpPr>
        <p:spPr>
          <a:xfrm>
            <a:off x="1789462" y="1601622"/>
            <a:ext cx="86130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dirty="0">
                <a:solidFill>
                  <a:schemeClr val="dk1"/>
                </a:solidFill>
                <a:latin typeface="Proxima Nova"/>
                <a:ea typeface="Proxima Nova"/>
                <a:cs typeface="Proxima Nova"/>
                <a:sym typeface="Proxima Nova"/>
              </a:rPr>
              <a:t>Full absence &amp; tardy policies on the </a:t>
            </a:r>
            <a:r>
              <a:rPr lang="en-US" sz="2200" u="sng" dirty="0">
                <a:solidFill>
                  <a:schemeClr val="hlink"/>
                </a:solidFill>
                <a:latin typeface="Proxima Nova"/>
                <a:ea typeface="Proxima Nova"/>
                <a:cs typeface="Proxima Nova"/>
                <a:sym typeface="Proxima Nova"/>
                <a:hlinkClick r:id="rId9"/>
              </a:rPr>
              <a:t>EG1004 Manual</a:t>
            </a:r>
            <a:r>
              <a:rPr lang="en-US" sz="2200" dirty="0">
                <a:solidFill>
                  <a:schemeClr val="dk1"/>
                </a:solidFill>
                <a:latin typeface="Proxima Nova"/>
                <a:ea typeface="Proxima Nova"/>
                <a:cs typeface="Proxima Nova"/>
                <a:sym typeface="Proxima Nova"/>
              </a:rPr>
              <a:t> </a:t>
            </a:r>
            <a:endParaRPr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4"/>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0" name="Google Shape;300;p14"/>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01" name="Google Shape;301;p14"/>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02" name="Google Shape;302;p14"/>
          <p:cNvSpPr/>
          <p:nvPr/>
        </p:nvSpPr>
        <p:spPr>
          <a:xfrm>
            <a:off x="5875723" y="2495327"/>
            <a:ext cx="5907134" cy="267761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Arial"/>
              <a:buChar char="•"/>
            </a:pPr>
            <a:r>
              <a:rPr lang="en-US" sz="2800" dirty="0" smtClean="0">
                <a:solidFill>
                  <a:schemeClr val="dk1"/>
                </a:solidFill>
                <a:latin typeface="Proxima Nova"/>
                <a:ea typeface="Proxima Nova"/>
                <a:cs typeface="Proxima Nova"/>
                <a:sym typeface="Proxima Nova"/>
              </a:rPr>
              <a:t>Professors and industry experts lecture on </a:t>
            </a:r>
            <a:r>
              <a:rPr lang="en-US" sz="2800" dirty="0">
                <a:solidFill>
                  <a:schemeClr val="dk1"/>
                </a:solidFill>
                <a:latin typeface="Proxima Nova"/>
                <a:ea typeface="Proxima Nova"/>
                <a:cs typeface="Proxima Nova"/>
                <a:sym typeface="Proxima Nova"/>
              </a:rPr>
              <a:t>engineering </a:t>
            </a:r>
            <a:r>
              <a:rPr lang="en-US" sz="2800" dirty="0" smtClean="0">
                <a:solidFill>
                  <a:schemeClr val="dk1"/>
                </a:solidFill>
                <a:latin typeface="Proxima Nova"/>
                <a:ea typeface="Proxima Nova"/>
                <a:cs typeface="Proxima Nova"/>
                <a:sym typeface="Proxima Nova"/>
              </a:rPr>
              <a:t>disciplines</a:t>
            </a:r>
            <a:endParaRPr dirty="0"/>
          </a:p>
          <a:p>
            <a:pPr marL="0" marR="0" lvl="0" indent="0" algn="l" rtl="0">
              <a:spcBef>
                <a:spcPts val="0"/>
              </a:spcBef>
              <a:spcAft>
                <a:spcPts val="0"/>
              </a:spcAft>
              <a:buNone/>
            </a:pPr>
            <a:endParaRPr sz="2800" dirty="0">
              <a:solidFill>
                <a:schemeClr val="dk1"/>
              </a:solidFill>
              <a:latin typeface="Proxima Nova"/>
              <a:ea typeface="Proxima Nova"/>
              <a:cs typeface="Proxima Nova"/>
              <a:sym typeface="Proxima Nova"/>
            </a:endParaRPr>
          </a:p>
          <a:p>
            <a:pPr marL="342900" marR="0" lvl="0" indent="-3429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Mandatory attendance</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Taken during first five minutes</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Don’t be late!</a:t>
            </a:r>
            <a:endParaRPr dirty="0"/>
          </a:p>
        </p:txBody>
      </p:sp>
      <p:grpSp>
        <p:nvGrpSpPr>
          <p:cNvPr id="303" name="Google Shape;303;p14"/>
          <p:cNvGrpSpPr/>
          <p:nvPr/>
        </p:nvGrpSpPr>
        <p:grpSpPr>
          <a:xfrm>
            <a:off x="345202" y="1433814"/>
            <a:ext cx="4506814" cy="4763672"/>
            <a:chOff x="1459173" y="-179331"/>
            <a:chExt cx="4506814" cy="4763672"/>
          </a:xfrm>
        </p:grpSpPr>
        <p:sp>
          <p:nvSpPr>
            <p:cNvPr id="304" name="Google Shape;304;p14"/>
            <p:cNvSpPr/>
            <p:nvPr/>
          </p:nvSpPr>
          <p:spPr>
            <a:xfrm>
              <a:off x="3192196" y="1926409"/>
              <a:ext cx="2354501" cy="2354501"/>
            </a:xfrm>
            <a:custGeom>
              <a:avLst/>
              <a:gdLst/>
              <a:ahLst/>
              <a:cxnLst/>
              <a:rect l="l" t="t" r="r" b="b"/>
              <a:pathLst>
                <a:path w="120000" h="120000" extrusionOk="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14"/>
            <p:cNvSpPr txBox="1"/>
            <p:nvPr/>
          </p:nvSpPr>
          <p:spPr>
            <a:xfrm>
              <a:off x="3665555" y="2477940"/>
              <a:ext cx="1407783" cy="1210262"/>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5100"/>
                <a:buFont typeface="Calibri"/>
                <a:buNone/>
              </a:pPr>
              <a:r>
                <a:rPr lang="en-US" sz="5100" dirty="0">
                  <a:solidFill>
                    <a:schemeClr val="lt1"/>
                  </a:solidFill>
                  <a:latin typeface="Calibri"/>
                  <a:ea typeface="Calibri"/>
                  <a:cs typeface="Calibri"/>
                  <a:sym typeface="Calibri"/>
                </a:rPr>
                <a:t> </a:t>
              </a:r>
              <a:endParaRPr dirty="0"/>
            </a:p>
          </p:txBody>
        </p:sp>
        <p:sp>
          <p:nvSpPr>
            <p:cNvPr id="306" name="Google Shape;306;p14"/>
            <p:cNvSpPr/>
            <p:nvPr/>
          </p:nvSpPr>
          <p:spPr>
            <a:xfrm>
              <a:off x="1762430" y="1369891"/>
              <a:ext cx="1712364" cy="1712364"/>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07;p14"/>
            <p:cNvSpPr txBox="1"/>
            <p:nvPr/>
          </p:nvSpPr>
          <p:spPr>
            <a:xfrm>
              <a:off x="2193523" y="1803589"/>
              <a:ext cx="850178" cy="844968"/>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5100"/>
                <a:buFont typeface="Calibri"/>
                <a:buNone/>
              </a:pPr>
              <a:r>
                <a:rPr lang="en-US" sz="5100" dirty="0">
                  <a:solidFill>
                    <a:schemeClr val="lt1"/>
                  </a:solidFill>
                  <a:latin typeface="Calibri"/>
                  <a:ea typeface="Calibri"/>
                  <a:cs typeface="Calibri"/>
                  <a:sym typeface="Calibri"/>
                </a:rPr>
                <a:t> </a:t>
              </a:r>
              <a:endParaRPr dirty="0"/>
            </a:p>
          </p:txBody>
        </p:sp>
        <p:sp>
          <p:nvSpPr>
            <p:cNvPr id="308" name="Google Shape;308;p14"/>
            <p:cNvSpPr/>
            <p:nvPr/>
          </p:nvSpPr>
          <p:spPr>
            <a:xfrm rot="-900000">
              <a:off x="2721529" y="188534"/>
              <a:ext cx="1677767" cy="1677767"/>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14"/>
            <p:cNvSpPr txBox="1"/>
            <p:nvPr/>
          </p:nvSpPr>
          <p:spPr>
            <a:xfrm>
              <a:off x="3089512" y="556518"/>
              <a:ext cx="941800" cy="94180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5100"/>
                <a:buFont typeface="Calibri"/>
                <a:buNone/>
              </a:pPr>
              <a:r>
                <a:rPr lang="en-US" sz="5100" dirty="0">
                  <a:solidFill>
                    <a:schemeClr val="lt1"/>
                  </a:solidFill>
                  <a:latin typeface="Calibri"/>
                  <a:ea typeface="Calibri"/>
                  <a:cs typeface="Calibri"/>
                  <a:sym typeface="Calibri"/>
                </a:rPr>
                <a:t> </a:t>
              </a:r>
              <a:endParaRPr dirty="0"/>
            </a:p>
          </p:txBody>
        </p:sp>
        <p:sp>
          <p:nvSpPr>
            <p:cNvPr id="310" name="Google Shape;310;p14"/>
            <p:cNvSpPr/>
            <p:nvPr/>
          </p:nvSpPr>
          <p:spPr>
            <a:xfrm>
              <a:off x="2952226" y="1570580"/>
              <a:ext cx="3013761" cy="3013761"/>
            </a:xfrm>
            <a:custGeom>
              <a:avLst/>
              <a:gdLst/>
              <a:ahLst/>
              <a:cxnLst/>
              <a:rect l="l" t="t" r="r" b="b"/>
              <a:pathLst>
                <a:path w="120000" h="120000" extrusionOk="0">
                  <a:moveTo>
                    <a:pt x="54394" y="4031"/>
                  </a:moveTo>
                  <a:lnTo>
                    <a:pt x="54394" y="4031"/>
                  </a:lnTo>
                  <a:cubicBezTo>
                    <a:pt x="77555" y="1711"/>
                    <a:pt x="99753" y="13896"/>
                    <a:pt x="110230" y="34682"/>
                  </a:cubicBezTo>
                  <a:cubicBezTo>
                    <a:pt x="120707" y="55469"/>
                    <a:pt x="117298" y="80561"/>
                    <a:pt x="101656" y="97799"/>
                  </a:cubicBezTo>
                  <a:lnTo>
                    <a:pt x="104209" y="100532"/>
                  </a:lnTo>
                  <a:lnTo>
                    <a:pt x="96475" y="99053"/>
                  </a:lnTo>
                  <a:lnTo>
                    <a:pt x="95250" y="90940"/>
                  </a:lnTo>
                  <a:lnTo>
                    <a:pt x="97802" y="93673"/>
                  </a:lnTo>
                  <a:lnTo>
                    <a:pt x="97802" y="93673"/>
                  </a:lnTo>
                  <a:cubicBezTo>
                    <a:pt x="111680" y="78093"/>
                    <a:pt x="114579" y="55594"/>
                    <a:pt x="105102" y="37006"/>
                  </a:cubicBezTo>
                  <a:cubicBezTo>
                    <a:pt x="95625" y="18418"/>
                    <a:pt x="75715" y="7547"/>
                    <a:pt x="54954" y="9627"/>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14"/>
            <p:cNvSpPr/>
            <p:nvPr/>
          </p:nvSpPr>
          <p:spPr>
            <a:xfrm>
              <a:off x="1459173" y="990638"/>
              <a:ext cx="2189685" cy="2189685"/>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p14"/>
            <p:cNvSpPr/>
            <p:nvPr/>
          </p:nvSpPr>
          <p:spPr>
            <a:xfrm>
              <a:off x="2333444" y="-179331"/>
              <a:ext cx="2360922" cy="2360922"/>
            </a:xfrm>
            <a:custGeom>
              <a:avLst/>
              <a:gdLst/>
              <a:ahLst/>
              <a:cxnLst/>
              <a:rect l="l" t="t" r="r" b="b"/>
              <a:pathLst>
                <a:path w="120000" h="120000" extrusionOk="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13" name="Google Shape;313;p14"/>
          <p:cNvSpPr txBox="1"/>
          <p:nvPr/>
        </p:nvSpPr>
        <p:spPr>
          <a:xfrm>
            <a:off x="564107" y="647998"/>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LECTURE</a:t>
            </a:r>
            <a:endParaRPr dirty="0"/>
          </a:p>
        </p:txBody>
      </p:sp>
      <p:pic>
        <p:nvPicPr>
          <p:cNvPr id="314" name="Google Shape;314;p14" descr="A picture containing drawing&#10;&#10;Description automatically generated"/>
          <p:cNvPicPr preferRelativeResize="0"/>
          <p:nvPr/>
        </p:nvPicPr>
        <p:blipFill rotWithShape="1">
          <a:blip r:embed="rId7">
            <a:alphaModFix/>
          </a:blip>
          <a:srcRect/>
          <a:stretch/>
        </p:blipFill>
        <p:spPr>
          <a:xfrm>
            <a:off x="10782301" y="6409360"/>
            <a:ext cx="1313093" cy="359459"/>
          </a:xfrm>
          <a:prstGeom prst="rect">
            <a:avLst/>
          </a:prstGeom>
          <a:noFill/>
          <a:ln>
            <a:noFill/>
          </a:ln>
        </p:spPr>
      </p:pic>
      <p:sp>
        <p:nvSpPr>
          <p:cNvPr id="315" name="Google Shape;315;p14"/>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15</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5"/>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21" name="Google Shape;321;p15"/>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22" name="Google Shape;322;p15"/>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23" name="Google Shape;323;p15"/>
          <p:cNvSpPr/>
          <p:nvPr/>
        </p:nvSpPr>
        <p:spPr>
          <a:xfrm>
            <a:off x="829266" y="2078575"/>
            <a:ext cx="10798627" cy="344709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Lab groups of 2-3 students </a:t>
            </a:r>
            <a:endParaRPr dirty="0"/>
          </a:p>
          <a:p>
            <a:pPr marL="342900" marR="0" lvl="0" indent="-342900" algn="l" rtl="0">
              <a:spcBef>
                <a:spcPts val="12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Weekly lab report due at </a:t>
            </a:r>
            <a:r>
              <a:rPr lang="en-US" sz="2800" dirty="0">
                <a:solidFill>
                  <a:schemeClr val="accent6"/>
                </a:solidFill>
                <a:latin typeface="Proxima Nova"/>
                <a:ea typeface="Proxima Nova"/>
                <a:cs typeface="Proxima Nova"/>
                <a:sym typeface="Proxima Nova"/>
              </a:rPr>
              <a:t>11:59 pm </a:t>
            </a:r>
            <a:r>
              <a:rPr lang="en-US" sz="2800" dirty="0">
                <a:solidFill>
                  <a:schemeClr val="dk1"/>
                </a:solidFill>
                <a:latin typeface="Proxima Nova"/>
                <a:ea typeface="Proxima Nova"/>
                <a:cs typeface="Proxima Nova"/>
                <a:sym typeface="Proxima Nova"/>
              </a:rPr>
              <a:t>on night before the next lab</a:t>
            </a:r>
            <a:endParaRPr dirty="0"/>
          </a:p>
          <a:p>
            <a:pPr marL="342900" marR="0" lvl="0" indent="-342900" algn="l" rtl="0">
              <a:spcBef>
                <a:spcPts val="12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Weekly quiz </a:t>
            </a:r>
            <a:endParaRPr dirty="0"/>
          </a:p>
          <a:p>
            <a:pPr marL="800100" marR="0" lvl="1" indent="-342900" algn="l" rtl="0">
              <a:spcBef>
                <a:spcPts val="120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Lab material</a:t>
            </a:r>
            <a:endParaRPr dirty="0"/>
          </a:p>
          <a:p>
            <a:pPr marL="800100" marR="0" lvl="1" indent="-342900" algn="l" rtl="0">
              <a:spcBef>
                <a:spcPts val="120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Lecture material</a:t>
            </a:r>
            <a:endParaRPr dirty="0"/>
          </a:p>
          <a:p>
            <a:pPr marL="342900" marR="0" lvl="0" indent="-342900" algn="l" rtl="0">
              <a:spcBef>
                <a:spcPts val="12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Makeup labs requested on EG website</a:t>
            </a:r>
            <a:endParaRPr dirty="0"/>
          </a:p>
        </p:txBody>
      </p:sp>
      <p:sp>
        <p:nvSpPr>
          <p:cNvPr id="324" name="Google Shape;324;p15"/>
          <p:cNvSpPr txBox="1"/>
          <p:nvPr/>
        </p:nvSpPr>
        <p:spPr>
          <a:xfrm>
            <a:off x="564107" y="647998"/>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LABORATORY</a:t>
            </a:r>
            <a:endParaRPr dirty="0"/>
          </a:p>
        </p:txBody>
      </p:sp>
      <p:pic>
        <p:nvPicPr>
          <p:cNvPr id="325" name="Google Shape;325;p15"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26" name="Google Shape;326;p15"/>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16</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6"/>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32" name="Google Shape;332;p16"/>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33" name="Google Shape;333;p16"/>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34" name="Google Shape;334;p16"/>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35" name="Google Shape;335;p16"/>
          <p:cNvPicPr preferRelativeResize="0"/>
          <p:nvPr/>
        </p:nvPicPr>
        <p:blipFill rotWithShape="1">
          <a:blip r:embed="rId4">
            <a:alphaModFix/>
          </a:blip>
          <a:srcRect/>
          <a:stretch/>
        </p:blipFill>
        <p:spPr>
          <a:xfrm>
            <a:off x="8737420" y="2392017"/>
            <a:ext cx="3048000" cy="3048000"/>
          </a:xfrm>
          <a:prstGeom prst="rect">
            <a:avLst/>
          </a:prstGeom>
          <a:noFill/>
          <a:ln>
            <a:noFill/>
          </a:ln>
        </p:spPr>
      </p:pic>
      <p:sp>
        <p:nvSpPr>
          <p:cNvPr id="336" name="Google Shape;336;p16"/>
          <p:cNvSpPr/>
          <p:nvPr/>
        </p:nvSpPr>
        <p:spPr>
          <a:xfrm>
            <a:off x="564107" y="1930858"/>
            <a:ext cx="8719784" cy="397031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Student presentations on labs &amp; projects </a:t>
            </a:r>
            <a:endParaRPr dirty="0"/>
          </a:p>
          <a:p>
            <a:pPr marL="342900" marR="0" lvl="0" indent="-3429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Due at </a:t>
            </a:r>
            <a:r>
              <a:rPr lang="en-US" sz="2800" b="1" dirty="0">
                <a:solidFill>
                  <a:schemeClr val="accent6"/>
                </a:solidFill>
                <a:latin typeface="Proxima Nova"/>
                <a:ea typeface="Proxima Nova"/>
                <a:cs typeface="Proxima Nova"/>
                <a:sym typeface="Proxima Nova"/>
              </a:rPr>
              <a:t>11:59 pm </a:t>
            </a:r>
            <a:r>
              <a:rPr lang="en-US" sz="2800" dirty="0">
                <a:solidFill>
                  <a:schemeClr val="dk1"/>
                </a:solidFill>
                <a:latin typeface="Proxima Nova"/>
                <a:ea typeface="Proxima Nova"/>
                <a:cs typeface="Proxima Nova"/>
                <a:sym typeface="Proxima Nova"/>
              </a:rPr>
              <a:t>the night before recitation</a:t>
            </a:r>
            <a:endParaRPr dirty="0"/>
          </a:p>
          <a:p>
            <a:pPr marL="0" marR="0" lvl="0" indent="0" algn="l" rtl="0">
              <a:spcBef>
                <a:spcPts val="0"/>
              </a:spcBef>
              <a:spcAft>
                <a:spcPts val="0"/>
              </a:spcAft>
              <a:buNone/>
            </a:pPr>
            <a:endParaRPr sz="2800" dirty="0">
              <a:solidFill>
                <a:schemeClr val="dk1"/>
              </a:solidFill>
              <a:latin typeface="Proxima Nova"/>
              <a:ea typeface="Proxima Nova"/>
              <a:cs typeface="Proxima Nova"/>
              <a:sym typeface="Proxima Nova"/>
            </a:endParaRPr>
          </a:p>
          <a:p>
            <a:pPr marL="342900" marR="0" lvl="0" indent="-3429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Professor and TA material on becoming a well-rounded engineer:</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Engineering career pathways</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Professional skills</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Engineering mindset</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Technical writing</a:t>
            </a:r>
            <a:endParaRPr dirty="0"/>
          </a:p>
        </p:txBody>
      </p:sp>
      <p:sp>
        <p:nvSpPr>
          <p:cNvPr id="337" name="Google Shape;337;p16"/>
          <p:cNvSpPr txBox="1"/>
          <p:nvPr/>
        </p:nvSpPr>
        <p:spPr>
          <a:xfrm>
            <a:off x="564107" y="631669"/>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RECITATION</a:t>
            </a:r>
            <a:endParaRPr dirty="0"/>
          </a:p>
        </p:txBody>
      </p:sp>
      <p:pic>
        <p:nvPicPr>
          <p:cNvPr id="338" name="Google Shape;338;p16"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
        <p:nvSpPr>
          <p:cNvPr id="339" name="Google Shape;339;p16"/>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17</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5" name="Google Shape;345;p1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46" name="Google Shape;346;p17"/>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47" name="Google Shape;347;p17"/>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48" name="Google Shape;348;p17"/>
          <p:cNvPicPr preferRelativeResize="0"/>
          <p:nvPr/>
        </p:nvPicPr>
        <p:blipFill rotWithShape="1">
          <a:blip r:embed="rId4">
            <a:alphaModFix/>
          </a:blip>
          <a:srcRect t="19184" b="20242"/>
          <a:stretch/>
        </p:blipFill>
        <p:spPr>
          <a:xfrm>
            <a:off x="5821905" y="2492977"/>
            <a:ext cx="5531893" cy="3215412"/>
          </a:xfrm>
          <a:prstGeom prst="rect">
            <a:avLst/>
          </a:prstGeom>
          <a:noFill/>
          <a:ln>
            <a:noFill/>
          </a:ln>
        </p:spPr>
      </p:pic>
      <p:sp>
        <p:nvSpPr>
          <p:cNvPr id="349" name="Google Shape;349;p17"/>
          <p:cNvSpPr/>
          <p:nvPr/>
        </p:nvSpPr>
        <p:spPr>
          <a:xfrm>
            <a:off x="564107" y="2792632"/>
            <a:ext cx="5531893" cy="224676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12-week project</a:t>
            </a:r>
            <a:endParaRPr dirty="0"/>
          </a:p>
          <a:p>
            <a:pPr marL="0" marR="0" lvl="0" indent="0" algn="l" rtl="0">
              <a:spcBef>
                <a:spcPts val="0"/>
              </a:spcBef>
              <a:spcAft>
                <a:spcPts val="0"/>
              </a:spcAft>
              <a:buNone/>
            </a:pPr>
            <a:endParaRPr sz="2800" dirty="0">
              <a:solidFill>
                <a:schemeClr val="dk1"/>
              </a:solidFill>
              <a:latin typeface="Proxima Nova"/>
              <a:ea typeface="Proxima Nova"/>
              <a:cs typeface="Proxima Nova"/>
              <a:sym typeface="Proxima Nova"/>
            </a:endParaRPr>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Teams of 2-3 students</a:t>
            </a:r>
            <a:endParaRPr dirty="0"/>
          </a:p>
          <a:p>
            <a:pPr marL="0" marR="0" lvl="0" indent="0" algn="l" rtl="0">
              <a:spcBef>
                <a:spcPts val="0"/>
              </a:spcBef>
              <a:spcAft>
                <a:spcPts val="0"/>
              </a:spcAft>
              <a:buNone/>
            </a:pPr>
            <a:endParaRPr sz="2800" dirty="0">
              <a:solidFill>
                <a:schemeClr val="dk1"/>
              </a:solidFill>
              <a:latin typeface="Proxima Nova"/>
              <a:ea typeface="Proxima Nova"/>
              <a:cs typeface="Proxima Nova"/>
              <a:sym typeface="Proxima Nova"/>
            </a:endParaRPr>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More info to come</a:t>
            </a:r>
            <a:endParaRPr dirty="0"/>
          </a:p>
        </p:txBody>
      </p:sp>
      <p:sp>
        <p:nvSpPr>
          <p:cNvPr id="350" name="Google Shape;350;p17"/>
          <p:cNvSpPr/>
          <p:nvPr/>
        </p:nvSpPr>
        <p:spPr>
          <a:xfrm>
            <a:off x="5798900" y="5827058"/>
            <a:ext cx="5554898" cy="338514"/>
          </a:xfrm>
          <a:prstGeom prst="rect">
            <a:avLst/>
          </a:prstGeom>
          <a:noFill/>
          <a:ln>
            <a:noFill/>
          </a:ln>
        </p:spPr>
        <p:txBody>
          <a:bodyPr spcFirstLastPara="1" wrap="square" lIns="91425" tIns="45700" rIns="91425" bIns="45700" anchor="t" anchorCtr="0">
            <a:spAutoFit/>
          </a:bodyPr>
          <a:lstStyle/>
          <a:p>
            <a:pPr algn="ctr">
              <a:buClr>
                <a:schemeClr val="dk1"/>
              </a:buClr>
              <a:buSzPts val="2800"/>
            </a:pPr>
            <a:r>
              <a:rPr lang="en-US" sz="1600" dirty="0">
                <a:solidFill>
                  <a:schemeClr val="dk1"/>
                </a:solidFill>
                <a:latin typeface="Proxima Nova"/>
                <a:ea typeface="Proxima Nova"/>
                <a:cs typeface="Proxima Nova"/>
                <a:sym typeface="Proxima Nova"/>
              </a:rPr>
              <a:t>F</a:t>
            </a:r>
            <a:r>
              <a:rPr lang="en-US" sz="1600" dirty="0" smtClean="0">
                <a:solidFill>
                  <a:schemeClr val="dk1"/>
                </a:solidFill>
                <a:latin typeface="Proxima Nova"/>
                <a:ea typeface="Proxima Nova"/>
                <a:cs typeface="Proxima Nova"/>
                <a:sym typeface="Proxima Nova"/>
              </a:rPr>
              <a:t>igure </a:t>
            </a:r>
            <a:r>
              <a:rPr lang="en-US" sz="1600" dirty="0">
                <a:solidFill>
                  <a:schemeClr val="dk1"/>
                </a:solidFill>
                <a:latin typeface="Proxima Nova"/>
                <a:ea typeface="Proxima Nova"/>
                <a:cs typeface="Proxima Nova"/>
                <a:sym typeface="Proxima Nova"/>
              </a:rPr>
              <a:t>1: Sample SLDP RAD project courtesy of EG1003</a:t>
            </a:r>
            <a:endParaRPr sz="1600" dirty="0">
              <a:solidFill>
                <a:schemeClr val="dk1"/>
              </a:solidFill>
              <a:latin typeface="Proxima Nova"/>
              <a:ea typeface="Proxima Nova"/>
              <a:cs typeface="Proxima Nova"/>
            </a:endParaRPr>
          </a:p>
        </p:txBody>
      </p:sp>
      <p:sp>
        <p:nvSpPr>
          <p:cNvPr id="351" name="Google Shape;351;p17"/>
          <p:cNvSpPr txBox="1"/>
          <p:nvPr/>
        </p:nvSpPr>
        <p:spPr>
          <a:xfrm>
            <a:off x="564107" y="755213"/>
            <a:ext cx="11063786" cy="1437118"/>
          </a:xfrm>
          <a:prstGeom prst="rect">
            <a:avLst/>
          </a:prstGeom>
          <a:noFill/>
          <a:ln>
            <a:noFill/>
          </a:ln>
        </p:spPr>
        <p:txBody>
          <a:bodyPr spcFirstLastPara="1" wrap="square" lIns="91425" tIns="45700" rIns="91425" bIns="45700" anchor="b" anchorCtr="0">
            <a:noAutofit/>
          </a:bodyPr>
          <a:lstStyle/>
          <a:p>
            <a:pPr marL="0" marR="0" lvl="0" indent="0" algn="ctr" rtl="0">
              <a:lnSpc>
                <a:spcPct val="8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SEMESTER-LONG DESIGN PROJECT (SLDP)</a:t>
            </a:r>
            <a:endParaRPr dirty="0"/>
          </a:p>
        </p:txBody>
      </p:sp>
      <p:pic>
        <p:nvPicPr>
          <p:cNvPr id="352" name="Google Shape;352;p17"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
        <p:nvSpPr>
          <p:cNvPr id="353" name="Google Shape;353;p17"/>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18</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5" name="Google Shape;345;p1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46" name="Google Shape;346;p17"/>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47" name="Google Shape;347;p17"/>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51" name="Google Shape;351;p17"/>
          <p:cNvSpPr txBox="1"/>
          <p:nvPr/>
        </p:nvSpPr>
        <p:spPr>
          <a:xfrm>
            <a:off x="564107" y="755213"/>
            <a:ext cx="11063786" cy="903905"/>
          </a:xfrm>
          <a:prstGeom prst="rect">
            <a:avLst/>
          </a:prstGeom>
          <a:noFill/>
          <a:ln>
            <a:noFill/>
          </a:ln>
        </p:spPr>
        <p:txBody>
          <a:bodyPr spcFirstLastPara="1" wrap="square" lIns="91425" tIns="45700" rIns="91425" bIns="45700" anchor="b" anchorCtr="0">
            <a:noAutofit/>
          </a:bodyPr>
          <a:lstStyle/>
          <a:p>
            <a:pPr marL="0" marR="0" lvl="0" indent="0" algn="ctr" rtl="0">
              <a:lnSpc>
                <a:spcPct val="80000"/>
              </a:lnSpc>
              <a:spcBef>
                <a:spcPts val="0"/>
              </a:spcBef>
              <a:spcAft>
                <a:spcPts val="0"/>
              </a:spcAft>
              <a:buClr>
                <a:schemeClr val="dk1"/>
              </a:buClr>
              <a:buSzPts val="5400"/>
              <a:buFont typeface="Montserrat Medium"/>
              <a:buNone/>
            </a:pPr>
            <a:r>
              <a:rPr lang="en-US" sz="5400" dirty="0" smtClean="0">
                <a:solidFill>
                  <a:schemeClr val="dk1"/>
                </a:solidFill>
                <a:latin typeface="Montserrat Medium"/>
                <a:sym typeface="Montserrat Medium"/>
              </a:rPr>
              <a:t>PROFESSIONAL SKILLS</a:t>
            </a:r>
            <a:endParaRPr dirty="0"/>
          </a:p>
        </p:txBody>
      </p:sp>
      <p:pic>
        <p:nvPicPr>
          <p:cNvPr id="352" name="Google Shape;352;p17"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53" name="Google Shape;353;p17"/>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algn="r"/>
            <a:r>
              <a:rPr lang="en-US" sz="1600" dirty="0">
                <a:solidFill>
                  <a:schemeClr val="dk1"/>
                </a:solidFill>
                <a:latin typeface="Proxima Nova"/>
                <a:ea typeface="Proxima Nova"/>
                <a:cs typeface="Proxima Nova"/>
              </a:rPr>
              <a:t>19</a:t>
            </a:r>
            <a:endParaRPr sz="1600" dirty="0">
              <a:solidFill>
                <a:schemeClr val="dk1"/>
              </a:solidFill>
              <a:latin typeface="Proxima Nova"/>
              <a:ea typeface="Proxima Nova"/>
              <a:cs typeface="Proxima Nova"/>
            </a:endParaRPr>
          </a:p>
        </p:txBody>
      </p:sp>
      <p:pic>
        <p:nvPicPr>
          <p:cNvPr id="2" name="Picture 1"/>
          <p:cNvPicPr>
            <a:picLocks noChangeAspect="1"/>
          </p:cNvPicPr>
          <p:nvPr/>
        </p:nvPicPr>
        <p:blipFill>
          <a:blip r:embed="rId5"/>
          <a:stretch>
            <a:fillRect/>
          </a:stretch>
        </p:blipFill>
        <p:spPr>
          <a:xfrm>
            <a:off x="5158894" y="2321152"/>
            <a:ext cx="6224773" cy="3099400"/>
          </a:xfrm>
          <a:prstGeom prst="rect">
            <a:avLst/>
          </a:prstGeom>
        </p:spPr>
      </p:pic>
      <p:sp>
        <p:nvSpPr>
          <p:cNvPr id="57" name="Google Shape;2233;p43"/>
          <p:cNvSpPr txBox="1"/>
          <p:nvPr/>
        </p:nvSpPr>
        <p:spPr>
          <a:xfrm>
            <a:off x="1307822" y="5206690"/>
            <a:ext cx="113266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Montserrat"/>
                <a:ea typeface="Montserrat"/>
                <a:cs typeface="Montserrat"/>
                <a:sym typeface="Montserrat"/>
              </a:rPr>
              <a:t>Expecting Quality</a:t>
            </a:r>
            <a:endParaRPr sz="1400" b="0" i="0" u="none" strike="noStrike" cap="none" dirty="0">
              <a:solidFill>
                <a:schemeClr val="tx1"/>
              </a:solidFill>
              <a:sym typeface="Arial"/>
            </a:endParaRPr>
          </a:p>
        </p:txBody>
      </p:sp>
      <p:sp>
        <p:nvSpPr>
          <p:cNvPr id="58" name="Google Shape;2234;p43"/>
          <p:cNvSpPr txBox="1"/>
          <p:nvPr/>
        </p:nvSpPr>
        <p:spPr>
          <a:xfrm>
            <a:off x="3712194" y="4729636"/>
            <a:ext cx="1132668"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Montserrat"/>
                <a:ea typeface="Montserrat"/>
                <a:cs typeface="Montserrat"/>
                <a:sym typeface="Montserrat"/>
              </a:rPr>
              <a:t>Keeping the Team on Track</a:t>
            </a:r>
            <a:endParaRPr sz="1400" b="0" i="0" u="none" strike="noStrike" cap="none" dirty="0">
              <a:solidFill>
                <a:schemeClr val="tx1"/>
              </a:solidFill>
              <a:sym typeface="Arial"/>
            </a:endParaRPr>
          </a:p>
        </p:txBody>
      </p:sp>
      <p:sp>
        <p:nvSpPr>
          <p:cNvPr id="59" name="Google Shape;2235;p43"/>
          <p:cNvSpPr txBox="1"/>
          <p:nvPr/>
        </p:nvSpPr>
        <p:spPr>
          <a:xfrm>
            <a:off x="3617382" y="2551565"/>
            <a:ext cx="1429265"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Montserrat"/>
                <a:ea typeface="Montserrat"/>
                <a:cs typeface="Montserrat"/>
                <a:sym typeface="Montserrat"/>
              </a:rPr>
              <a:t>Interacting with Teammates</a:t>
            </a:r>
            <a:endParaRPr sz="1400" b="0" i="0" u="none" strike="noStrike" cap="none" dirty="0">
              <a:solidFill>
                <a:schemeClr val="tx1"/>
              </a:solidFill>
              <a:sym typeface="Arial"/>
            </a:endParaRPr>
          </a:p>
        </p:txBody>
      </p:sp>
      <p:sp>
        <p:nvSpPr>
          <p:cNvPr id="60" name="Google Shape;2236;p43"/>
          <p:cNvSpPr txBox="1"/>
          <p:nvPr/>
        </p:nvSpPr>
        <p:spPr>
          <a:xfrm>
            <a:off x="1388544" y="2102124"/>
            <a:ext cx="211659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Montserrat"/>
                <a:ea typeface="Montserrat"/>
                <a:cs typeface="Montserrat"/>
                <a:sym typeface="Montserrat"/>
              </a:rPr>
              <a:t>Contributing to the Team’s Work</a:t>
            </a:r>
            <a:endParaRPr sz="1400" b="0" i="0" u="none" strike="noStrike" cap="none" dirty="0">
              <a:solidFill>
                <a:schemeClr val="tx1"/>
              </a:solidFill>
              <a:sym typeface="Arial"/>
            </a:endParaRPr>
          </a:p>
        </p:txBody>
      </p:sp>
      <p:sp>
        <p:nvSpPr>
          <p:cNvPr id="61" name="Google Shape;2237;p43"/>
          <p:cNvSpPr txBox="1"/>
          <p:nvPr/>
        </p:nvSpPr>
        <p:spPr>
          <a:xfrm>
            <a:off x="413923" y="3244419"/>
            <a:ext cx="1132668"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Montserrat"/>
                <a:ea typeface="Montserrat"/>
                <a:cs typeface="Montserrat"/>
                <a:sym typeface="Montserrat"/>
              </a:rPr>
              <a:t>Having Relevant KSAs</a:t>
            </a:r>
            <a:endParaRPr sz="1400" b="0" i="0" u="none" strike="noStrike" cap="none" dirty="0">
              <a:solidFill>
                <a:schemeClr val="tx1"/>
              </a:solidFill>
              <a:sym typeface="Arial"/>
            </a:endParaRPr>
          </a:p>
        </p:txBody>
      </p:sp>
      <p:pic>
        <p:nvPicPr>
          <p:cNvPr id="62" name="Google Shape;2238;p43"/>
          <p:cNvPicPr preferRelativeResize="0"/>
          <p:nvPr/>
        </p:nvPicPr>
        <p:blipFill rotWithShape="1">
          <a:blip r:embed="rId6">
            <a:alphaModFix/>
          </a:blip>
          <a:srcRect/>
          <a:stretch/>
        </p:blipFill>
        <p:spPr>
          <a:xfrm>
            <a:off x="1315355" y="2494756"/>
            <a:ext cx="2842522" cy="2842522"/>
          </a:xfrm>
          <a:prstGeom prst="rect">
            <a:avLst/>
          </a:prstGeom>
          <a:noFill/>
          <a:ln>
            <a:noFill/>
          </a:ln>
        </p:spPr>
      </p:pic>
    </p:spTree>
    <p:extLst>
      <p:ext uri="{BB962C8B-B14F-4D97-AF65-F5344CB8AC3E}">
        <p14:creationId xmlns:p14="http://schemas.microsoft.com/office/powerpoint/2010/main" val="2763258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ctrTitle"/>
          </p:nvPr>
        </p:nvSpPr>
        <p:spPr>
          <a:xfrm>
            <a:off x="1651379" y="631669"/>
            <a:ext cx="8889242"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AGENDA</a:t>
            </a:r>
            <a:endParaRPr dirty="0"/>
          </a:p>
        </p:txBody>
      </p:sp>
      <p:sp>
        <p:nvSpPr>
          <p:cNvPr id="101" name="Google Shape;101;p2"/>
          <p:cNvSpPr txBox="1">
            <a:spLocks noGrp="1"/>
          </p:cNvSpPr>
          <p:nvPr>
            <p:ph type="subTitle" idx="1"/>
          </p:nvPr>
        </p:nvSpPr>
        <p:spPr>
          <a:xfrm>
            <a:off x="1378424" y="1968117"/>
            <a:ext cx="9435151" cy="3556324"/>
          </a:xfrm>
          <a:prstGeom prst="rect">
            <a:avLst/>
          </a:prstGeom>
          <a:noFill/>
          <a:ln>
            <a:noFill/>
          </a:ln>
        </p:spPr>
        <p:txBody>
          <a:bodyPr spcFirstLastPara="1" wrap="square" lIns="91425" tIns="45700" rIns="91425" bIns="45700" anchor="ctr" anchorCtr="0">
            <a:normAutofit/>
          </a:bodyPr>
          <a:lstStyle/>
          <a:p>
            <a:pPr marL="342900" indent="-342900" algn="l">
              <a:buSzPts val="2800"/>
              <a:buFont typeface="Arial"/>
              <a:buChar char="•"/>
            </a:pPr>
            <a:r>
              <a:rPr lang="en-US" sz="2800" dirty="0">
                <a:latin typeface="Proxima Nova"/>
                <a:ea typeface="Proxima Nova"/>
                <a:cs typeface="Proxima Nova"/>
                <a:sym typeface="Proxima Nova"/>
              </a:rPr>
              <a:t>Recitation Presentation Overview</a:t>
            </a:r>
          </a:p>
          <a:p>
            <a:pPr marL="342900" lvl="0" indent="-342900" algn="l">
              <a:buSzPts val="2800"/>
              <a:buFont typeface="Arial"/>
              <a:buChar char="•"/>
            </a:pPr>
            <a:r>
              <a:rPr lang="en-US" sz="2800" dirty="0">
                <a:latin typeface="Proxima Nova"/>
                <a:ea typeface="Proxima Nova"/>
                <a:cs typeface="Proxima Nova"/>
                <a:sym typeface="Proxima Nova"/>
              </a:rPr>
              <a:t>Engineering Curriculum</a:t>
            </a:r>
            <a:endParaRPr sz="2800" dirty="0">
              <a:latin typeface="Proxima Nova"/>
              <a:ea typeface="Proxima Nova"/>
              <a:cs typeface="Proxima Nova"/>
            </a:endParaRPr>
          </a:p>
          <a:p>
            <a:pPr marL="342900" lvl="0" indent="-342900" algn="l">
              <a:buSzPts val="2800"/>
              <a:buFont typeface="Arial"/>
              <a:buChar char="•"/>
            </a:pPr>
            <a:r>
              <a:rPr lang="en-US" sz="2800" dirty="0">
                <a:latin typeface="Proxima Nova"/>
                <a:ea typeface="Proxima Nova"/>
                <a:cs typeface="Proxima Nova"/>
                <a:sym typeface="Proxima Nova"/>
              </a:rPr>
              <a:t>Course Overview</a:t>
            </a:r>
            <a:endParaRPr sz="2800" dirty="0">
              <a:latin typeface="Proxima Nova"/>
              <a:ea typeface="Proxima Nova"/>
              <a:cs typeface="Proxima Nova"/>
            </a:endParaRPr>
          </a:p>
          <a:p>
            <a:pPr marL="342900" lvl="0" indent="-342900" algn="l">
              <a:buSzPts val="2800"/>
              <a:buFont typeface="Arial"/>
              <a:buChar char="•"/>
            </a:pPr>
            <a:r>
              <a:rPr lang="en-US" sz="2800" dirty="0">
                <a:latin typeface="Proxima Nova"/>
                <a:ea typeface="Proxima Nova"/>
                <a:cs typeface="Proxima Nova"/>
                <a:sym typeface="Proxima Nova"/>
              </a:rPr>
              <a:t>Academic Honesty &amp; Plagiarism</a:t>
            </a:r>
            <a:endParaRPr sz="2800" dirty="0">
              <a:latin typeface="Proxima Nova"/>
              <a:ea typeface="Proxima Nova"/>
              <a:cs typeface="Proxima Nova"/>
            </a:endParaRPr>
          </a:p>
          <a:p>
            <a:pPr marL="342900" indent="-342900" algn="l">
              <a:buSzPts val="2800"/>
              <a:buFont typeface="Arial"/>
              <a:buChar char="•"/>
            </a:pPr>
            <a:r>
              <a:rPr lang="en-US" sz="2800" dirty="0">
                <a:latin typeface="Proxima Nova"/>
                <a:ea typeface="Proxima Nova"/>
                <a:cs typeface="Proxima Nova"/>
                <a:sym typeface="Proxima Nova"/>
              </a:rPr>
              <a:t>How to Write a Lab Report</a:t>
            </a:r>
            <a:endParaRPr lang="en-US" sz="2800" dirty="0">
              <a:latin typeface="Proxima Nova"/>
              <a:ea typeface="Proxima Nova"/>
              <a:cs typeface="Proxima Nova"/>
            </a:endParaRPr>
          </a:p>
          <a:p>
            <a:pPr marL="342900" lvl="0" indent="-342900" algn="l">
              <a:buSzPts val="2800"/>
              <a:buFont typeface="Arial"/>
              <a:buChar char="•"/>
            </a:pPr>
            <a:r>
              <a:rPr lang="en-US" sz="2800" dirty="0">
                <a:latin typeface="Proxima Nova"/>
                <a:ea typeface="Proxima Nova"/>
                <a:cs typeface="Proxima Nova"/>
                <a:sym typeface="Proxima Nova"/>
              </a:rPr>
              <a:t>How to Give a Recitation Presentation</a:t>
            </a:r>
          </a:p>
        </p:txBody>
      </p:sp>
      <p:cxnSp>
        <p:nvCxnSpPr>
          <p:cNvPr id="102" name="Google Shape;102;p2"/>
          <p:cNvCxnSpPr/>
          <p:nvPr/>
        </p:nvCxnSpPr>
        <p:spPr>
          <a:xfrm>
            <a:off x="931362" y="2384981"/>
            <a:ext cx="0" cy="2722596"/>
          </a:xfrm>
          <a:prstGeom prst="straightConnector1">
            <a:avLst/>
          </a:prstGeom>
          <a:noFill/>
          <a:ln w="9525" cap="flat" cmpd="sng">
            <a:solidFill>
              <a:srgbClr val="7030A0"/>
            </a:solidFill>
            <a:prstDash val="solid"/>
            <a:miter lim="800000"/>
            <a:headEnd type="none" w="sm" len="sm"/>
            <a:tailEnd type="none" w="sm" len="sm"/>
          </a:ln>
        </p:spPr>
      </p:cxnSp>
      <p:sp>
        <p:nvSpPr>
          <p:cNvPr id="103" name="Google Shape;103;p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4" name="Google Shape;104;p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105" name="Google Shape;105;p2"/>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06" name="Google Shape;106;p2"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107" name="Google Shape;107;p2"/>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ea typeface="Proxima Nova"/>
                <a:cs typeface="Proxima Nova"/>
                <a:sym typeface="Proxima Nova"/>
              </a:rPr>
              <a:t>2</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5" name="Google Shape;345;p1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46" name="Google Shape;346;p17"/>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51" name="Google Shape;351;p17"/>
          <p:cNvSpPr txBox="1"/>
          <p:nvPr/>
        </p:nvSpPr>
        <p:spPr>
          <a:xfrm>
            <a:off x="564107" y="755213"/>
            <a:ext cx="11063786" cy="903905"/>
          </a:xfrm>
          <a:prstGeom prst="rect">
            <a:avLst/>
          </a:prstGeom>
          <a:noFill/>
          <a:ln>
            <a:noFill/>
          </a:ln>
        </p:spPr>
        <p:txBody>
          <a:bodyPr spcFirstLastPara="1" wrap="square" lIns="91425" tIns="45700" rIns="91425" bIns="45700" anchor="b" anchorCtr="0">
            <a:noAutofit/>
          </a:bodyPr>
          <a:lstStyle/>
          <a:p>
            <a:pPr marL="0" marR="0" lvl="0" indent="0" algn="ctr" rtl="0">
              <a:lnSpc>
                <a:spcPct val="80000"/>
              </a:lnSpc>
              <a:spcBef>
                <a:spcPts val="0"/>
              </a:spcBef>
              <a:spcAft>
                <a:spcPts val="0"/>
              </a:spcAft>
              <a:buClr>
                <a:schemeClr val="dk1"/>
              </a:buClr>
              <a:buSzPts val="5400"/>
              <a:buFont typeface="Montserrat Medium"/>
              <a:buNone/>
            </a:pPr>
            <a:r>
              <a:rPr lang="en-US" sz="5400" dirty="0" smtClean="0">
                <a:solidFill>
                  <a:schemeClr val="dk1"/>
                </a:solidFill>
                <a:latin typeface="Montserrat Medium"/>
                <a:sym typeface="Montserrat Medium"/>
              </a:rPr>
              <a:t>JOB APPLICATION PRACTICE</a:t>
            </a:r>
            <a:endParaRPr dirty="0"/>
          </a:p>
        </p:txBody>
      </p:sp>
      <p:pic>
        <p:nvPicPr>
          <p:cNvPr id="352" name="Google Shape;352;p17"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53" name="Google Shape;353;p17"/>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20</a:t>
            </a:r>
            <a:endParaRPr dirty="0"/>
          </a:p>
        </p:txBody>
      </p:sp>
      <p:sp>
        <p:nvSpPr>
          <p:cNvPr id="16" name="Google Shape;349;p17"/>
          <p:cNvSpPr/>
          <p:nvPr/>
        </p:nvSpPr>
        <p:spPr>
          <a:xfrm>
            <a:off x="471509" y="2047936"/>
            <a:ext cx="6081790" cy="364711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600"/>
              </a:spcBef>
              <a:spcAft>
                <a:spcPts val="0"/>
              </a:spcAft>
              <a:buClr>
                <a:schemeClr val="dk1"/>
              </a:buClr>
              <a:buSzPts val="2800"/>
              <a:buFont typeface="Arial"/>
              <a:buChar char="•"/>
            </a:pPr>
            <a:r>
              <a:rPr lang="en-US" sz="2800" dirty="0" smtClean="0">
                <a:solidFill>
                  <a:schemeClr val="dk1"/>
                </a:solidFill>
                <a:latin typeface="Proxima Nova"/>
                <a:ea typeface="Proxima Nova"/>
                <a:cs typeface="Proxima Nova"/>
                <a:sym typeface="Proxima Nova"/>
              </a:rPr>
              <a:t>Tandon Career Services Lecture</a:t>
            </a:r>
            <a:endParaRPr sz="2800" dirty="0">
              <a:solidFill>
                <a:schemeClr val="dk1"/>
              </a:solidFill>
              <a:latin typeface="Proxima Nova"/>
              <a:ea typeface="Proxima Nova"/>
              <a:cs typeface="Proxima Nova"/>
              <a:sym typeface="Proxima Nova"/>
            </a:endParaRPr>
          </a:p>
          <a:p>
            <a:pPr marL="457200" marR="0" lvl="0" indent="-457200" algn="l" rtl="0">
              <a:spcBef>
                <a:spcPts val="600"/>
              </a:spcBef>
              <a:spcAft>
                <a:spcPts val="0"/>
              </a:spcAft>
              <a:buClr>
                <a:schemeClr val="dk1"/>
              </a:buClr>
              <a:buSzPts val="2800"/>
              <a:buFont typeface="Arial"/>
              <a:buChar char="•"/>
            </a:pPr>
            <a:r>
              <a:rPr lang="en-US" sz="2800" dirty="0" smtClean="0">
                <a:solidFill>
                  <a:schemeClr val="dk1"/>
                </a:solidFill>
                <a:latin typeface="Proxima Nova"/>
                <a:ea typeface="Proxima Nova"/>
                <a:cs typeface="Proxima Nova"/>
                <a:sym typeface="Proxima Nova"/>
              </a:rPr>
              <a:t>Writing Consultant Presentations</a:t>
            </a:r>
            <a:endParaRPr sz="2800" dirty="0">
              <a:solidFill>
                <a:schemeClr val="dk1"/>
              </a:solidFill>
              <a:latin typeface="Proxima Nova"/>
              <a:ea typeface="Proxima Nova"/>
              <a:cs typeface="Proxima Nova"/>
              <a:sym typeface="Proxima Nova"/>
            </a:endParaRPr>
          </a:p>
          <a:p>
            <a:pPr marL="457200" marR="0" lvl="0" indent="-457200" algn="l" rtl="0">
              <a:spcBef>
                <a:spcPts val="600"/>
              </a:spcBef>
              <a:spcAft>
                <a:spcPts val="0"/>
              </a:spcAft>
              <a:buClr>
                <a:schemeClr val="dk1"/>
              </a:buClr>
              <a:buSzPts val="2800"/>
              <a:buFont typeface="Arial"/>
              <a:buChar char="•"/>
            </a:pPr>
            <a:r>
              <a:rPr lang="en-US" sz="2800" dirty="0" smtClean="0">
                <a:solidFill>
                  <a:schemeClr val="dk1"/>
                </a:solidFill>
                <a:latin typeface="Proxima Nova"/>
                <a:ea typeface="Proxima Nova"/>
                <a:cs typeface="Proxima Nova"/>
                <a:sym typeface="Proxima Nova"/>
              </a:rPr>
              <a:t>Compile a Mock Job Application</a:t>
            </a:r>
          </a:p>
          <a:p>
            <a:pPr marL="914400" indent="-457200">
              <a:spcBef>
                <a:spcPts val="600"/>
              </a:spcBef>
              <a:buClr>
                <a:schemeClr val="dk1"/>
              </a:buClr>
              <a:buSzPts val="2800"/>
              <a:buFont typeface="Arial"/>
              <a:buChar char="•"/>
            </a:pPr>
            <a:r>
              <a:rPr lang="en-US" sz="2800" dirty="0">
                <a:solidFill>
                  <a:schemeClr val="dk1"/>
                </a:solidFill>
                <a:latin typeface="Proxima Nova"/>
                <a:ea typeface="Proxima Nova"/>
                <a:cs typeface="Proxima Nova"/>
                <a:sym typeface="Proxima Nova"/>
              </a:rPr>
              <a:t>Resume</a:t>
            </a:r>
          </a:p>
          <a:p>
            <a:pPr marL="914400" indent="-457200">
              <a:spcBef>
                <a:spcPts val="600"/>
              </a:spcBef>
              <a:buClr>
                <a:schemeClr val="dk1"/>
              </a:buClr>
              <a:buSzPts val="2800"/>
              <a:buFont typeface="Arial"/>
              <a:buChar char="•"/>
            </a:pPr>
            <a:r>
              <a:rPr lang="en-US" sz="2800" dirty="0">
                <a:solidFill>
                  <a:schemeClr val="dk1"/>
                </a:solidFill>
                <a:latin typeface="Proxima Nova"/>
                <a:ea typeface="Proxima Nova"/>
                <a:cs typeface="Proxima Nova"/>
                <a:sym typeface="Proxima Nova"/>
              </a:rPr>
              <a:t>Cover Letter</a:t>
            </a:r>
          </a:p>
          <a:p>
            <a:pPr marL="914400" indent="-457200">
              <a:spcBef>
                <a:spcPts val="600"/>
              </a:spcBef>
              <a:buClr>
                <a:schemeClr val="dk1"/>
              </a:buClr>
              <a:buSzPts val="2800"/>
              <a:buFont typeface="Arial"/>
              <a:buChar char="•"/>
            </a:pPr>
            <a:r>
              <a:rPr lang="en-US" sz="2800" dirty="0">
                <a:solidFill>
                  <a:schemeClr val="dk1"/>
                </a:solidFill>
                <a:latin typeface="Proxima Nova"/>
                <a:ea typeface="Proxima Nova"/>
                <a:cs typeface="Proxima Nova"/>
                <a:sym typeface="Proxima Nova"/>
              </a:rPr>
              <a:t>LinkedIn Profile</a:t>
            </a:r>
          </a:p>
          <a:p>
            <a:pPr marL="914400" indent="-457200">
              <a:spcBef>
                <a:spcPts val="600"/>
              </a:spcBef>
              <a:buClr>
                <a:schemeClr val="dk1"/>
              </a:buClr>
              <a:buSzPts val="2800"/>
              <a:buFont typeface="Arial"/>
              <a:buChar char="•"/>
            </a:pPr>
            <a:r>
              <a:rPr lang="en-US" sz="2800" dirty="0">
                <a:solidFill>
                  <a:schemeClr val="dk1"/>
                </a:solidFill>
                <a:latin typeface="Proxima Nova"/>
                <a:ea typeface="Proxima Nova"/>
                <a:cs typeface="Proxima Nova"/>
                <a:sym typeface="Proxima Nova"/>
              </a:rPr>
              <a:t>ePortfolio</a:t>
            </a:r>
            <a:endParaRPr sz="2800" dirty="0">
              <a:solidFill>
                <a:schemeClr val="dk1"/>
              </a:solidFill>
              <a:latin typeface="Proxima Nova"/>
              <a:ea typeface="Proxima Nova"/>
              <a:cs typeface="Proxima Nova"/>
            </a:endParaRPr>
          </a:p>
        </p:txBody>
      </p:sp>
      <p:pic>
        <p:nvPicPr>
          <p:cNvPr id="3074" name="Picture 2" descr="File:LinkedIn Logo.svg - Wikimedia Comm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0467" y="2396468"/>
            <a:ext cx="4344993" cy="11795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andshake | Pomona College in Claremont, California - Pomona Colle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8115" y="3909117"/>
            <a:ext cx="5029778" cy="99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56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0"/>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59" name="Google Shape;359;p20"/>
          <p:cNvSpPr/>
          <p:nvPr/>
        </p:nvSpPr>
        <p:spPr>
          <a:xfrm>
            <a:off x="-1" y="6323329"/>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60" name="Google Shape;360;p20"/>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61" name="Google Shape;361;p20"/>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62" name="Google Shape;362;p20"/>
          <p:cNvSpPr txBox="1"/>
          <p:nvPr/>
        </p:nvSpPr>
        <p:spPr>
          <a:xfrm>
            <a:off x="6622339" y="2337293"/>
            <a:ext cx="5744886" cy="391789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Arial"/>
              <a:buNone/>
            </a:pPr>
            <a:endParaRPr sz="2800" dirty="0">
              <a:solidFill>
                <a:schemeClr val="dk1"/>
              </a:solidFill>
              <a:latin typeface="Proxima Nova"/>
              <a:ea typeface="Proxima Nova"/>
              <a:cs typeface="Proxima Nova"/>
              <a:sym typeface="Proxima Nova"/>
            </a:endParaRPr>
          </a:p>
        </p:txBody>
      </p:sp>
      <p:graphicFrame>
        <p:nvGraphicFramePr>
          <p:cNvPr id="363" name="Google Shape;363;p20"/>
          <p:cNvGraphicFramePr/>
          <p:nvPr>
            <p:extLst>
              <p:ext uri="{D42A27DB-BD31-4B8C-83A1-F6EECF244321}">
                <p14:modId xmlns:p14="http://schemas.microsoft.com/office/powerpoint/2010/main" val="3880562260"/>
              </p:ext>
            </p:extLst>
          </p:nvPr>
        </p:nvGraphicFramePr>
        <p:xfrm>
          <a:off x="231274" y="1649754"/>
          <a:ext cx="11723925" cy="4145360"/>
        </p:xfrm>
        <a:graphic>
          <a:graphicData uri="http://schemas.openxmlformats.org/drawingml/2006/table">
            <a:tbl>
              <a:tblPr firstRow="1" bandRow="1">
                <a:noFill/>
                <a:tableStyleId>{ADB33C58-79E6-4CD7-A280-A2D232897DCB}</a:tableStyleId>
              </a:tblPr>
              <a:tblGrid>
                <a:gridCol w="6314250"/>
                <a:gridCol w="5409675"/>
              </a:tblGrid>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Item</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Percentage of Grade</a:t>
                      </a:r>
                      <a:endParaRPr dirty="0"/>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TA Lab Reports</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smtClean="0">
                          <a:latin typeface="Proxima Nova"/>
                          <a:ea typeface="Proxima Nova"/>
                          <a:cs typeface="Proxima Nova"/>
                          <a:sym typeface="Proxima Nova"/>
                        </a:rPr>
                        <a:t>15%</a:t>
                      </a:r>
                      <a:endParaRPr dirty="0"/>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WC Lab Reports</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smtClean="0">
                          <a:latin typeface="Proxima Nova"/>
                          <a:ea typeface="Proxima Nova"/>
                          <a:cs typeface="Proxima Nova"/>
                          <a:sym typeface="Proxima Nova"/>
                        </a:rPr>
                        <a:t>15%</a:t>
                      </a:r>
                      <a:endParaRPr dirty="0"/>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Lab Quizzes</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5%</a:t>
                      </a:r>
                      <a:endParaRPr dirty="0"/>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Recitation Presentations</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15%</a:t>
                      </a:r>
                      <a:endParaRPr dirty="0"/>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Semester-Long Design Project</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30%</a:t>
                      </a:r>
                      <a:endParaRPr dirty="0"/>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Font typeface="Arial"/>
                        <a:buNone/>
                      </a:pPr>
                      <a:r>
                        <a:rPr lang="en-US" sz="2800" b="0" i="0" u="none" strike="noStrike" cap="none" dirty="0" smtClean="0">
                          <a:solidFill>
                            <a:schemeClr val="dk1"/>
                          </a:solidFill>
                          <a:latin typeface="Proxima Nova"/>
                          <a:ea typeface="Proxima Nova"/>
                          <a:cs typeface="Proxima Nova"/>
                          <a:sym typeface="Arial"/>
                        </a:rPr>
                        <a:t>Professional Development</a:t>
                      </a:r>
                      <a:endParaRPr sz="2800" b="0" i="0" u="none" strike="noStrike" cap="none" dirty="0">
                        <a:solidFill>
                          <a:schemeClr val="dk1"/>
                        </a:solidFill>
                        <a:latin typeface="Proxima Nova"/>
                        <a:ea typeface="Proxima Nova"/>
                        <a:cs typeface="Proxima Nova"/>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Font typeface="Arial"/>
                        <a:buNone/>
                      </a:pPr>
                      <a:r>
                        <a:rPr lang="en-US" sz="2800" b="0" i="0" u="none" strike="noStrike" cap="none" dirty="0" smtClean="0">
                          <a:solidFill>
                            <a:schemeClr val="dk1"/>
                          </a:solidFill>
                          <a:latin typeface="Proxima Nova"/>
                          <a:ea typeface="Proxima Nova"/>
                          <a:cs typeface="Proxima Nova"/>
                          <a:sym typeface="Arial"/>
                        </a:rPr>
                        <a:t>10%</a:t>
                      </a:r>
                      <a:endParaRPr sz="2800" b="0" i="0" u="none" strike="noStrike" cap="none" dirty="0">
                        <a:solidFill>
                          <a:schemeClr val="dk1"/>
                        </a:solidFill>
                        <a:latin typeface="Proxima Nova"/>
                        <a:ea typeface="Proxima Nova"/>
                        <a:cs typeface="Proxima Nova"/>
                        <a:sym typeface="Arial"/>
                      </a:endParaRPr>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Lecture Attendance</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10% </a:t>
                      </a:r>
                      <a:endParaRPr dirty="0"/>
                    </a:p>
                  </a:txBody>
                  <a:tcPr marL="91450" marR="91450" marT="45725" marB="45725"/>
                </a:tc>
              </a:tr>
            </a:tbl>
          </a:graphicData>
        </a:graphic>
      </p:graphicFrame>
      <p:sp>
        <p:nvSpPr>
          <p:cNvPr id="364" name="Google Shape;364;p20"/>
          <p:cNvSpPr txBox="1"/>
          <p:nvPr/>
        </p:nvSpPr>
        <p:spPr>
          <a:xfrm>
            <a:off x="561344" y="616463"/>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GRADING BREAKDOWN</a:t>
            </a:r>
            <a:endParaRPr dirty="0"/>
          </a:p>
        </p:txBody>
      </p:sp>
      <p:pic>
        <p:nvPicPr>
          <p:cNvPr id="365" name="Google Shape;365;p20"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66" name="Google Shape;366;p20"/>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21</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1"/>
          <p:cNvSpPr txBox="1">
            <a:spLocks noGrp="1"/>
          </p:cNvSpPr>
          <p:nvPr>
            <p:ph type="subTitle" idx="1"/>
          </p:nvPr>
        </p:nvSpPr>
        <p:spPr>
          <a:xfrm>
            <a:off x="773073" y="2083021"/>
            <a:ext cx="5849266" cy="39178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3200"/>
              <a:buNone/>
            </a:pPr>
            <a:r>
              <a:rPr lang="en-US" sz="3200" dirty="0">
                <a:solidFill>
                  <a:schemeClr val="accent6"/>
                </a:solidFill>
                <a:latin typeface="Proxima Nova"/>
                <a:ea typeface="Proxima Nova"/>
                <a:cs typeface="Proxima Nova"/>
                <a:sym typeface="Proxima Nova"/>
              </a:rPr>
              <a:t>EG1004 Website</a:t>
            </a:r>
            <a:br>
              <a:rPr lang="en-US" sz="3200" dirty="0">
                <a:solidFill>
                  <a:schemeClr val="accent6"/>
                </a:solidFill>
                <a:latin typeface="Proxima Nova"/>
                <a:ea typeface="Proxima Nova"/>
                <a:cs typeface="Proxima Nova"/>
                <a:sym typeface="Proxima Nova"/>
              </a:rPr>
            </a:br>
            <a:r>
              <a:rPr lang="en-US" sz="3200" dirty="0">
                <a:solidFill>
                  <a:schemeClr val="accent6"/>
                </a:solidFill>
                <a:latin typeface="Proxima Nova"/>
                <a:ea typeface="Proxima Nova"/>
                <a:cs typeface="Proxima Nova"/>
                <a:sym typeface="Proxima Nova"/>
              </a:rPr>
              <a:t>eg.poly.edu</a:t>
            </a:r>
            <a:endParaRPr dirty="0"/>
          </a:p>
          <a:p>
            <a:pPr marL="0" lvl="0" indent="0" algn="ctr" rtl="0">
              <a:lnSpc>
                <a:spcPct val="90000"/>
              </a:lnSpc>
              <a:spcBef>
                <a:spcPts val="1000"/>
              </a:spcBef>
              <a:spcAft>
                <a:spcPts val="0"/>
              </a:spcAft>
              <a:buClr>
                <a:schemeClr val="dk1"/>
              </a:buClr>
              <a:buSzPts val="900"/>
              <a:buNone/>
            </a:pPr>
            <a:endParaRPr sz="900" dirty="0">
              <a:latin typeface="Proxima Nova"/>
              <a:ea typeface="Proxima Nova"/>
              <a:cs typeface="Proxima Nova"/>
              <a:sym typeface="Proxima Nova"/>
            </a:endParaRPr>
          </a:p>
          <a:p>
            <a:pPr marL="457200" lvl="0" indent="-457200" algn="l" rtl="0">
              <a:lnSpc>
                <a:spcPct val="9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Assignment submission</a:t>
            </a:r>
            <a:endParaRPr dirty="0"/>
          </a:p>
          <a:p>
            <a:pPr marL="457200" lvl="0" indent="-457200" algn="l" rtl="0">
              <a:lnSpc>
                <a:spcPct val="9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Course announcements</a:t>
            </a:r>
            <a:endParaRPr dirty="0"/>
          </a:p>
          <a:p>
            <a:pPr marL="457200" lvl="0" indent="-457200" algn="l" rtl="0">
              <a:lnSpc>
                <a:spcPct val="9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Syllabus &amp; schedule</a:t>
            </a:r>
            <a:endParaRPr dirty="0"/>
          </a:p>
          <a:p>
            <a:pPr marL="457200" lvl="0" indent="-457200" algn="l" rtl="0">
              <a:lnSpc>
                <a:spcPct val="9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Grades</a:t>
            </a:r>
            <a:endParaRPr dirty="0"/>
          </a:p>
        </p:txBody>
      </p:sp>
      <p:sp>
        <p:nvSpPr>
          <p:cNvPr id="372" name="Google Shape;372;p21"/>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3" name="Google Shape;373;p21"/>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74" name="Google Shape;374;p21"/>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75" name="Google Shape;375;p21"/>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76" name="Google Shape;376;p21"/>
          <p:cNvSpPr txBox="1"/>
          <p:nvPr/>
        </p:nvSpPr>
        <p:spPr>
          <a:xfrm>
            <a:off x="6622339" y="2337293"/>
            <a:ext cx="5744886" cy="391789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Arial"/>
              <a:buNone/>
            </a:pPr>
            <a:endParaRPr sz="2800" dirty="0">
              <a:solidFill>
                <a:schemeClr val="dk1"/>
              </a:solidFill>
              <a:latin typeface="Proxima Nova"/>
              <a:ea typeface="Proxima Nova"/>
              <a:cs typeface="Proxima Nova"/>
              <a:sym typeface="Proxima Nova"/>
            </a:endParaRPr>
          </a:p>
        </p:txBody>
      </p:sp>
      <p:sp>
        <p:nvSpPr>
          <p:cNvPr id="377" name="Google Shape;377;p21"/>
          <p:cNvSpPr txBox="1"/>
          <p:nvPr/>
        </p:nvSpPr>
        <p:spPr>
          <a:xfrm>
            <a:off x="6135189" y="2337293"/>
            <a:ext cx="5849266" cy="391789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6"/>
              </a:buClr>
              <a:buSzPts val="3200"/>
              <a:buFont typeface="Arial"/>
              <a:buNone/>
            </a:pPr>
            <a:r>
              <a:rPr lang="en-US" sz="3200" dirty="0">
                <a:solidFill>
                  <a:schemeClr val="accent6"/>
                </a:solidFill>
                <a:latin typeface="Proxima Nova"/>
                <a:ea typeface="Proxima Nova"/>
                <a:cs typeface="Proxima Nova"/>
                <a:sym typeface="Proxima Nova"/>
              </a:rPr>
              <a:t>EG1004 Lab Manual manual.eg.poly.edu</a:t>
            </a:r>
            <a:endParaRPr dirty="0"/>
          </a:p>
          <a:p>
            <a:pPr marL="0" marR="0" lvl="0" indent="0" algn="ctr" rtl="0">
              <a:lnSpc>
                <a:spcPct val="90000"/>
              </a:lnSpc>
              <a:spcBef>
                <a:spcPts val="1000"/>
              </a:spcBef>
              <a:spcAft>
                <a:spcPts val="0"/>
              </a:spcAft>
              <a:buClr>
                <a:schemeClr val="dk1"/>
              </a:buClr>
              <a:buSzPts val="900"/>
              <a:buFont typeface="Arial"/>
              <a:buNone/>
            </a:pPr>
            <a:endParaRPr sz="900" dirty="0">
              <a:solidFill>
                <a:schemeClr val="dk1"/>
              </a:solidFill>
              <a:latin typeface="Proxima Nova"/>
              <a:ea typeface="Proxima Nova"/>
              <a:cs typeface="Proxima Nova"/>
              <a:sym typeface="Proxima Nova"/>
            </a:endParaRPr>
          </a:p>
          <a:p>
            <a:pPr marL="457200" marR="0" lvl="0" indent="-4572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Lab &amp; project information</a:t>
            </a:r>
            <a:endParaRPr dirty="0"/>
          </a:p>
          <a:p>
            <a:pPr marL="457200" marR="0" lvl="0" indent="-4572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Course </a:t>
            </a:r>
            <a:r>
              <a:rPr lang="en-US" sz="2800" dirty="0" smtClean="0">
                <a:solidFill>
                  <a:schemeClr val="dk1"/>
                </a:solidFill>
                <a:latin typeface="Proxima Nova"/>
                <a:ea typeface="Proxima Nova"/>
                <a:cs typeface="Proxima Nova"/>
                <a:sym typeface="Proxima Nova"/>
              </a:rPr>
              <a:t>material &amp; presentations</a:t>
            </a:r>
            <a:endParaRPr dirty="0"/>
          </a:p>
          <a:p>
            <a:pPr marL="457200" marR="0" lvl="0" indent="-4572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Course policies</a:t>
            </a:r>
            <a:endParaRPr dirty="0"/>
          </a:p>
          <a:p>
            <a:pPr marL="457200" marR="0" lvl="0" indent="-4572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Help and how-tos</a:t>
            </a:r>
            <a:endParaRPr sz="2800" dirty="0">
              <a:solidFill>
                <a:schemeClr val="dk1"/>
              </a:solidFill>
              <a:latin typeface="Proxima Nova"/>
              <a:ea typeface="Proxima Nova"/>
              <a:cs typeface="Proxima Nova"/>
              <a:sym typeface="Proxima Nova"/>
            </a:endParaRPr>
          </a:p>
          <a:p>
            <a:pPr marL="457200" marR="0" lvl="0" indent="-254000" algn="l" rtl="0">
              <a:lnSpc>
                <a:spcPct val="90000"/>
              </a:lnSpc>
              <a:spcBef>
                <a:spcPts val="1000"/>
              </a:spcBef>
              <a:spcAft>
                <a:spcPts val="0"/>
              </a:spcAft>
              <a:buClr>
                <a:schemeClr val="dk1"/>
              </a:buClr>
              <a:buSzPts val="3200"/>
              <a:buFont typeface="Arial"/>
              <a:buNone/>
            </a:pPr>
            <a:endParaRPr sz="3200" b="1" dirty="0">
              <a:solidFill>
                <a:schemeClr val="dk1"/>
              </a:solidFill>
              <a:latin typeface="Proxima Nova"/>
              <a:ea typeface="Proxima Nova"/>
              <a:cs typeface="Proxima Nova"/>
              <a:sym typeface="Proxima Nova"/>
            </a:endParaRPr>
          </a:p>
        </p:txBody>
      </p:sp>
      <p:sp>
        <p:nvSpPr>
          <p:cNvPr id="378" name="Google Shape;378;p21"/>
          <p:cNvSpPr txBox="1"/>
          <p:nvPr/>
        </p:nvSpPr>
        <p:spPr>
          <a:xfrm>
            <a:off x="564107" y="647998"/>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COURSE RESOURCES</a:t>
            </a:r>
            <a:endParaRPr dirty="0"/>
          </a:p>
        </p:txBody>
      </p:sp>
      <p:pic>
        <p:nvPicPr>
          <p:cNvPr id="379" name="Google Shape;379;p21"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80" name="Google Shape;380;p21"/>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22</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2"/>
          <p:cNvSpPr txBox="1">
            <a:spLocks noGrp="1"/>
          </p:cNvSpPr>
          <p:nvPr>
            <p:ph type="ctrTitle"/>
          </p:nvPr>
        </p:nvSpPr>
        <p:spPr>
          <a:xfrm>
            <a:off x="892629" y="2834643"/>
            <a:ext cx="10406742" cy="92351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QUESTIONS</a:t>
            </a:r>
            <a:r>
              <a:rPr lang="en-US" dirty="0">
                <a:latin typeface="Montserrat Medium"/>
                <a:ea typeface="Montserrat Medium"/>
                <a:cs typeface="Montserrat Medium"/>
                <a:sym typeface="Montserrat Medium"/>
              </a:rPr>
              <a:t>?</a:t>
            </a:r>
            <a:endParaRPr dirty="0"/>
          </a:p>
        </p:txBody>
      </p:sp>
      <p:cxnSp>
        <p:nvCxnSpPr>
          <p:cNvPr id="386" name="Google Shape;386;p22"/>
          <p:cNvCxnSpPr/>
          <p:nvPr/>
        </p:nvCxnSpPr>
        <p:spPr>
          <a:xfrm>
            <a:off x="4669971" y="3989354"/>
            <a:ext cx="2852058" cy="0"/>
          </a:xfrm>
          <a:prstGeom prst="straightConnector1">
            <a:avLst/>
          </a:prstGeom>
          <a:noFill/>
          <a:ln w="9525" cap="flat" cmpd="sng">
            <a:solidFill>
              <a:srgbClr val="7030A0"/>
            </a:solidFill>
            <a:prstDash val="solid"/>
            <a:miter lim="800000"/>
            <a:headEnd type="none" w="sm" len="sm"/>
            <a:tailEnd type="none" w="sm" len="sm"/>
          </a:ln>
        </p:spPr>
      </p:cxnSp>
      <p:sp>
        <p:nvSpPr>
          <p:cNvPr id="387" name="Google Shape;387;p2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88" name="Google Shape;388;p2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89" name="Google Shape;389;p22"/>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390" name="Google Shape;390;p22"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ctrTitle"/>
          </p:nvPr>
        </p:nvSpPr>
        <p:spPr>
          <a:xfrm>
            <a:off x="803042" y="1419614"/>
            <a:ext cx="10585916"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EG 1004 RECITATION </a:t>
            </a:r>
            <a:br>
              <a:rPr lang="en-US" sz="5400" dirty="0">
                <a:latin typeface="Montserrat Medium"/>
                <a:ea typeface="Montserrat Medium"/>
                <a:cs typeface="Montserrat Medium"/>
                <a:sym typeface="Montserrat Medium"/>
              </a:rPr>
            </a:br>
            <a:r>
              <a:rPr lang="en-US" sz="5400" dirty="0">
                <a:latin typeface="Montserrat Medium"/>
                <a:ea typeface="Montserrat Medium"/>
                <a:cs typeface="Montserrat Medium"/>
                <a:sym typeface="Montserrat Medium"/>
              </a:rPr>
              <a:t>INTRO PRESENTATIONS</a:t>
            </a:r>
            <a:br>
              <a:rPr lang="en-US" sz="5400" dirty="0">
                <a:latin typeface="Montserrat Medium"/>
                <a:ea typeface="Montserrat Medium"/>
                <a:cs typeface="Montserrat Medium"/>
                <a:sym typeface="Montserrat Medium"/>
              </a:rPr>
            </a:br>
            <a:r>
              <a:rPr lang="en-US" sz="5400" dirty="0">
                <a:latin typeface="Montserrat Medium"/>
                <a:ea typeface="Montserrat Medium"/>
                <a:cs typeface="Montserrat Medium"/>
                <a:sym typeface="Montserrat Medium"/>
              </a:rPr>
              <a:t>OVERVIEW</a:t>
            </a:r>
            <a:endParaRPr dirty="0"/>
          </a:p>
        </p:txBody>
      </p:sp>
      <p:cxnSp>
        <p:nvCxnSpPr>
          <p:cNvPr id="113" name="Google Shape;113;p3"/>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114" name="Google Shape;114;p3"/>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5" name="Google Shape;115;p3"/>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16" name="Google Shape;116;p3"/>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17" name="Google Shape;117;p3"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4" name="Google Shape;124;p4"/>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25" name="Google Shape;125;p4"/>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26" name="Google Shape;126;p4"/>
          <p:cNvPicPr preferRelativeResize="0"/>
          <p:nvPr/>
        </p:nvPicPr>
        <p:blipFill rotWithShape="1">
          <a:blip r:embed="rId4">
            <a:alphaModFix/>
          </a:blip>
          <a:srcRect/>
          <a:stretch/>
        </p:blipFill>
        <p:spPr>
          <a:xfrm>
            <a:off x="10681648" y="6286130"/>
            <a:ext cx="1519822" cy="585518"/>
          </a:xfrm>
          <a:prstGeom prst="rect">
            <a:avLst/>
          </a:prstGeom>
          <a:noFill/>
          <a:ln>
            <a:noFill/>
          </a:ln>
        </p:spPr>
      </p:pic>
      <p:sp>
        <p:nvSpPr>
          <p:cNvPr id="127" name="Google Shape;127;p4"/>
          <p:cNvSpPr txBox="1"/>
          <p:nvPr/>
        </p:nvSpPr>
        <p:spPr>
          <a:xfrm>
            <a:off x="1406324" y="453737"/>
            <a:ext cx="9379351" cy="9651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3600"/>
              <a:buFont typeface="Montserrat Medium"/>
              <a:buNone/>
            </a:pPr>
            <a:r>
              <a:rPr lang="en-US" sz="3600" dirty="0">
                <a:solidFill>
                  <a:schemeClr val="dk1"/>
                </a:solidFill>
                <a:latin typeface="Montserrat Medium"/>
                <a:ea typeface="Montserrat Medium"/>
                <a:cs typeface="Montserrat Medium"/>
                <a:sym typeface="Montserrat Medium"/>
              </a:rPr>
              <a:t>SKILLS FOR EG 1004</a:t>
            </a:r>
            <a:endParaRPr dirty="0"/>
          </a:p>
        </p:txBody>
      </p:sp>
      <p:sp>
        <p:nvSpPr>
          <p:cNvPr id="128" name="Google Shape;128;p4"/>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ea typeface="Proxima Nova"/>
                <a:cs typeface="Proxima Nova"/>
                <a:sym typeface="Proxima Nova"/>
              </a:rPr>
              <a:t>4</a:t>
            </a:r>
            <a:endParaRPr dirty="0"/>
          </a:p>
        </p:txBody>
      </p:sp>
      <p:pic>
        <p:nvPicPr>
          <p:cNvPr id="129" name="Google Shape;129;p4"/>
          <p:cNvPicPr preferRelativeResize="0"/>
          <p:nvPr/>
        </p:nvPicPr>
        <p:blipFill rotWithShape="1">
          <a:blip r:embed="rId5">
            <a:alphaModFix/>
          </a:blip>
          <a:srcRect b="76495"/>
          <a:stretch/>
        </p:blipFill>
        <p:spPr>
          <a:xfrm>
            <a:off x="468758" y="1641665"/>
            <a:ext cx="10972800" cy="1871421"/>
          </a:xfrm>
          <a:prstGeom prst="rect">
            <a:avLst/>
          </a:prstGeom>
          <a:noFill/>
          <a:ln>
            <a:noFill/>
          </a:ln>
        </p:spPr>
      </p:pic>
      <p:pic>
        <p:nvPicPr>
          <p:cNvPr id="130" name="Google Shape;130;p4"/>
          <p:cNvPicPr preferRelativeResize="0"/>
          <p:nvPr/>
        </p:nvPicPr>
        <p:blipFill rotWithShape="1">
          <a:blip r:embed="rId5">
            <a:alphaModFix/>
          </a:blip>
          <a:srcRect t="24516" b="49780"/>
          <a:stretch/>
        </p:blipFill>
        <p:spPr>
          <a:xfrm>
            <a:off x="468758" y="4177519"/>
            <a:ext cx="10972800" cy="2046525"/>
          </a:xfrm>
          <a:prstGeom prst="rect">
            <a:avLst/>
          </a:prstGeom>
          <a:noFill/>
          <a:ln>
            <a:noFill/>
          </a:ln>
        </p:spPr>
      </p:pic>
      <p:sp>
        <p:nvSpPr>
          <p:cNvPr id="131" name="Google Shape;131;p4"/>
          <p:cNvSpPr txBox="1"/>
          <p:nvPr/>
        </p:nvSpPr>
        <p:spPr>
          <a:xfrm>
            <a:off x="1611539" y="3220197"/>
            <a:ext cx="9379351" cy="965147"/>
          </a:xfrm>
          <a:prstGeom prst="rect">
            <a:avLst/>
          </a:prstGeom>
          <a:noFill/>
          <a:ln>
            <a:noFill/>
          </a:ln>
        </p:spPr>
        <p:txBody>
          <a:bodyPr spcFirstLastPara="1" wrap="square" lIns="91425" tIns="45700" rIns="91425" bIns="45700" anchor="b" anchorCtr="0">
            <a:noAutofit/>
          </a:bodyPr>
          <a:lstStyle/>
          <a:p>
            <a:pPr algn="ctr">
              <a:lnSpc>
                <a:spcPct val="90000"/>
              </a:lnSpc>
              <a:buClr>
                <a:schemeClr val="dk1"/>
              </a:buClr>
              <a:buSzPts val="3600"/>
            </a:pPr>
            <a:r>
              <a:rPr lang="en-US" sz="3600" dirty="0" smtClean="0">
                <a:solidFill>
                  <a:schemeClr val="dk1"/>
                </a:solidFill>
                <a:latin typeface="Montserrat Medium"/>
                <a:ea typeface="Montserrat Medium"/>
                <a:cs typeface="Montserrat Medium"/>
                <a:sym typeface="Montserrat Medium"/>
              </a:rPr>
              <a:t>LEARNING</a:t>
            </a:r>
            <a:r>
              <a:rPr lang="en-US" sz="3600" dirty="0" smtClean="0">
                <a:ea typeface="Montserrat Medium"/>
              </a:rPr>
              <a:t> </a:t>
            </a:r>
            <a:r>
              <a:rPr lang="en-US" sz="3600" dirty="0" smtClean="0">
                <a:solidFill>
                  <a:schemeClr val="dk1"/>
                </a:solidFill>
                <a:latin typeface="Montserrat Medium"/>
                <a:ea typeface="Montserrat Medium"/>
                <a:cs typeface="Montserrat Medium"/>
                <a:sym typeface="Montserrat Medium"/>
              </a:rPr>
              <a:t>ENGINEERING</a:t>
            </a:r>
            <a:endParaRPr dirty="0"/>
          </a:p>
        </p:txBody>
      </p:sp>
      <p:pic>
        <p:nvPicPr>
          <p:cNvPr id="132" name="Google Shape;132;p4"/>
          <p:cNvPicPr preferRelativeResize="0"/>
          <p:nvPr/>
        </p:nvPicPr>
        <p:blipFill rotWithShape="1">
          <a:blip r:embed="rId5">
            <a:alphaModFix/>
          </a:blip>
          <a:srcRect l="33686" t="24516" r="34613" b="49780"/>
          <a:stretch/>
        </p:blipFill>
        <p:spPr>
          <a:xfrm>
            <a:off x="7871381" y="1564299"/>
            <a:ext cx="3478491" cy="2046525"/>
          </a:xfrm>
          <a:prstGeom prst="rect">
            <a:avLst/>
          </a:prstGeom>
          <a:noFill/>
          <a:ln>
            <a:noFill/>
          </a:ln>
        </p:spPr>
      </p:pic>
      <p:pic>
        <p:nvPicPr>
          <p:cNvPr id="133" name="Google Shape;133;p4"/>
          <p:cNvPicPr preferRelativeResize="0"/>
          <p:nvPr/>
        </p:nvPicPr>
        <p:blipFill rotWithShape="1">
          <a:blip r:embed="rId5">
            <a:alphaModFix/>
          </a:blip>
          <a:srcRect l="68051" b="76495"/>
          <a:stretch/>
        </p:blipFill>
        <p:spPr>
          <a:xfrm>
            <a:off x="4013102" y="4215479"/>
            <a:ext cx="3505760" cy="1871421"/>
          </a:xfrm>
          <a:prstGeom prst="rect">
            <a:avLst/>
          </a:prstGeom>
          <a:noFill/>
          <a:ln>
            <a:noFill/>
          </a:ln>
        </p:spPr>
      </p:pic>
      <p:sp>
        <p:nvSpPr>
          <p:cNvPr id="134" name="Google Shape;134;p4"/>
          <p:cNvSpPr txBox="1"/>
          <p:nvPr/>
        </p:nvSpPr>
        <p:spPr>
          <a:xfrm>
            <a:off x="4196900" y="5678900"/>
            <a:ext cx="2923200" cy="4080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50" dirty="0">
                <a:latin typeface="Georgia"/>
                <a:ea typeface="Georgia"/>
                <a:cs typeface="Georgia"/>
                <a:sym typeface="Georgia"/>
              </a:rPr>
              <a:t>Ethics and Stakeholder Impact</a:t>
            </a:r>
            <a:endParaRPr sz="1450" dirty="0">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1" name="Google Shape;141;p5"/>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43" name="Google Shape;143;p5"/>
          <p:cNvPicPr preferRelativeResize="0"/>
          <p:nvPr/>
        </p:nvPicPr>
        <p:blipFill rotWithShape="1">
          <a:blip r:embed="rId4">
            <a:alphaModFix/>
          </a:blip>
          <a:srcRect/>
          <a:stretch/>
        </p:blipFill>
        <p:spPr>
          <a:xfrm>
            <a:off x="10681648" y="6286130"/>
            <a:ext cx="1519822" cy="585518"/>
          </a:xfrm>
          <a:prstGeom prst="rect">
            <a:avLst/>
          </a:prstGeom>
          <a:noFill/>
          <a:ln>
            <a:noFill/>
          </a:ln>
        </p:spPr>
      </p:pic>
      <p:sp>
        <p:nvSpPr>
          <p:cNvPr id="144" name="Google Shape;144;p5"/>
          <p:cNvSpPr txBox="1"/>
          <p:nvPr/>
        </p:nvSpPr>
        <p:spPr>
          <a:xfrm>
            <a:off x="395927" y="453737"/>
            <a:ext cx="11400146" cy="9651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3600"/>
              <a:buFont typeface="Montserrat Medium"/>
              <a:buNone/>
            </a:pPr>
            <a:r>
              <a:rPr lang="en-US" sz="3600" dirty="0">
                <a:solidFill>
                  <a:schemeClr val="dk1"/>
                </a:solidFill>
                <a:latin typeface="Montserrat Medium"/>
                <a:ea typeface="Montserrat Medium"/>
                <a:cs typeface="Montserrat Medium"/>
                <a:sym typeface="Montserrat Medium"/>
              </a:rPr>
              <a:t>ACADEMIC &amp; PROFESSIONAL GROWTH </a:t>
            </a:r>
            <a:endParaRPr dirty="0"/>
          </a:p>
        </p:txBody>
      </p:sp>
      <p:sp>
        <p:nvSpPr>
          <p:cNvPr id="145" name="Google Shape;145;p5"/>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sym typeface="Proxima Nova"/>
              </a:rPr>
              <a:t>5</a:t>
            </a:r>
            <a:endParaRPr dirty="0"/>
          </a:p>
        </p:txBody>
      </p:sp>
      <p:pic>
        <p:nvPicPr>
          <p:cNvPr id="146" name="Google Shape;146;p5"/>
          <p:cNvPicPr preferRelativeResize="0"/>
          <p:nvPr/>
        </p:nvPicPr>
        <p:blipFill rotWithShape="1">
          <a:blip r:embed="rId5">
            <a:alphaModFix/>
          </a:blip>
          <a:srcRect t="50309" b="25980"/>
          <a:stretch/>
        </p:blipFill>
        <p:spPr>
          <a:xfrm>
            <a:off x="721302" y="1495635"/>
            <a:ext cx="10972799" cy="1887819"/>
          </a:xfrm>
          <a:prstGeom prst="rect">
            <a:avLst/>
          </a:prstGeom>
          <a:noFill/>
          <a:ln>
            <a:noFill/>
          </a:ln>
        </p:spPr>
      </p:pic>
      <p:pic>
        <p:nvPicPr>
          <p:cNvPr id="147" name="Google Shape;147;p5"/>
          <p:cNvPicPr preferRelativeResize="0"/>
          <p:nvPr/>
        </p:nvPicPr>
        <p:blipFill rotWithShape="1">
          <a:blip r:embed="rId5">
            <a:alphaModFix/>
          </a:blip>
          <a:srcRect t="74058"/>
          <a:stretch/>
        </p:blipFill>
        <p:spPr>
          <a:xfrm>
            <a:off x="721302" y="3888497"/>
            <a:ext cx="10972800" cy="2065437"/>
          </a:xfrm>
          <a:prstGeom prst="rect">
            <a:avLst/>
          </a:prstGeom>
          <a:noFill/>
          <a:ln>
            <a:noFill/>
          </a:ln>
        </p:spPr>
      </p:pic>
      <p:sp>
        <p:nvSpPr>
          <p:cNvPr id="148" name="Google Shape;148;p5"/>
          <p:cNvSpPr txBox="1"/>
          <p:nvPr/>
        </p:nvSpPr>
        <p:spPr>
          <a:xfrm>
            <a:off x="1302297" y="3033398"/>
            <a:ext cx="9379351" cy="9651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3600"/>
              <a:buFont typeface="Montserrat Medium"/>
              <a:buNone/>
            </a:pPr>
            <a:r>
              <a:rPr lang="en-US" sz="3600" dirty="0">
                <a:solidFill>
                  <a:schemeClr val="dk1"/>
                </a:solidFill>
                <a:latin typeface="Montserrat Medium"/>
                <a:ea typeface="Montserrat Medium"/>
                <a:cs typeface="Montserrat Medium"/>
                <a:sym typeface="Montserrat Medium"/>
              </a:rPr>
              <a:t>THE FUTURE OF ENGINEERING</a:t>
            </a:r>
            <a:endParaRPr dirty="0"/>
          </a:p>
        </p:txBody>
      </p:sp>
      <p:sp>
        <p:nvSpPr>
          <p:cNvPr id="149" name="Google Shape;149;p5"/>
          <p:cNvSpPr/>
          <p:nvPr/>
        </p:nvSpPr>
        <p:spPr>
          <a:xfrm>
            <a:off x="8295588" y="4157383"/>
            <a:ext cx="3596639" cy="127044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50" name="Google Shape;150;p5" descr="Engineering Unleashed"/>
          <p:cNvPicPr preferRelativeResize="0"/>
          <p:nvPr/>
        </p:nvPicPr>
        <p:blipFill rotWithShape="1">
          <a:blip r:embed="rId6">
            <a:alphaModFix/>
          </a:blip>
          <a:srcRect/>
          <a:stretch/>
        </p:blipFill>
        <p:spPr>
          <a:xfrm>
            <a:off x="8073688" y="4330741"/>
            <a:ext cx="3125355" cy="925430"/>
          </a:xfrm>
          <a:prstGeom prst="rect">
            <a:avLst/>
          </a:prstGeom>
          <a:noFill/>
          <a:ln>
            <a:noFill/>
          </a:ln>
        </p:spPr>
      </p:pic>
      <p:pic>
        <p:nvPicPr>
          <p:cNvPr id="151" name="Google Shape;151;p5"/>
          <p:cNvPicPr preferRelativeResize="0"/>
          <p:nvPr/>
        </p:nvPicPr>
        <p:blipFill rotWithShape="1">
          <a:blip r:embed="rId5">
            <a:alphaModFix/>
          </a:blip>
          <a:srcRect l="33437" t="50309" r="34585" b="25979"/>
          <a:stretch/>
        </p:blipFill>
        <p:spPr>
          <a:xfrm>
            <a:off x="8073701" y="1495625"/>
            <a:ext cx="3508675" cy="1887825"/>
          </a:xfrm>
          <a:prstGeom prst="rect">
            <a:avLst/>
          </a:prstGeom>
          <a:noFill/>
          <a:ln>
            <a:noFill/>
          </a:ln>
        </p:spPr>
      </p:pic>
      <p:pic>
        <p:nvPicPr>
          <p:cNvPr id="152" name="Google Shape;152;p5"/>
          <p:cNvPicPr preferRelativeResize="0"/>
          <p:nvPr/>
        </p:nvPicPr>
        <p:blipFill rotWithShape="1">
          <a:blip r:embed="rId5">
            <a:alphaModFix/>
          </a:blip>
          <a:srcRect l="68818" t="50309" b="25979"/>
          <a:stretch/>
        </p:blipFill>
        <p:spPr>
          <a:xfrm>
            <a:off x="4542700" y="1495625"/>
            <a:ext cx="3421499" cy="1887825"/>
          </a:xfrm>
          <a:prstGeom prst="rect">
            <a:avLst/>
          </a:prstGeom>
          <a:noFill/>
          <a:ln>
            <a:noFill/>
          </a:ln>
        </p:spPr>
      </p:pic>
      <p:sp>
        <p:nvSpPr>
          <p:cNvPr id="153" name="Google Shape;153;p5"/>
          <p:cNvSpPr txBox="1"/>
          <p:nvPr/>
        </p:nvSpPr>
        <p:spPr>
          <a:xfrm>
            <a:off x="894900" y="5487300"/>
            <a:ext cx="2923200" cy="4080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50" dirty="0">
                <a:latin typeface="Georgia"/>
                <a:ea typeface="Georgia"/>
                <a:cs typeface="Georgia"/>
                <a:sym typeface="Georgia"/>
              </a:rPr>
              <a:t>Engineering and Social Justice</a:t>
            </a:r>
            <a:endParaRPr sz="1450" dirty="0">
              <a:latin typeface="Georgia"/>
              <a:ea typeface="Georgia"/>
              <a:cs typeface="Georgia"/>
              <a:sym typeface="Georgia"/>
            </a:endParaRPr>
          </a:p>
        </p:txBody>
      </p:sp>
      <p:pic>
        <p:nvPicPr>
          <p:cNvPr id="154" name="Google Shape;154;p5"/>
          <p:cNvPicPr preferRelativeResize="0"/>
          <p:nvPr/>
        </p:nvPicPr>
        <p:blipFill rotWithShape="1">
          <a:blip r:embed="rId7">
            <a:alphaModFix/>
          </a:blip>
          <a:srcRect b="6533"/>
          <a:stretch/>
        </p:blipFill>
        <p:spPr>
          <a:xfrm>
            <a:off x="1012925" y="3998550"/>
            <a:ext cx="3155626" cy="1493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txBox="1">
            <a:spLocks noGrp="1"/>
          </p:cNvSpPr>
          <p:nvPr>
            <p:ph type="ctrTitle"/>
          </p:nvPr>
        </p:nvSpPr>
        <p:spPr>
          <a:xfrm>
            <a:off x="803042" y="1419614"/>
            <a:ext cx="10585916"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ENGINEERING CURRICULUM</a:t>
            </a:r>
            <a:endParaRPr dirty="0"/>
          </a:p>
        </p:txBody>
      </p:sp>
      <p:cxnSp>
        <p:nvCxnSpPr>
          <p:cNvPr id="172" name="Google Shape;172;p7"/>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173" name="Google Shape;173;p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4" name="Google Shape;174;p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75" name="Google Shape;175;p7"/>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76" name="Google Shape;176;p7"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8"/>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3" name="Google Shape;183;p8"/>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84" name="Google Shape;184;p8"/>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85" name="Google Shape;185;p8"/>
          <p:cNvPicPr preferRelativeResize="0"/>
          <p:nvPr/>
        </p:nvPicPr>
        <p:blipFill rotWithShape="1">
          <a:blip r:embed="rId4">
            <a:alphaModFix/>
          </a:blip>
          <a:srcRect/>
          <a:stretch/>
        </p:blipFill>
        <p:spPr>
          <a:xfrm>
            <a:off x="10681648" y="6286130"/>
            <a:ext cx="1519822" cy="585518"/>
          </a:xfrm>
          <a:prstGeom prst="rect">
            <a:avLst/>
          </a:prstGeom>
          <a:noFill/>
          <a:ln>
            <a:noFill/>
          </a:ln>
        </p:spPr>
      </p:pic>
      <p:sp>
        <p:nvSpPr>
          <p:cNvPr id="186" name="Google Shape;186;p8"/>
          <p:cNvSpPr txBox="1"/>
          <p:nvPr/>
        </p:nvSpPr>
        <p:spPr>
          <a:xfrm>
            <a:off x="1406324" y="453737"/>
            <a:ext cx="9379351" cy="9651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800"/>
              <a:buFont typeface="Montserrat Medium"/>
              <a:buNone/>
            </a:pPr>
            <a:r>
              <a:rPr lang="en-US" sz="4800" dirty="0">
                <a:solidFill>
                  <a:schemeClr val="dk1"/>
                </a:solidFill>
                <a:latin typeface="Montserrat Medium"/>
                <a:ea typeface="Montserrat Medium"/>
                <a:cs typeface="Montserrat Medium"/>
                <a:sym typeface="Montserrat Medium"/>
              </a:rPr>
              <a:t>ENGINEERING CURRICULUM</a:t>
            </a:r>
            <a:endParaRPr dirty="0"/>
          </a:p>
        </p:txBody>
      </p:sp>
      <p:pic>
        <p:nvPicPr>
          <p:cNvPr id="187" name="Google Shape;187;p8" descr="Image result for engineering curriculum"/>
          <p:cNvPicPr preferRelativeResize="0"/>
          <p:nvPr/>
        </p:nvPicPr>
        <p:blipFill rotWithShape="1">
          <a:blip r:embed="rId5">
            <a:alphaModFix/>
          </a:blip>
          <a:srcRect t="6616"/>
          <a:stretch/>
        </p:blipFill>
        <p:spPr>
          <a:xfrm>
            <a:off x="3112217" y="1609159"/>
            <a:ext cx="6262693" cy="4493481"/>
          </a:xfrm>
          <a:prstGeom prst="rect">
            <a:avLst/>
          </a:prstGeom>
          <a:noFill/>
          <a:ln>
            <a:noFill/>
          </a:ln>
        </p:spPr>
      </p:pic>
      <p:sp>
        <p:nvSpPr>
          <p:cNvPr id="188" name="Google Shape;188;p8"/>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sym typeface="Proxima Nova"/>
              </a:rPr>
              <a:t>7</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5" name="Google Shape;195;p9"/>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96" name="Google Shape;196;p9"/>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97" name="Google Shape;197;p9"/>
          <p:cNvSpPr txBox="1"/>
          <p:nvPr/>
        </p:nvSpPr>
        <p:spPr>
          <a:xfrm>
            <a:off x="564107" y="498459"/>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4800"/>
              <a:buFont typeface="Montserrat Medium"/>
              <a:buNone/>
            </a:pPr>
            <a:r>
              <a:rPr lang="en-US" sz="4800" dirty="0">
                <a:solidFill>
                  <a:schemeClr val="dk1"/>
                </a:solidFill>
                <a:latin typeface="Montserrat Medium"/>
                <a:ea typeface="Montserrat Medium"/>
                <a:cs typeface="Montserrat Medium"/>
                <a:sym typeface="Montserrat Medium"/>
              </a:rPr>
              <a:t>ENGINEERING CURRICULUM</a:t>
            </a:r>
            <a:endParaRPr dirty="0"/>
          </a:p>
        </p:txBody>
      </p:sp>
      <p:pic>
        <p:nvPicPr>
          <p:cNvPr id="198" name="Google Shape;198;p9" descr="T-shaped professional engineers and t-shaped engineering technologistsÂ "/>
          <p:cNvPicPr preferRelativeResize="0"/>
          <p:nvPr/>
        </p:nvPicPr>
        <p:blipFill rotWithShape="1">
          <a:blip r:embed="rId4">
            <a:alphaModFix/>
          </a:blip>
          <a:srcRect/>
          <a:stretch/>
        </p:blipFill>
        <p:spPr>
          <a:xfrm>
            <a:off x="711200" y="1593491"/>
            <a:ext cx="5357092" cy="3995761"/>
          </a:xfrm>
          <a:prstGeom prst="rect">
            <a:avLst/>
          </a:prstGeom>
          <a:noFill/>
          <a:ln>
            <a:noFill/>
          </a:ln>
        </p:spPr>
      </p:pic>
      <p:sp>
        <p:nvSpPr>
          <p:cNvPr id="199" name="Google Shape;199;p9"/>
          <p:cNvSpPr/>
          <p:nvPr/>
        </p:nvSpPr>
        <p:spPr>
          <a:xfrm>
            <a:off x="6888382" y="2074730"/>
            <a:ext cx="429636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accent6"/>
                </a:solidFill>
                <a:latin typeface="Proxima Nova"/>
                <a:ea typeface="Proxima Nova"/>
                <a:cs typeface="Proxima Nova"/>
                <a:sym typeface="Proxima Nova"/>
              </a:rPr>
              <a:t>The ‘T’ Shaped Engineer: </a:t>
            </a:r>
            <a:endParaRPr dirty="0"/>
          </a:p>
        </p:txBody>
      </p:sp>
      <p:sp>
        <p:nvSpPr>
          <p:cNvPr id="200" name="Google Shape;200;p9"/>
          <p:cNvSpPr txBox="1"/>
          <p:nvPr/>
        </p:nvSpPr>
        <p:spPr>
          <a:xfrm>
            <a:off x="6888382" y="2128796"/>
            <a:ext cx="5313088" cy="4051000"/>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Height represents expertise</a:t>
            </a:r>
            <a:endParaRPr dirty="0"/>
          </a:p>
          <a:p>
            <a:pPr marL="342900" marR="0" lvl="0" indent="-342900" algn="l" rtl="0">
              <a:lnSpc>
                <a:spcPct val="10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Width represents breadth of general knowledge</a:t>
            </a:r>
            <a:endParaRPr dirty="0"/>
          </a:p>
          <a:p>
            <a:pPr marL="342900" marR="0" lvl="0" indent="-342900" algn="l" rtl="0">
              <a:lnSpc>
                <a:spcPct val="10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‘T’ shape enables engineers to solve a wide range of problems </a:t>
            </a:r>
            <a:r>
              <a:rPr lang="en-US" sz="2400" b="1" dirty="0">
                <a:solidFill>
                  <a:schemeClr val="dk1"/>
                </a:solidFill>
                <a:latin typeface="Proxima Nova"/>
                <a:ea typeface="Proxima Nova"/>
                <a:cs typeface="Proxima Nova"/>
                <a:sym typeface="Proxima Nova"/>
              </a:rPr>
              <a:t>	</a:t>
            </a:r>
            <a:endParaRPr dirty="0"/>
          </a:p>
        </p:txBody>
      </p:sp>
      <p:pic>
        <p:nvPicPr>
          <p:cNvPr id="201" name="Google Shape;201;p9"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
        <p:nvSpPr>
          <p:cNvPr id="202" name="Google Shape;202;p9"/>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algn="r"/>
            <a:r>
              <a:rPr lang="en-US" sz="1600" dirty="0">
                <a:solidFill>
                  <a:schemeClr val="dk1"/>
                </a:solidFill>
                <a:latin typeface="Proxima Nova"/>
                <a:ea typeface="Proxima Nova"/>
                <a:cs typeface="Proxima Nova"/>
              </a:rPr>
              <a:t>8</a:t>
            </a:r>
            <a:endParaRPr sz="1600" dirty="0">
              <a:solidFill>
                <a:schemeClr val="dk1"/>
              </a:solidFill>
              <a:latin typeface="Proxima Nova"/>
              <a:ea typeface="Proxima Nova"/>
              <a:cs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9" name="Google Shape;209;p10"/>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10" name="Google Shape;210;p10"/>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11" name="Google Shape;211;p10"/>
          <p:cNvSpPr txBox="1"/>
          <p:nvPr/>
        </p:nvSpPr>
        <p:spPr>
          <a:xfrm>
            <a:off x="768738" y="483750"/>
            <a:ext cx="10949650" cy="9651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800"/>
              <a:buFont typeface="Montserrat Medium"/>
              <a:buNone/>
            </a:pPr>
            <a:r>
              <a:rPr lang="en-US" sz="4800" dirty="0">
                <a:solidFill>
                  <a:schemeClr val="dk1"/>
                </a:solidFill>
                <a:latin typeface="Montserrat Medium"/>
                <a:ea typeface="Montserrat Medium"/>
                <a:cs typeface="Montserrat Medium"/>
                <a:sym typeface="Montserrat Medium"/>
              </a:rPr>
              <a:t>ENGINEERING CURRICULUM</a:t>
            </a:r>
            <a:endParaRPr dirty="0"/>
          </a:p>
        </p:txBody>
      </p:sp>
      <p:sp>
        <p:nvSpPr>
          <p:cNvPr id="212" name="Google Shape;212;p10"/>
          <p:cNvSpPr/>
          <p:nvPr/>
        </p:nvSpPr>
        <p:spPr>
          <a:xfrm>
            <a:off x="491908" y="1478741"/>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accent6"/>
                </a:solidFill>
                <a:latin typeface="Proxima Nova"/>
                <a:ea typeface="Proxima Nova"/>
                <a:cs typeface="Proxima Nova"/>
                <a:sym typeface="Proxima Nov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ABET Outcomes: </a:t>
            </a:r>
            <a:endParaRPr dirty="0"/>
          </a:p>
        </p:txBody>
      </p:sp>
      <p:pic>
        <p:nvPicPr>
          <p:cNvPr id="213" name="Google Shape;213;p10"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214" name="Google Shape;214;p10"/>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9</a:t>
            </a:r>
            <a:endParaRPr dirty="0"/>
          </a:p>
        </p:txBody>
      </p:sp>
      <p:pic>
        <p:nvPicPr>
          <p:cNvPr id="215" name="Google Shape;215;p10"/>
          <p:cNvPicPr preferRelativeResize="0"/>
          <p:nvPr/>
        </p:nvPicPr>
        <p:blipFill>
          <a:blip r:embed="rId5">
            <a:alphaModFix/>
            <a:biLevel thresh="75000"/>
          </a:blip>
          <a:stretch>
            <a:fillRect/>
          </a:stretch>
        </p:blipFill>
        <p:spPr>
          <a:xfrm>
            <a:off x="1275450" y="2023406"/>
            <a:ext cx="9049492" cy="40644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653</Words>
  <Application>Microsoft Office PowerPoint</Application>
  <PresentationFormat>Widescreen</PresentationFormat>
  <Paragraphs>168</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Georgia</vt:lpstr>
      <vt:lpstr>Proxima Nova</vt:lpstr>
      <vt:lpstr>Arial</vt:lpstr>
      <vt:lpstr>Montserrat</vt:lpstr>
      <vt:lpstr>Montserrat Medium</vt:lpstr>
      <vt:lpstr>Office Theme</vt:lpstr>
      <vt:lpstr>RECITATION 1</vt:lpstr>
      <vt:lpstr>AGENDA</vt:lpstr>
      <vt:lpstr>EG 1004 RECITATION  INTRO PRESENTATIONS OVERVIEW</vt:lpstr>
      <vt:lpstr>PowerPoint Presentation</vt:lpstr>
      <vt:lpstr>PowerPoint Presentation</vt:lpstr>
      <vt:lpstr>ENGINEERING CURRICULUM</vt:lpstr>
      <vt:lpstr>PowerPoint Presentation</vt:lpstr>
      <vt:lpstr>PowerPoint Presentation</vt:lpstr>
      <vt:lpstr>PowerPoint Presentation</vt:lpstr>
      <vt:lpstr>COURSE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1</dc:title>
  <dc:creator>Diya</dc:creator>
  <cp:lastModifiedBy>User</cp:lastModifiedBy>
  <cp:revision>9</cp:revision>
  <dcterms:created xsi:type="dcterms:W3CDTF">2020-08-22T05:24:58Z</dcterms:created>
  <dcterms:modified xsi:type="dcterms:W3CDTF">2022-08-31T22:14:43Z</dcterms:modified>
</cp:coreProperties>
</file>