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9" r:id="rId1"/>
    <p:sldMasterId id="2147483722" r:id="rId2"/>
  </p:sldMasterIdLst>
  <p:notesMasterIdLst>
    <p:notesMasterId r:id="rId31"/>
  </p:notesMasterIdLst>
  <p:sldIdLst>
    <p:sldId id="257" r:id="rId3"/>
    <p:sldId id="301" r:id="rId4"/>
    <p:sldId id="302" r:id="rId5"/>
    <p:sldId id="303" r:id="rId6"/>
    <p:sldId id="304" r:id="rId7"/>
    <p:sldId id="305" r:id="rId8"/>
    <p:sldId id="306" r:id="rId9"/>
    <p:sldId id="307" r:id="rId10"/>
    <p:sldId id="308" r:id="rId11"/>
    <p:sldId id="309" r:id="rId12"/>
    <p:sldId id="310" r:id="rId13"/>
    <p:sldId id="311" r:id="rId14"/>
    <p:sldId id="312" r:id="rId15"/>
    <p:sldId id="313" r:id="rId16"/>
    <p:sldId id="314" r:id="rId17"/>
    <p:sldId id="315" r:id="rId18"/>
    <p:sldId id="316" r:id="rId19"/>
    <p:sldId id="328" r:id="rId20"/>
    <p:sldId id="317" r:id="rId21"/>
    <p:sldId id="318" r:id="rId22"/>
    <p:sldId id="319" r:id="rId23"/>
    <p:sldId id="320" r:id="rId24"/>
    <p:sldId id="321" r:id="rId25"/>
    <p:sldId id="322" r:id="rId26"/>
    <p:sldId id="323" r:id="rId27"/>
    <p:sldId id="324" r:id="rId28"/>
    <p:sldId id="325" r:id="rId29"/>
    <p:sldId id="327" r:id="rId30"/>
  </p:sldIdLst>
  <p:sldSz cx="9144000" cy="6858000" type="screen4x3"/>
  <p:notesSz cx="6858000" cy="9144000"/>
  <p:defaultTextStyle>
    <a:defPPr>
      <a:defRPr lang="en-AU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DDDD"/>
    <a:srgbClr val="FFFFFF"/>
    <a:srgbClr val="000066"/>
    <a:srgbClr val="000000"/>
    <a:srgbClr val="CCC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22" autoAdjust="0"/>
    <p:restoredTop sz="95388" autoAdjust="0"/>
  </p:normalViewPr>
  <p:slideViewPr>
    <p:cSldViewPr>
      <p:cViewPr>
        <p:scale>
          <a:sx n="70" d="100"/>
          <a:sy n="70" d="100"/>
        </p:scale>
        <p:origin x="-438" y="-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17.xml"/><Relationship Id="rId2" Type="http://schemas.openxmlformats.org/officeDocument/2006/relationships/slide" Target="slides/slide15.xml"/><Relationship Id="rId1" Type="http://schemas.openxmlformats.org/officeDocument/2006/relationships/slide" Target="slides/slide13.xml"/><Relationship Id="rId5" Type="http://schemas.openxmlformats.org/officeDocument/2006/relationships/slide" Target="slides/slide26.xml"/><Relationship Id="rId4" Type="http://schemas.openxmlformats.org/officeDocument/2006/relationships/slide" Target="slides/slide1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73938B-2298-4C00-A6F8-20DCFF020E36}" type="datetimeFigureOut">
              <a:rPr lang="en-US" smtClean="0"/>
              <a:pPr/>
              <a:t>9/28/2009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038E97-8AB3-419F-A3E1-BD8EA914413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D. </a:t>
            </a:r>
            <a:r>
              <a:rPr lang="en-US" dirty="0" err="1" smtClean="0"/>
              <a:t>Castronuova</a:t>
            </a:r>
            <a:r>
              <a:rPr lang="en-US" dirty="0" smtClean="0"/>
              <a:t> 2009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038E97-8AB3-419F-A3E1-BD8EA9144133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165FCBB-BA65-4C44-A07C-393120BC315E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8706A08-F645-4FCB-8EC5-C6A1F60C2C43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03F50F2-4E3E-4C7F-BB19-765E39DB0A57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A101644-198D-4971-B7D6-371F69451997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Paul-Henry Volmar September 2007 : Channel and Termination Nodes</a:t>
            </a:r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D2B4C1-FDC2-4403-9FE3-D78BF56BDD78}" type="slidenum">
              <a:rPr lang="en-US" smtClean="0"/>
              <a:pPr/>
              <a:t>16</a:t>
            </a:fld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Pattern and Pin slide: Paul-Henry Volmar September 2007</a:t>
            </a:r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BFEC61-53FB-4618-803F-3EC4D9453F50}" type="slidenum">
              <a:rPr lang="en-US" smtClean="0"/>
              <a:pPr/>
              <a:t>17</a:t>
            </a:fld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Pattern and Pin slide: Paul-Henry Volmar September 2007</a:t>
            </a:r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BFEC61-53FB-4618-803F-3EC4D9453F50}" type="slidenum">
              <a:rPr lang="en-US" smtClean="0"/>
              <a:pPr/>
              <a:t>18</a:t>
            </a:fld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019E809-8910-45C1-B7CE-2D12E45DD588}" type="slidenum">
              <a:rPr lang="en-US" smtClean="0"/>
              <a:pPr/>
              <a:t>19</a:t>
            </a:fld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9CC0711-0CCE-4280-AC71-AE6ECD52AFB1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34A26F-8381-49A8-A274-867F17C7C38F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9D1FF7B-8B23-48E7-A1FC-8A97EFED4A94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31E5A8-9F53-4C3D-85E2-F137F09C74DA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744E2C-D6B1-4E64-808E-2BF902741346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1C9AB7-4BD9-4B10-B905-6A5655B51A19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83E7345-00C4-413A-94BD-FCDF701DC84D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98C6A6-9C44-46CF-91F2-4A6D664CBA9F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D63DD4-41EB-432B-BDEB-36DCA53B4F16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903F2BC-5B1F-49C1-AB8F-3169DB3ADFCE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787AB3-1FC9-4D52-B8D3-58340538A8EF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16BD0DD-AC75-4E76-B1DA-2072343B65E5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F838AB4-83A7-4638-9AAD-DCD2009CD36D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A729C5-D722-4B47-B53F-6474A655618E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582B8CE-976A-4CA6-AFA2-12AE69EAE7F5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58635C3-B140-4185-B86D-7E8427D6836A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2CB0400-7B49-4E2E-B08E-5F1CBA3CA4CC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00200" y="3429000"/>
            <a:ext cx="6705600" cy="866775"/>
          </a:xfrm>
        </p:spPr>
        <p:txBody>
          <a:bodyPr anchor="b"/>
          <a:lstStyle>
            <a:lvl1pPr algn="l">
              <a:defRPr sz="4000"/>
            </a:lvl1pPr>
          </a:lstStyle>
          <a:p>
            <a:r>
              <a:rPr lang="en-AU"/>
              <a:t>Click to edit title style</a:t>
            </a:r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00200" y="4267200"/>
            <a:ext cx="6705600" cy="685800"/>
          </a:xfrm>
        </p:spPr>
        <p:txBody>
          <a:bodyPr anchor="b"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en-AU"/>
              <a:t>Click to edit subtitle style</a:t>
            </a:r>
          </a:p>
        </p:txBody>
      </p:sp>
      <p:pic>
        <p:nvPicPr>
          <p:cNvPr id="4" name="Picture 3" descr="NYU-Poly_RGB.jpg"/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" y="152400"/>
            <a:ext cx="27432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 userDrawn="1"/>
        </p:nvSpPr>
        <p:spPr>
          <a:xfrm>
            <a:off x="1371600" y="5638800"/>
            <a:ext cx="6400800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EG1003: Introduction to Engineering and Design 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29450" y="304800"/>
            <a:ext cx="1885950" cy="6172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304800"/>
            <a:ext cx="5505450" cy="6172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304800"/>
            <a:ext cx="7543800" cy="8747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371600" y="1524000"/>
            <a:ext cx="36957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219700" y="1524000"/>
            <a:ext cx="3695700" cy="2400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219700" y="4076700"/>
            <a:ext cx="3695700" cy="2400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F21F5C-4324-4CE0-9501-11FFC3ECE9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CE247E-4548-4912-A40F-B4708E20D6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858499-8801-4D9E-8EA1-44B986B3B4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6F1199-8ACB-4EC7-B4C4-6E753009BC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977621-E8EB-40B3-881E-D757929AB9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3AB6B1-1B38-4BE2-9692-43D6DE3A20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34CE3F-2818-4090-B76C-00131D9B7A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A5EF49-16CF-40A8-8E8A-D59F3D9CE6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8853E3-0532-4A99-A4FB-C7380FDA5A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CD270E-1933-4BF2-ACFD-AF349295D7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224105-0107-4FFE-825A-E01D51BED8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6E4792-CB6A-4E3A-9B07-C5325892A3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1524000"/>
            <a:ext cx="36957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9700" y="1524000"/>
            <a:ext cx="36957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blipFill dpi="0" rotWithShape="0">
          <a:blip r:embed="rId14" cstate="print"/>
          <a:srcRect/>
          <a:stretch>
            <a:fillRect/>
          </a:stretch>
        </a:blip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71600" y="304800"/>
            <a:ext cx="7543800" cy="87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title style</a:t>
            </a:r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1600" y="1524000"/>
            <a:ext cx="75438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		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t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t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t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t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t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t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t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t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t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CB0427C4-CF25-4E51-8967-F48BCED213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6699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6699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6699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6699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6699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rgbClr val="006699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rgbClr val="006699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rgbClr val="006699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rgbClr val="006699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06699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006699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6699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6699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6699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6699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6699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6699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6699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8.jpeg"/><Relationship Id="rId4" Type="http://schemas.openxmlformats.org/officeDocument/2006/relationships/oleObject" Target="../embeddings/oleObject2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1.v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429001"/>
            <a:ext cx="7772400" cy="121920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Introduction to </a:t>
            </a:r>
            <a:r>
              <a:rPr lang="en-US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LabVIEW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8938"/>
            <a:ext cx="8229600" cy="760412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rgbClr val="000066"/>
                </a:solidFill>
              </a:rPr>
              <a:t>Controls &amp; Indicators</a:t>
            </a:r>
          </a:p>
        </p:txBody>
      </p:sp>
      <p:sp>
        <p:nvSpPr>
          <p:cNvPr id="12291" name="AutoShape 4"/>
          <p:cNvSpPr>
            <a:spLocks noChangeArrowheads="1"/>
          </p:cNvSpPr>
          <p:nvPr/>
        </p:nvSpPr>
        <p:spPr bwMode="auto">
          <a:xfrm>
            <a:off x="2438400" y="1676400"/>
            <a:ext cx="5257800" cy="914400"/>
          </a:xfrm>
          <a:prstGeom prst="flowChartProcess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3200">
                <a:solidFill>
                  <a:srgbClr val="000066"/>
                </a:solidFill>
                <a:latin typeface="Tahoma" pitchFamily="34" charset="0"/>
              </a:rPr>
              <a:t>Icon in back panel </a:t>
            </a:r>
          </a:p>
          <a:p>
            <a:pPr algn="ctr" eaLnBrk="0" hangingPunct="0"/>
            <a:r>
              <a:rPr lang="en-US" sz="3200">
                <a:solidFill>
                  <a:srgbClr val="000066"/>
                </a:solidFill>
                <a:latin typeface="Tahoma" pitchFamily="34" charset="0"/>
              </a:rPr>
              <a:t>represents object in front panel</a:t>
            </a:r>
          </a:p>
        </p:txBody>
      </p:sp>
      <p:pic>
        <p:nvPicPr>
          <p:cNvPr id="12292" name="Picture 2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81400"/>
            <a:ext cx="91440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2743200" y="2895600"/>
            <a:ext cx="4572000" cy="1676400"/>
            <a:chOff x="1728" y="1824"/>
            <a:chExt cx="3024" cy="1056"/>
          </a:xfrm>
        </p:grpSpPr>
        <p:sp>
          <p:nvSpPr>
            <p:cNvPr id="12302" name="Rectangle 13"/>
            <p:cNvSpPr>
              <a:spLocks noChangeArrowheads="1"/>
            </p:cNvSpPr>
            <p:nvPr/>
          </p:nvSpPr>
          <p:spPr bwMode="auto">
            <a:xfrm>
              <a:off x="1824" y="1824"/>
              <a:ext cx="2832" cy="240"/>
            </a:xfrm>
            <a:prstGeom prst="rect">
              <a:avLst/>
            </a:prstGeom>
            <a:solidFill>
              <a:srgbClr val="33996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" name="Group 14"/>
            <p:cNvGrpSpPr>
              <a:grpSpLocks/>
            </p:cNvGrpSpPr>
            <p:nvPr/>
          </p:nvGrpSpPr>
          <p:grpSpPr bwMode="auto">
            <a:xfrm>
              <a:off x="1728" y="1824"/>
              <a:ext cx="3024" cy="1056"/>
              <a:chOff x="1539" y="2064"/>
              <a:chExt cx="3504" cy="1056"/>
            </a:xfrm>
          </p:grpSpPr>
          <p:grpSp>
            <p:nvGrpSpPr>
              <p:cNvPr id="4" name="Group 15"/>
              <p:cNvGrpSpPr>
                <a:grpSpLocks/>
              </p:cNvGrpSpPr>
              <p:nvPr/>
            </p:nvGrpSpPr>
            <p:grpSpPr bwMode="auto">
              <a:xfrm>
                <a:off x="1539" y="2064"/>
                <a:ext cx="384" cy="1008"/>
                <a:chOff x="1539" y="2064"/>
                <a:chExt cx="384" cy="1008"/>
              </a:xfrm>
            </p:grpSpPr>
            <p:sp>
              <p:nvSpPr>
                <p:cNvPr id="12308" name="AutoShape 16"/>
                <p:cNvSpPr>
                  <a:spLocks noChangeArrowheads="1"/>
                </p:cNvSpPr>
                <p:nvPr/>
              </p:nvSpPr>
              <p:spPr bwMode="auto">
                <a:xfrm>
                  <a:off x="1539" y="2064"/>
                  <a:ext cx="384" cy="1008"/>
                </a:xfrm>
                <a:prstGeom prst="downArrow">
                  <a:avLst>
                    <a:gd name="adj1" fmla="val 50000"/>
                    <a:gd name="adj2" fmla="val 65625"/>
                  </a:avLst>
                </a:prstGeom>
                <a:solidFill>
                  <a:srgbClr val="339966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309" name="Line 17"/>
                <p:cNvSpPr>
                  <a:spLocks noChangeShapeType="1"/>
                </p:cNvSpPr>
                <p:nvPr/>
              </p:nvSpPr>
              <p:spPr bwMode="auto">
                <a:xfrm>
                  <a:off x="1632" y="2064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" name="Group 18"/>
              <p:cNvGrpSpPr>
                <a:grpSpLocks/>
              </p:cNvGrpSpPr>
              <p:nvPr/>
            </p:nvGrpSpPr>
            <p:grpSpPr bwMode="auto">
              <a:xfrm>
                <a:off x="4659" y="2064"/>
                <a:ext cx="384" cy="1056"/>
                <a:chOff x="4659" y="2064"/>
                <a:chExt cx="384" cy="1056"/>
              </a:xfrm>
            </p:grpSpPr>
            <p:sp>
              <p:nvSpPr>
                <p:cNvPr id="12306" name="AutoShape 19"/>
                <p:cNvSpPr>
                  <a:spLocks noChangeArrowheads="1"/>
                </p:cNvSpPr>
                <p:nvPr/>
              </p:nvSpPr>
              <p:spPr bwMode="auto">
                <a:xfrm>
                  <a:off x="4659" y="2064"/>
                  <a:ext cx="384" cy="1056"/>
                </a:xfrm>
                <a:prstGeom prst="downArrow">
                  <a:avLst>
                    <a:gd name="adj1" fmla="val 50000"/>
                    <a:gd name="adj2" fmla="val 68750"/>
                  </a:avLst>
                </a:prstGeom>
                <a:solidFill>
                  <a:srgbClr val="339966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307" name="Line 20"/>
                <p:cNvSpPr>
                  <a:spLocks noChangeShapeType="1"/>
                </p:cNvSpPr>
                <p:nvPr/>
              </p:nvSpPr>
              <p:spPr bwMode="auto">
                <a:xfrm flipH="1">
                  <a:off x="4752" y="2064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12294" name="Rectangle 5"/>
          <p:cNvSpPr>
            <a:spLocks noChangeArrowheads="1"/>
          </p:cNvSpPr>
          <p:nvPr/>
        </p:nvSpPr>
        <p:spPr bwMode="auto">
          <a:xfrm>
            <a:off x="914400" y="3352800"/>
            <a:ext cx="4876800" cy="3048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" name="Group 6"/>
          <p:cNvGrpSpPr>
            <a:grpSpLocks/>
          </p:cNvGrpSpPr>
          <p:nvPr/>
        </p:nvGrpSpPr>
        <p:grpSpPr bwMode="auto">
          <a:xfrm>
            <a:off x="762000" y="3657600"/>
            <a:ext cx="5141913" cy="1219200"/>
            <a:chOff x="491" y="2496"/>
            <a:chExt cx="3239" cy="528"/>
          </a:xfrm>
        </p:grpSpPr>
        <p:grpSp>
          <p:nvGrpSpPr>
            <p:cNvPr id="7" name="Group 7"/>
            <p:cNvGrpSpPr>
              <a:grpSpLocks/>
            </p:cNvGrpSpPr>
            <p:nvPr/>
          </p:nvGrpSpPr>
          <p:grpSpPr bwMode="auto">
            <a:xfrm>
              <a:off x="491" y="2496"/>
              <a:ext cx="336" cy="528"/>
              <a:chOff x="491" y="2496"/>
              <a:chExt cx="336" cy="528"/>
            </a:xfrm>
          </p:grpSpPr>
          <p:sp>
            <p:nvSpPr>
              <p:cNvPr id="12300" name="AutoShape 8"/>
              <p:cNvSpPr>
                <a:spLocks noChangeArrowheads="1"/>
              </p:cNvSpPr>
              <p:nvPr/>
            </p:nvSpPr>
            <p:spPr bwMode="auto">
              <a:xfrm>
                <a:off x="491" y="2496"/>
                <a:ext cx="336" cy="528"/>
              </a:xfrm>
              <a:prstGeom prst="downArrow">
                <a:avLst>
                  <a:gd name="adj1" fmla="val 50000"/>
                  <a:gd name="adj2" fmla="val 39286"/>
                </a:avLst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01" name="Line 9"/>
              <p:cNvSpPr>
                <a:spLocks noChangeShapeType="1"/>
              </p:cNvSpPr>
              <p:nvPr/>
            </p:nvSpPr>
            <p:spPr bwMode="auto">
              <a:xfrm>
                <a:off x="582" y="2496"/>
                <a:ext cx="16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8" name="Group 10"/>
            <p:cNvGrpSpPr>
              <a:grpSpLocks/>
            </p:cNvGrpSpPr>
            <p:nvPr/>
          </p:nvGrpSpPr>
          <p:grpSpPr bwMode="auto">
            <a:xfrm>
              <a:off x="3394" y="2496"/>
              <a:ext cx="336" cy="528"/>
              <a:chOff x="3394" y="2496"/>
              <a:chExt cx="336" cy="528"/>
            </a:xfrm>
          </p:grpSpPr>
          <p:sp>
            <p:nvSpPr>
              <p:cNvPr id="12298" name="AutoShape 11"/>
              <p:cNvSpPr>
                <a:spLocks noChangeArrowheads="1"/>
              </p:cNvSpPr>
              <p:nvPr/>
            </p:nvSpPr>
            <p:spPr bwMode="auto">
              <a:xfrm>
                <a:off x="3394" y="2496"/>
                <a:ext cx="336" cy="528"/>
              </a:xfrm>
              <a:prstGeom prst="downArrow">
                <a:avLst>
                  <a:gd name="adj1" fmla="val 50000"/>
                  <a:gd name="adj2" fmla="val 39286"/>
                </a:avLst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99" name="Line 12"/>
              <p:cNvSpPr>
                <a:spLocks noChangeShapeType="1"/>
              </p:cNvSpPr>
              <p:nvPr/>
            </p:nvSpPr>
            <p:spPr bwMode="auto">
              <a:xfrm>
                <a:off x="3480" y="2496"/>
                <a:ext cx="16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8229600" cy="760413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rgbClr val="000066"/>
                </a:solidFill>
              </a:rPr>
              <a:t>Color Representation</a:t>
            </a:r>
          </a:p>
        </p:txBody>
      </p:sp>
      <p:pic>
        <p:nvPicPr>
          <p:cNvPr id="13315" name="Picture 15" descr="Picture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1295400"/>
            <a:ext cx="4868863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381000"/>
            <a:ext cx="7543800" cy="582613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000066"/>
                </a:solidFill>
              </a:rPr>
              <a:t>LabVIEW Tools</a:t>
            </a:r>
          </a:p>
        </p:txBody>
      </p:sp>
      <p:pic>
        <p:nvPicPr>
          <p:cNvPr id="14339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1371600"/>
            <a:ext cx="76962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6800" y="2133600"/>
            <a:ext cx="12954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ChangeArrowheads="1"/>
          </p:cNvSpPr>
          <p:nvPr/>
        </p:nvSpPr>
        <p:spPr bwMode="auto">
          <a:xfrm>
            <a:off x="457200" y="122238"/>
            <a:ext cx="8162925" cy="1068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>
            <a:spAutoFit/>
          </a:bodyPr>
          <a:lstStyle/>
          <a:p>
            <a:pPr algn="ctr" eaLnBrk="0" hangingPunct="0">
              <a:defRPr/>
            </a:pPr>
            <a:r>
              <a:rPr lang="en-US" sz="36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LabVIEW Functions </a:t>
            </a:r>
          </a:p>
          <a:p>
            <a:pPr algn="ctr" eaLnBrk="0" hangingPunct="0">
              <a:defRPr/>
            </a:pPr>
            <a:r>
              <a:rPr lang="en-US" sz="28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(View </a:t>
            </a:r>
            <a:r>
              <a:rPr lang="en-US" sz="28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sym typeface="Wingdings" pitchFamily="2" charset="2"/>
              </a:rPr>
              <a:t> </a:t>
            </a:r>
            <a:r>
              <a:rPr lang="en-US" sz="28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Functions)</a:t>
            </a:r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1524000" y="1295400"/>
            <a:ext cx="30480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170000"/>
              </a:lnSpc>
              <a:spcBef>
                <a:spcPct val="20000"/>
              </a:spcBef>
              <a:buFontTx/>
              <a:buChar char="•"/>
            </a:pPr>
            <a:endParaRPr lang="en-US" sz="2400">
              <a:solidFill>
                <a:srgbClr val="000066"/>
              </a:solidFill>
              <a:latin typeface="Times New Roman" pitchFamily="18" charset="0"/>
            </a:endParaRPr>
          </a:p>
        </p:txBody>
      </p:sp>
      <p:pic>
        <p:nvPicPr>
          <p:cNvPr id="15364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295400"/>
            <a:ext cx="8020050" cy="488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228600"/>
            <a:ext cx="7543800" cy="874713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rgbClr val="000066"/>
                </a:solidFill>
              </a:rPr>
              <a:t>Structures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000066"/>
                </a:solidFill>
              </a:rPr>
              <a:t>Allow programmer to produce conditional statements or multiple outputs, based on input</a:t>
            </a:r>
          </a:p>
          <a:p>
            <a:pPr eaLnBrk="1" hangingPunct="1"/>
            <a:endParaRPr lang="en-US" smtClean="0">
              <a:solidFill>
                <a:srgbClr val="000066"/>
              </a:solidFill>
            </a:endParaRPr>
          </a:p>
          <a:p>
            <a:pPr eaLnBrk="1" hangingPunct="1"/>
            <a:r>
              <a:rPr lang="en-US" smtClean="0">
                <a:solidFill>
                  <a:srgbClr val="000066"/>
                </a:solidFill>
              </a:rPr>
              <a:t>Example</a:t>
            </a:r>
          </a:p>
          <a:p>
            <a:pPr lvl="1" eaLnBrk="1" hangingPunct="1"/>
            <a:r>
              <a:rPr lang="en-US" smtClean="0">
                <a:solidFill>
                  <a:srgbClr val="000066"/>
                </a:solidFill>
              </a:rPr>
              <a:t>Case Structure</a:t>
            </a:r>
          </a:p>
          <a:p>
            <a:pPr lvl="2" eaLnBrk="1" hangingPunct="1"/>
            <a:r>
              <a:rPr lang="en-US" smtClean="0">
                <a:solidFill>
                  <a:srgbClr val="000066"/>
                </a:solidFill>
              </a:rPr>
              <a:t>Executes code based </a:t>
            </a:r>
          </a:p>
          <a:p>
            <a:pPr lvl="2" eaLnBrk="1" hangingPunct="1">
              <a:buFontTx/>
              <a:buNone/>
            </a:pPr>
            <a:r>
              <a:rPr lang="en-US" smtClean="0">
                <a:solidFill>
                  <a:srgbClr val="000066"/>
                </a:solidFill>
              </a:rPr>
              <a:t>  on input value</a:t>
            </a:r>
          </a:p>
        </p:txBody>
      </p:sp>
      <p:pic>
        <p:nvPicPr>
          <p:cNvPr id="16388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2667000"/>
            <a:ext cx="2876550" cy="401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rgbClr val="000066"/>
                </a:solidFill>
              </a:rPr>
              <a:t>DAC Board</a:t>
            </a:r>
            <a:endParaRPr lang="en-US" b="0" smtClean="0">
              <a:solidFill>
                <a:srgbClr val="000066"/>
              </a:solidFill>
            </a:endParaRP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000066"/>
                </a:solidFill>
              </a:rPr>
              <a:t>D</a:t>
            </a:r>
            <a:r>
              <a:rPr lang="en-US" dirty="0" smtClean="0">
                <a:solidFill>
                  <a:srgbClr val="000066"/>
                </a:solidFill>
              </a:rPr>
              <a:t>ata </a:t>
            </a:r>
            <a:r>
              <a:rPr lang="en-US" b="1" dirty="0" smtClean="0">
                <a:solidFill>
                  <a:srgbClr val="000066"/>
                </a:solidFill>
              </a:rPr>
              <a:t>A</a:t>
            </a:r>
            <a:r>
              <a:rPr lang="en-US" dirty="0" smtClean="0">
                <a:solidFill>
                  <a:srgbClr val="000066"/>
                </a:solidFill>
              </a:rPr>
              <a:t>cquisition &amp; </a:t>
            </a:r>
            <a:r>
              <a:rPr lang="en-US" b="1" dirty="0" smtClean="0">
                <a:solidFill>
                  <a:srgbClr val="000066"/>
                </a:solidFill>
              </a:rPr>
              <a:t>C</a:t>
            </a:r>
            <a:r>
              <a:rPr lang="en-US" dirty="0" smtClean="0">
                <a:solidFill>
                  <a:srgbClr val="000066"/>
                </a:solidFill>
              </a:rPr>
              <a:t>ontrol Board</a:t>
            </a:r>
          </a:p>
          <a:p>
            <a:pPr lvl="1" eaLnBrk="1" hangingPunct="1">
              <a:defRPr/>
            </a:pPr>
            <a:r>
              <a:rPr lang="en-US" dirty="0" smtClean="0">
                <a:solidFill>
                  <a:srgbClr val="000066"/>
                </a:solidFill>
              </a:rPr>
              <a:t>Interface that exchanges data (sends/receives) between the computer and the outside world</a:t>
            </a:r>
          </a:p>
          <a:p>
            <a:pPr lvl="1" eaLnBrk="1" hangingPunct="1">
              <a:defRPr/>
            </a:pPr>
            <a:r>
              <a:rPr lang="en-US" dirty="0" smtClean="0">
                <a:solidFill>
                  <a:srgbClr val="000066"/>
                </a:solidFill>
              </a:rPr>
              <a:t>DAC Icons Used:</a:t>
            </a:r>
          </a:p>
          <a:p>
            <a:pPr lvl="2" eaLnBrk="1" hangingPunct="1">
              <a:defRPr/>
            </a:pPr>
            <a:r>
              <a:rPr lang="en-US" dirty="0" smtClean="0">
                <a:solidFill>
                  <a:srgbClr val="000066"/>
                </a:solidFill>
              </a:rPr>
              <a:t>DAQ Assist</a:t>
            </a:r>
          </a:p>
          <a:p>
            <a:pPr eaLnBrk="1" hangingPunct="1">
              <a:buFontTx/>
              <a:buNone/>
              <a:defRPr/>
            </a:pPr>
            <a:endParaRPr lang="en-US" sz="2800" b="1" i="1" dirty="0" smtClean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84996" name="Rectangle 4"/>
          <p:cNvSpPr>
            <a:spLocks noChangeArrowheads="1"/>
          </p:cNvSpPr>
          <p:nvPr/>
        </p:nvSpPr>
        <p:spPr bwMode="auto">
          <a:xfrm>
            <a:off x="685800" y="44958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742950" lvl="1" indent="-285750" eaLnBrk="0" hangingPunct="0">
              <a:spcBef>
                <a:spcPct val="20000"/>
              </a:spcBef>
              <a:buFontTx/>
              <a:buChar char="–"/>
              <a:defRPr/>
            </a:pPr>
            <a:endParaRPr lang="en-US" dirty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en-US" sz="2000" u="sng" dirty="0">
                <a:solidFill>
                  <a:srgbClr val="000066"/>
                </a:solidFill>
                <a:latin typeface="Tahoma" pitchFamily="34" charset="0"/>
              </a:rPr>
              <a:t>References: </a:t>
            </a:r>
            <a:r>
              <a:rPr lang="en-US" sz="2000" dirty="0">
                <a:solidFill>
                  <a:srgbClr val="000066"/>
                </a:solidFill>
                <a:latin typeface="Tahoma" pitchFamily="34" charset="0"/>
              </a:rPr>
              <a:t> See </a:t>
            </a:r>
            <a:r>
              <a:rPr lang="en-US" sz="2000" dirty="0" smtClean="0">
                <a:solidFill>
                  <a:srgbClr val="000066"/>
                </a:solidFill>
                <a:latin typeface="Tahoma" pitchFamily="34" charset="0"/>
              </a:rPr>
              <a:t>EG1003 </a:t>
            </a:r>
            <a:r>
              <a:rPr lang="en-US" sz="2000" dirty="0">
                <a:solidFill>
                  <a:srgbClr val="000066"/>
                </a:solidFill>
                <a:latin typeface="Tahoma" pitchFamily="34" charset="0"/>
              </a:rPr>
              <a:t>Online Manual, National Instruments documentation, and other LabVIEW oriented websites </a:t>
            </a:r>
          </a:p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en-US" sz="2000" dirty="0">
                <a:solidFill>
                  <a:srgbClr val="000066"/>
                </a:solidFill>
                <a:latin typeface="Tahoma" pitchFamily="34" charset="0"/>
              </a:rPr>
              <a:t>	(i.e. IIT’s LabVIEW for Dummies</a:t>
            </a:r>
            <a:r>
              <a:rPr lang="en-US" b="1" baseline="30000" dirty="0">
                <a:solidFill>
                  <a:srgbClr val="000066"/>
                </a:solidFill>
              </a:rPr>
              <a:t>©</a:t>
            </a:r>
            <a:r>
              <a:rPr lang="en-US" sz="2000" dirty="0">
                <a:solidFill>
                  <a:srgbClr val="000066"/>
                </a:solidFill>
                <a:latin typeface="Tahoma" pitchFamily="34" charset="0"/>
              </a:rPr>
              <a:t>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000066"/>
                </a:solidFill>
              </a:rPr>
              <a:t>Termination Board: </a:t>
            </a:r>
            <a:br>
              <a:rPr lang="en-US" dirty="0" smtClean="0">
                <a:solidFill>
                  <a:srgbClr val="000066"/>
                </a:solidFill>
              </a:rPr>
            </a:br>
            <a:r>
              <a:rPr lang="en-US" sz="3200" dirty="0" smtClean="0">
                <a:solidFill>
                  <a:srgbClr val="000066"/>
                </a:solidFill>
              </a:rPr>
              <a:t>Pins and Channels</a:t>
            </a:r>
          </a:p>
        </p:txBody>
      </p:sp>
      <p:sp>
        <p:nvSpPr>
          <p:cNvPr id="2052" name="Text Placeholder 6"/>
          <p:cNvSpPr>
            <a:spLocks noGrp="1"/>
          </p:cNvSpPr>
          <p:nvPr>
            <p:ph type="body" sz="half" idx="1"/>
          </p:nvPr>
        </p:nvSpPr>
        <p:spPr>
          <a:xfrm>
            <a:off x="228600" y="1219200"/>
            <a:ext cx="8382000" cy="4953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000066"/>
                </a:solidFill>
              </a:rPr>
              <a:t>Pin </a:t>
            </a:r>
            <a:r>
              <a:rPr lang="en-US" sz="1800" dirty="0" smtClean="0">
                <a:solidFill>
                  <a:srgbClr val="000066"/>
                </a:solidFill>
              </a:rPr>
              <a:t>(numbered 1-68)</a:t>
            </a:r>
          </a:p>
          <a:p>
            <a:pPr lvl="1" eaLnBrk="1" hangingPunct="1"/>
            <a:r>
              <a:rPr lang="en-US" sz="2400" dirty="0" smtClean="0">
                <a:solidFill>
                  <a:srgbClr val="000066"/>
                </a:solidFill>
              </a:rPr>
              <a:t>Channel termination node</a:t>
            </a:r>
          </a:p>
          <a:p>
            <a:pPr lvl="1" eaLnBrk="1" hangingPunct="1"/>
            <a:r>
              <a:rPr lang="en-US" sz="2400" dirty="0" smtClean="0">
                <a:solidFill>
                  <a:srgbClr val="000066"/>
                </a:solidFill>
              </a:rPr>
              <a:t>One pin </a:t>
            </a:r>
            <a:r>
              <a:rPr lang="en-US" sz="2400" dirty="0" smtClean="0">
                <a:solidFill>
                  <a:srgbClr val="000066"/>
                </a:solidFill>
              </a:rPr>
              <a:t>receives one bit of information </a:t>
            </a:r>
          </a:p>
          <a:p>
            <a:pPr lvl="1" eaLnBrk="1" hangingPunct="1"/>
            <a:r>
              <a:rPr lang="en-US" sz="2400" dirty="0" smtClean="0">
                <a:solidFill>
                  <a:srgbClr val="000066"/>
                </a:solidFill>
                <a:sym typeface="Wingdings" pitchFamily="2" charset="2"/>
              </a:rPr>
              <a:t>Bit values and pin states</a:t>
            </a:r>
          </a:p>
          <a:p>
            <a:pPr lvl="2" eaLnBrk="1" hangingPunct="1"/>
            <a:r>
              <a:rPr lang="en-US" sz="2200" dirty="0" smtClean="0">
                <a:solidFill>
                  <a:srgbClr val="000066"/>
                </a:solidFill>
                <a:sym typeface="Wingdings" pitchFamily="2" charset="2"/>
              </a:rPr>
              <a:t>“0” or “1” in binary terms</a:t>
            </a:r>
          </a:p>
          <a:p>
            <a:pPr lvl="2" eaLnBrk="1" hangingPunct="1"/>
            <a:r>
              <a:rPr lang="en-US" sz="2200" dirty="0" smtClean="0">
                <a:solidFill>
                  <a:srgbClr val="000066"/>
                </a:solidFill>
                <a:sym typeface="Wingdings" pitchFamily="2" charset="2"/>
              </a:rPr>
              <a:t>Bit value of “0”  low voltage ≈ 0 VDC</a:t>
            </a:r>
          </a:p>
          <a:p>
            <a:pPr lvl="2" eaLnBrk="1" hangingPunct="1"/>
            <a:r>
              <a:rPr lang="en-US" sz="2200" dirty="0" smtClean="0">
                <a:solidFill>
                  <a:srgbClr val="000066"/>
                </a:solidFill>
                <a:sym typeface="Wingdings" pitchFamily="2" charset="2"/>
              </a:rPr>
              <a:t>Bit value of “1”  high  voltage ≈ +5VDC</a:t>
            </a:r>
          </a:p>
          <a:p>
            <a:pPr eaLnBrk="1" hangingPunct="1"/>
            <a:r>
              <a:rPr lang="en-US" dirty="0" smtClean="0">
                <a:solidFill>
                  <a:srgbClr val="000066"/>
                </a:solidFill>
              </a:rPr>
              <a:t>Channel</a:t>
            </a:r>
          </a:p>
          <a:p>
            <a:pPr lvl="1" eaLnBrk="1" hangingPunct="1"/>
            <a:r>
              <a:rPr lang="en-US" sz="2400" dirty="0" smtClean="0">
                <a:solidFill>
                  <a:srgbClr val="000066"/>
                </a:solidFill>
              </a:rPr>
              <a:t>P</a:t>
            </a:r>
            <a:r>
              <a:rPr lang="en-US" sz="2400" dirty="0" smtClean="0">
                <a:solidFill>
                  <a:srgbClr val="000066"/>
                </a:solidFill>
              </a:rPr>
              <a:t>ath </a:t>
            </a:r>
            <a:r>
              <a:rPr lang="en-US" sz="2400" dirty="0" smtClean="0">
                <a:solidFill>
                  <a:srgbClr val="000066"/>
                </a:solidFill>
              </a:rPr>
              <a:t>for sending information (i.e. cable)</a:t>
            </a:r>
          </a:p>
          <a:p>
            <a:pPr lvl="1" eaLnBrk="1" hangingPunct="1"/>
            <a:r>
              <a:rPr lang="en-US" sz="2400" i="1" dirty="0" smtClean="0">
                <a:solidFill>
                  <a:srgbClr val="000066"/>
                </a:solidFill>
              </a:rPr>
              <a:t>8-bit</a:t>
            </a:r>
            <a:r>
              <a:rPr lang="en-US" sz="2400" dirty="0" smtClean="0">
                <a:solidFill>
                  <a:srgbClr val="000066"/>
                </a:solidFill>
              </a:rPr>
              <a:t> Digital IO channel terminating at</a:t>
            </a:r>
            <a:r>
              <a:rPr lang="en-US" sz="2400" dirty="0" smtClean="0">
                <a:solidFill>
                  <a:srgbClr val="000066"/>
                </a:solidFill>
                <a:sym typeface="Wingdings" pitchFamily="2" charset="2"/>
              </a:rPr>
              <a:t> </a:t>
            </a:r>
            <a:r>
              <a:rPr lang="en-US" sz="2400" dirty="0" smtClean="0">
                <a:solidFill>
                  <a:srgbClr val="000066"/>
                </a:solidFill>
              </a:rPr>
              <a:t>8 pins</a:t>
            </a:r>
          </a:p>
          <a:p>
            <a:pPr lvl="1" eaLnBrk="1" hangingPunct="1"/>
            <a:r>
              <a:rPr lang="en-US" sz="2400" dirty="0" smtClean="0">
                <a:solidFill>
                  <a:srgbClr val="000066"/>
                </a:solidFill>
                <a:sym typeface="Wingdings" pitchFamily="2" charset="2"/>
              </a:rPr>
              <a:t>Each channel sends a </a:t>
            </a:r>
            <a:r>
              <a:rPr lang="en-US" sz="2400" i="1" dirty="0" smtClean="0">
                <a:solidFill>
                  <a:srgbClr val="000066"/>
                </a:solidFill>
                <a:sym typeface="Wingdings" pitchFamily="2" charset="2"/>
              </a:rPr>
              <a:t>byte</a:t>
            </a:r>
            <a:r>
              <a:rPr lang="en-US" sz="2400" dirty="0" smtClean="0">
                <a:solidFill>
                  <a:srgbClr val="000066"/>
                </a:solidFill>
                <a:sym typeface="Wingdings" pitchFamily="2" charset="2"/>
              </a:rPr>
              <a:t> following a </a:t>
            </a:r>
            <a:r>
              <a:rPr lang="en-US" sz="2400" i="1" dirty="0" smtClean="0">
                <a:solidFill>
                  <a:srgbClr val="000066"/>
                </a:solidFill>
                <a:sym typeface="Wingdings" pitchFamily="2" charset="2"/>
              </a:rPr>
              <a:t>pattern</a:t>
            </a:r>
          </a:p>
          <a:p>
            <a:pPr eaLnBrk="1" hangingPunct="1">
              <a:buFontTx/>
              <a:buNone/>
            </a:pPr>
            <a:endParaRPr lang="en-US" dirty="0" smtClean="0">
              <a:solidFill>
                <a:srgbClr val="000066"/>
              </a:solidFill>
              <a:sym typeface="Wingdings" pitchFamily="2" charset="2"/>
            </a:endParaRPr>
          </a:p>
          <a:p>
            <a:pPr eaLnBrk="1" hangingPunct="1">
              <a:buFontTx/>
              <a:buNone/>
            </a:pPr>
            <a:endParaRPr lang="en-US" dirty="0" smtClean="0"/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4098" name="Equation" r:id="rId4" imgW="114120" imgH="215640" progId="Equation.3">
              <p:embed/>
            </p:oleObj>
          </a:graphicData>
        </a:graphic>
      </p:graphicFrame>
      <p:pic>
        <p:nvPicPr>
          <p:cNvPr id="4100" name="Picture 4" descr="C:\Users\PolyUser\Desktop\LabVIEW Presentation\IMG_2350 - Copy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29400" y="1295400"/>
            <a:ext cx="2347191" cy="27564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ChangeArrowheads="1"/>
          </p:cNvSpPr>
          <p:nvPr/>
        </p:nvSpPr>
        <p:spPr bwMode="auto">
          <a:xfrm>
            <a:off x="457200" y="457200"/>
            <a:ext cx="81629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>
            <a:spAutoFit/>
          </a:bodyPr>
          <a:lstStyle/>
          <a:p>
            <a:pPr algn="ctr" eaLnBrk="0" hangingPunct="0">
              <a:defRPr/>
            </a:pPr>
            <a:r>
              <a:rPr lang="en-US" sz="40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Pattern and Pin activation </a:t>
            </a:r>
          </a:p>
        </p:txBody>
      </p:sp>
      <p:sp>
        <p:nvSpPr>
          <p:cNvPr id="18435" name="Rectangle 4"/>
          <p:cNvSpPr>
            <a:spLocks noChangeArrowheads="1"/>
          </p:cNvSpPr>
          <p:nvPr/>
        </p:nvSpPr>
        <p:spPr bwMode="auto">
          <a:xfrm>
            <a:off x="228600" y="1219200"/>
            <a:ext cx="85344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lvl="1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dirty="0">
                <a:solidFill>
                  <a:srgbClr val="000066"/>
                </a:solidFill>
                <a:latin typeface="Tahoma" pitchFamily="34" charset="0"/>
              </a:rPr>
              <a:t>Channel </a:t>
            </a:r>
            <a:r>
              <a:rPr lang="en-US" dirty="0" smtClean="0">
                <a:solidFill>
                  <a:srgbClr val="000066"/>
                </a:solidFill>
                <a:latin typeface="Tahoma" pitchFamily="34" charset="0"/>
              </a:rPr>
              <a:t>pattern</a:t>
            </a:r>
          </a:p>
          <a:p>
            <a:pPr marL="800100" lvl="2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2400" dirty="0" smtClean="0">
                <a:solidFill>
                  <a:srgbClr val="000066"/>
                </a:solidFill>
                <a:latin typeface="Tahoma" pitchFamily="34" charset="0"/>
              </a:rPr>
              <a:t>8 </a:t>
            </a:r>
            <a:r>
              <a:rPr lang="en-US" sz="2400" dirty="0">
                <a:solidFill>
                  <a:srgbClr val="000066"/>
                </a:solidFill>
                <a:latin typeface="Tahoma" pitchFamily="34" charset="0"/>
              </a:rPr>
              <a:t>positions numbered 0 to 7 and right to left</a:t>
            </a:r>
          </a:p>
          <a:p>
            <a:pPr marL="342900" lvl="1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dirty="0">
                <a:solidFill>
                  <a:srgbClr val="000066"/>
                </a:solidFill>
                <a:latin typeface="Tahoma" pitchFamily="34" charset="0"/>
              </a:rPr>
              <a:t>Each position can have a binary value of “0” or “1”</a:t>
            </a:r>
            <a:endParaRPr lang="en-US" sz="2400" dirty="0">
              <a:solidFill>
                <a:srgbClr val="000066"/>
              </a:solidFill>
              <a:latin typeface="Tahoma" pitchFamily="34" charset="0"/>
            </a:endParaRPr>
          </a:p>
          <a:p>
            <a:pPr marL="800100" lvl="2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2400" dirty="0">
                <a:solidFill>
                  <a:srgbClr val="000066"/>
                </a:solidFill>
                <a:latin typeface="Tahoma" pitchFamily="34" charset="0"/>
              </a:rPr>
              <a:t>Corresponding decimal value @ position = 2</a:t>
            </a:r>
            <a:r>
              <a:rPr lang="en-US" sz="2400" baseline="24000" dirty="0">
                <a:solidFill>
                  <a:srgbClr val="000066"/>
                </a:solidFill>
                <a:latin typeface="Tahoma" pitchFamily="34" charset="0"/>
              </a:rPr>
              <a:t>(position #)</a:t>
            </a:r>
            <a:r>
              <a:rPr lang="en-US" dirty="0">
                <a:solidFill>
                  <a:srgbClr val="000066"/>
                </a:solidFill>
                <a:latin typeface="Tahoma" pitchFamily="34" charset="0"/>
              </a:rPr>
              <a:t> </a:t>
            </a:r>
          </a:p>
          <a:p>
            <a:pPr marL="800100" lvl="2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2400" dirty="0">
                <a:solidFill>
                  <a:srgbClr val="000066"/>
                </a:solidFill>
                <a:latin typeface="Tahoma" pitchFamily="34" charset="0"/>
              </a:rPr>
              <a:t>To activate a pin: </a:t>
            </a:r>
          </a:p>
          <a:p>
            <a:pPr marL="1257300" lvl="3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2200" dirty="0" smtClean="0">
                <a:solidFill>
                  <a:srgbClr val="000066"/>
                </a:solidFill>
                <a:latin typeface="Tahoma" pitchFamily="34" charset="0"/>
              </a:rPr>
              <a:t>Determine</a:t>
            </a:r>
            <a:r>
              <a:rPr lang="en-US" sz="2200" dirty="0" smtClean="0">
                <a:solidFill>
                  <a:srgbClr val="000066"/>
                </a:solidFill>
                <a:latin typeface="Tahoma" pitchFamily="34" charset="0"/>
              </a:rPr>
              <a:t> </a:t>
            </a:r>
            <a:r>
              <a:rPr lang="en-US" sz="2200" dirty="0">
                <a:solidFill>
                  <a:srgbClr val="000066"/>
                </a:solidFill>
                <a:latin typeface="Tahoma" pitchFamily="34" charset="0"/>
              </a:rPr>
              <a:t>decimal value of respective bit position: 2</a:t>
            </a:r>
            <a:r>
              <a:rPr lang="en-US" sz="2200" baseline="24000" dirty="0">
                <a:solidFill>
                  <a:srgbClr val="000066"/>
                </a:solidFill>
                <a:latin typeface="Tahoma" pitchFamily="34" charset="0"/>
              </a:rPr>
              <a:t>(position #)</a:t>
            </a:r>
            <a:r>
              <a:rPr lang="en-US" sz="2200" dirty="0">
                <a:solidFill>
                  <a:srgbClr val="000066"/>
                </a:solidFill>
                <a:latin typeface="Tahoma" pitchFamily="34" charset="0"/>
              </a:rPr>
              <a:t> </a:t>
            </a:r>
          </a:p>
          <a:p>
            <a:pPr marL="1257300" lvl="3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2200" dirty="0" smtClean="0">
                <a:solidFill>
                  <a:srgbClr val="000066"/>
                </a:solidFill>
                <a:latin typeface="Tahoma" pitchFamily="34" charset="0"/>
                <a:sym typeface="Wingdings" pitchFamily="2" charset="2"/>
              </a:rPr>
              <a:t>Feed the decimal value into </a:t>
            </a:r>
            <a:r>
              <a:rPr lang="en-US" sz="2200" i="1" dirty="0" smtClean="0">
                <a:solidFill>
                  <a:srgbClr val="000066"/>
                </a:solidFill>
                <a:latin typeface="Tahoma" pitchFamily="34" charset="0"/>
                <a:sym typeface="Wingdings" pitchFamily="2" charset="2"/>
              </a:rPr>
              <a:t>Build Array</a:t>
            </a:r>
            <a:endParaRPr lang="en-US" sz="2200" dirty="0" smtClean="0">
              <a:solidFill>
                <a:srgbClr val="000066"/>
              </a:solidFill>
              <a:latin typeface="Tahoma" pitchFamily="34" charset="0"/>
              <a:sym typeface="Wingdings" pitchFamily="2" charset="2"/>
            </a:endParaRPr>
          </a:p>
          <a:p>
            <a:pPr marL="1257300" lvl="3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2200" dirty="0" smtClean="0">
                <a:solidFill>
                  <a:srgbClr val="000066"/>
                </a:solidFill>
                <a:latin typeface="Tahoma" pitchFamily="34" charset="0"/>
                <a:sym typeface="Wingdings" pitchFamily="2" charset="2"/>
              </a:rPr>
              <a:t>Provide the array output to the data field of DAQ </a:t>
            </a:r>
            <a:r>
              <a:rPr lang="en-US" sz="2200" dirty="0" smtClean="0">
                <a:solidFill>
                  <a:srgbClr val="000066"/>
                </a:solidFill>
                <a:latin typeface="Tahoma" pitchFamily="34" charset="0"/>
                <a:sym typeface="Wingdings" pitchFamily="2" charset="2"/>
              </a:rPr>
              <a:t>Assistant</a:t>
            </a:r>
            <a:endParaRPr lang="en-US" sz="2200" dirty="0" smtClean="0">
              <a:solidFill>
                <a:srgbClr val="000066"/>
              </a:solidFill>
            </a:endParaRPr>
          </a:p>
        </p:txBody>
      </p:sp>
      <p:pic>
        <p:nvPicPr>
          <p:cNvPr id="61443" name="Picture 3" descr="C:\Users\PolyUser\Desktop\LabVIEW Presentation\Untitl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9400" y="4457700"/>
            <a:ext cx="948267" cy="266700"/>
          </a:xfrm>
          <a:prstGeom prst="rect">
            <a:avLst/>
          </a:prstGeom>
          <a:noFill/>
        </p:spPr>
      </p:pic>
      <p:pic>
        <p:nvPicPr>
          <p:cNvPr id="61444" name="Picture 4" descr="C:\Users\PolyUser\Desktop\LabVIEW Presentation\labviewdaq1.jpg"/>
          <p:cNvPicPr>
            <a:picLocks noChangeAspect="1" noChangeArrowheads="1"/>
          </p:cNvPicPr>
          <p:nvPr/>
        </p:nvPicPr>
        <p:blipFill>
          <a:blip r:embed="rId4" cstate="print"/>
          <a:srcRect t="13636" b="13636"/>
          <a:stretch>
            <a:fillRect/>
          </a:stretch>
        </p:blipFill>
        <p:spPr bwMode="auto">
          <a:xfrm>
            <a:off x="3822989" y="5286146"/>
            <a:ext cx="3187411" cy="126705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ChangeArrowheads="1"/>
          </p:cNvSpPr>
          <p:nvPr/>
        </p:nvSpPr>
        <p:spPr bwMode="auto">
          <a:xfrm>
            <a:off x="457200" y="457200"/>
            <a:ext cx="81629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>
            <a:spAutoFit/>
          </a:bodyPr>
          <a:lstStyle/>
          <a:p>
            <a:pPr algn="ctr" eaLnBrk="0" hangingPunct="0">
              <a:defRPr/>
            </a:pPr>
            <a:r>
              <a:rPr lang="en-US" sz="40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Pattern and Pin activation </a:t>
            </a:r>
          </a:p>
        </p:txBody>
      </p:sp>
      <p:sp>
        <p:nvSpPr>
          <p:cNvPr id="18435" name="Rectangle 4"/>
          <p:cNvSpPr>
            <a:spLocks noChangeArrowheads="1"/>
          </p:cNvSpPr>
          <p:nvPr/>
        </p:nvSpPr>
        <p:spPr bwMode="auto">
          <a:xfrm>
            <a:off x="304800" y="1371600"/>
            <a:ext cx="80772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257300" lvl="3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dirty="0" smtClean="0">
                <a:solidFill>
                  <a:srgbClr val="000066"/>
                </a:solidFill>
                <a:latin typeface="Tahoma" pitchFamily="34" charset="0"/>
              </a:rPr>
              <a:t>Activate </a:t>
            </a:r>
            <a:r>
              <a:rPr lang="en-US" dirty="0">
                <a:solidFill>
                  <a:srgbClr val="000066"/>
                </a:solidFill>
                <a:latin typeface="Tahoma" pitchFamily="34" charset="0"/>
              </a:rPr>
              <a:t>multiple pins</a:t>
            </a:r>
          </a:p>
          <a:p>
            <a:pPr marL="1257300" lvl="3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dirty="0">
                <a:solidFill>
                  <a:srgbClr val="000066"/>
                </a:solidFill>
                <a:latin typeface="Tahoma" pitchFamily="34" charset="0"/>
              </a:rPr>
              <a:t>Use compound arithmetic operator </a:t>
            </a:r>
          </a:p>
          <a:p>
            <a:pPr marL="1257300" lvl="3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dirty="0">
                <a:solidFill>
                  <a:srgbClr val="000066"/>
                </a:solidFill>
                <a:latin typeface="Tahoma" pitchFamily="34" charset="0"/>
              </a:rPr>
              <a:t>Add as many </a:t>
            </a:r>
            <a:r>
              <a:rPr lang="en-US" dirty="0" smtClean="0">
                <a:solidFill>
                  <a:srgbClr val="000066"/>
                </a:solidFill>
                <a:latin typeface="Tahoma" pitchFamily="34" charset="0"/>
              </a:rPr>
              <a:t>inputs </a:t>
            </a:r>
            <a:r>
              <a:rPr lang="en-US" dirty="0">
                <a:solidFill>
                  <a:srgbClr val="000066"/>
                </a:solidFill>
                <a:latin typeface="Tahoma" pitchFamily="34" charset="0"/>
              </a:rPr>
              <a:t>as </a:t>
            </a:r>
            <a:r>
              <a:rPr lang="en-US" dirty="0" smtClean="0">
                <a:solidFill>
                  <a:srgbClr val="000066"/>
                </a:solidFill>
                <a:latin typeface="Tahoma" pitchFamily="34" charset="0"/>
              </a:rPr>
              <a:t>needed</a:t>
            </a:r>
          </a:p>
          <a:p>
            <a:pPr marL="1714500" lvl="4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2400" dirty="0" smtClean="0">
                <a:solidFill>
                  <a:srgbClr val="000066"/>
                </a:solidFill>
                <a:latin typeface="Tahoma" pitchFamily="34" charset="0"/>
              </a:rPr>
              <a:t>Click and drag the bottom to add inputs</a:t>
            </a:r>
            <a:endParaRPr lang="en-US" sz="2400" dirty="0">
              <a:solidFill>
                <a:srgbClr val="000066"/>
              </a:solidFill>
              <a:latin typeface="Tahoma" pitchFamily="34" charset="0"/>
            </a:endParaRPr>
          </a:p>
          <a:p>
            <a:pPr marL="1257300" lvl="3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dirty="0">
                <a:solidFill>
                  <a:srgbClr val="000066"/>
                </a:solidFill>
                <a:latin typeface="Tahoma" pitchFamily="34" charset="0"/>
              </a:rPr>
              <a:t>Link sum to </a:t>
            </a:r>
            <a:r>
              <a:rPr lang="en-US" dirty="0" smtClean="0">
                <a:solidFill>
                  <a:srgbClr val="000066"/>
                </a:solidFill>
                <a:latin typeface="Tahoma" pitchFamily="34" charset="0"/>
              </a:rPr>
              <a:t>Build Array</a:t>
            </a:r>
            <a:endParaRPr lang="en-US" dirty="0">
              <a:solidFill>
                <a:srgbClr val="000066"/>
              </a:solidFill>
              <a:latin typeface="Tahoma" pitchFamily="34" charset="0"/>
            </a:endParaRPr>
          </a:p>
          <a:p>
            <a:pPr marL="1257300" lvl="3" indent="-342900" algn="ctr" eaLnBrk="0" hangingPunct="0">
              <a:spcBef>
                <a:spcPct val="20000"/>
              </a:spcBef>
              <a:buFont typeface="Arial" charset="0"/>
              <a:buChar char="•"/>
            </a:pPr>
            <a:endParaRPr lang="en-US" sz="2000" baseline="24000" dirty="0">
              <a:solidFill>
                <a:srgbClr val="000066"/>
              </a:solidFill>
              <a:latin typeface="Tahoma" pitchFamily="34" charset="0"/>
            </a:endParaRPr>
          </a:p>
          <a:p>
            <a:pPr marL="800100" lvl="2" indent="-342900" eaLnBrk="0" hangingPunct="0">
              <a:spcBef>
                <a:spcPct val="20000"/>
              </a:spcBef>
            </a:pPr>
            <a:endParaRPr lang="en-US" sz="2000" baseline="24000" dirty="0">
              <a:solidFill>
                <a:srgbClr val="000066"/>
              </a:solidFill>
              <a:latin typeface="Tahoma" pitchFamily="34" charset="0"/>
            </a:endParaRPr>
          </a:p>
        </p:txBody>
      </p:sp>
      <p:pic>
        <p:nvPicPr>
          <p:cNvPr id="13" name="Picture 12"/>
          <p:cNvPicPr/>
          <p:nvPr/>
        </p:nvPicPr>
        <p:blipFill>
          <a:blip r:embed="rId3" cstate="print"/>
          <a:srcRect l="16476" t="50241" r="81121" b="45299"/>
          <a:stretch>
            <a:fillRect/>
          </a:stretch>
        </p:blipFill>
        <p:spPr bwMode="auto">
          <a:xfrm>
            <a:off x="7467600" y="1752600"/>
            <a:ext cx="52387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000000">
                <a:alpha val="80000"/>
              </a:srgbClr>
            </a:outerShdw>
          </a:effectLst>
        </p:spPr>
      </p:pic>
      <p:pic>
        <p:nvPicPr>
          <p:cNvPr id="62466" name="Picture 2" descr="C:\Users\PolyUser\Desktop\LabVIEW Presentation\labviewdaq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0" y="4419600"/>
            <a:ext cx="4204097" cy="16764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371599"/>
            <a:ext cx="7848600" cy="161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Rectangle 2"/>
          <p:cNvSpPr>
            <a:spLocks noChangeArrowheads="1"/>
          </p:cNvSpPr>
          <p:nvPr/>
        </p:nvSpPr>
        <p:spPr bwMode="auto">
          <a:xfrm>
            <a:off x="381000" y="3886200"/>
            <a:ext cx="76962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800100" lvl="2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2000" dirty="0">
                <a:solidFill>
                  <a:srgbClr val="000066"/>
                </a:solidFill>
                <a:latin typeface="Tahoma" pitchFamily="34" charset="0"/>
              </a:rPr>
              <a:t>If pin </a:t>
            </a:r>
            <a:r>
              <a:rPr lang="en-US" sz="2000" dirty="0" smtClean="0">
                <a:solidFill>
                  <a:srgbClr val="000066"/>
                </a:solidFill>
                <a:latin typeface="Tahoma" pitchFamily="34" charset="0"/>
              </a:rPr>
              <a:t>47 </a:t>
            </a:r>
            <a:r>
              <a:rPr lang="en-US" sz="2000" dirty="0">
                <a:solidFill>
                  <a:srgbClr val="000066"/>
                </a:solidFill>
                <a:latin typeface="Tahoma" pitchFamily="34" charset="0"/>
              </a:rPr>
              <a:t>and </a:t>
            </a:r>
            <a:r>
              <a:rPr lang="en-US" sz="2000" dirty="0" smtClean="0">
                <a:solidFill>
                  <a:srgbClr val="000066"/>
                </a:solidFill>
                <a:latin typeface="Tahoma" pitchFamily="34" charset="0"/>
              </a:rPr>
              <a:t>52 </a:t>
            </a:r>
            <a:r>
              <a:rPr lang="en-US" sz="2000" dirty="0">
                <a:solidFill>
                  <a:srgbClr val="000066"/>
                </a:solidFill>
                <a:latin typeface="Tahoma" pitchFamily="34" charset="0"/>
              </a:rPr>
              <a:t>are activated, </a:t>
            </a:r>
            <a:r>
              <a:rPr lang="en-US" sz="2000" dirty="0" smtClean="0">
                <a:solidFill>
                  <a:srgbClr val="000066"/>
                </a:solidFill>
                <a:latin typeface="Tahoma" pitchFamily="34" charset="0"/>
              </a:rPr>
              <a:t>channel </a:t>
            </a:r>
            <a:r>
              <a:rPr lang="en-US" sz="2000" dirty="0">
                <a:solidFill>
                  <a:srgbClr val="000066"/>
                </a:solidFill>
                <a:latin typeface="Tahoma" pitchFamily="34" charset="0"/>
              </a:rPr>
              <a:t>will send:</a:t>
            </a:r>
          </a:p>
          <a:p>
            <a:pPr marL="800100" lvl="2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2000" dirty="0">
                <a:solidFill>
                  <a:srgbClr val="000066"/>
                </a:solidFill>
                <a:latin typeface="Tahoma" pitchFamily="34" charset="0"/>
              </a:rPr>
              <a:t>“1” at position 1 and at position 4: </a:t>
            </a:r>
            <a:r>
              <a:rPr lang="en-US" sz="2000" dirty="0">
                <a:solidFill>
                  <a:srgbClr val="000066"/>
                </a:solidFill>
                <a:latin typeface="Tahoma" pitchFamily="34" charset="0"/>
                <a:sym typeface="Wingdings" pitchFamily="2" charset="2"/>
              </a:rPr>
              <a:t>[0 0 0 0 </a:t>
            </a:r>
            <a:r>
              <a:rPr lang="en-US" sz="2000" dirty="0">
                <a:solidFill>
                  <a:srgbClr val="FF0000"/>
                </a:solidFill>
                <a:latin typeface="Tahoma" pitchFamily="34" charset="0"/>
                <a:sym typeface="Wingdings" pitchFamily="2" charset="2"/>
              </a:rPr>
              <a:t>1</a:t>
            </a:r>
            <a:r>
              <a:rPr lang="en-US" sz="2000" dirty="0">
                <a:solidFill>
                  <a:srgbClr val="000066"/>
                </a:solidFill>
                <a:latin typeface="Tahoma" pitchFamily="34" charset="0"/>
                <a:sym typeface="Wingdings" pitchFamily="2" charset="2"/>
              </a:rPr>
              <a:t> 0 0 </a:t>
            </a:r>
            <a:r>
              <a:rPr lang="en-US" sz="2000" dirty="0">
                <a:solidFill>
                  <a:srgbClr val="FF0000"/>
                </a:solidFill>
                <a:latin typeface="Tahoma" pitchFamily="34" charset="0"/>
                <a:sym typeface="Wingdings" pitchFamily="2" charset="2"/>
              </a:rPr>
              <a:t>1</a:t>
            </a:r>
            <a:r>
              <a:rPr lang="en-US" sz="2000" dirty="0">
                <a:solidFill>
                  <a:srgbClr val="000066"/>
                </a:solidFill>
                <a:latin typeface="Tahoma" pitchFamily="34" charset="0"/>
                <a:sym typeface="Wingdings" pitchFamily="2" charset="2"/>
              </a:rPr>
              <a:t>]  </a:t>
            </a:r>
            <a:r>
              <a:rPr lang="en-US" sz="1400" dirty="0">
                <a:solidFill>
                  <a:srgbClr val="000066"/>
                </a:solidFill>
                <a:latin typeface="Tahoma" pitchFamily="34" charset="0"/>
                <a:sym typeface="Wingdings" pitchFamily="2" charset="2"/>
              </a:rPr>
              <a:t>(byte)</a:t>
            </a:r>
            <a:endParaRPr lang="en-US" sz="2000" dirty="0">
              <a:solidFill>
                <a:srgbClr val="000066"/>
              </a:solidFill>
              <a:latin typeface="Tahoma" pitchFamily="34" charset="0"/>
            </a:endParaRPr>
          </a:p>
          <a:p>
            <a:pPr marL="800100" lvl="2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2000" dirty="0" smtClean="0">
                <a:solidFill>
                  <a:srgbClr val="000066"/>
                </a:solidFill>
                <a:latin typeface="Tahoma" pitchFamily="34" charset="0"/>
              </a:rPr>
              <a:t>Corresponding Decimal </a:t>
            </a:r>
            <a:r>
              <a:rPr lang="en-US" sz="2000" dirty="0">
                <a:solidFill>
                  <a:srgbClr val="000066"/>
                </a:solidFill>
                <a:latin typeface="Tahoma" pitchFamily="34" charset="0"/>
              </a:rPr>
              <a:t>value = 0+0+0+0+</a:t>
            </a:r>
            <a:r>
              <a:rPr lang="en-US" sz="2000" dirty="0">
                <a:solidFill>
                  <a:srgbClr val="FF0000"/>
                </a:solidFill>
                <a:latin typeface="Tahoma" pitchFamily="34" charset="0"/>
              </a:rPr>
              <a:t>2</a:t>
            </a:r>
            <a:r>
              <a:rPr lang="en-US" sz="2000" baseline="30000" dirty="0">
                <a:solidFill>
                  <a:srgbClr val="FF0000"/>
                </a:solidFill>
                <a:latin typeface="Tahoma" pitchFamily="34" charset="0"/>
              </a:rPr>
              <a:t>3</a:t>
            </a:r>
            <a:r>
              <a:rPr lang="en-US" sz="2000" dirty="0">
                <a:solidFill>
                  <a:srgbClr val="000066"/>
                </a:solidFill>
                <a:latin typeface="Tahoma" pitchFamily="34" charset="0"/>
              </a:rPr>
              <a:t>+0+0+</a:t>
            </a:r>
            <a:r>
              <a:rPr lang="en-US" sz="2000" dirty="0">
                <a:solidFill>
                  <a:srgbClr val="FF0000"/>
                </a:solidFill>
                <a:latin typeface="Tahoma" pitchFamily="34" charset="0"/>
              </a:rPr>
              <a:t>2</a:t>
            </a:r>
            <a:r>
              <a:rPr lang="en-US" sz="2000" baseline="30000" dirty="0">
                <a:solidFill>
                  <a:srgbClr val="FF0000"/>
                </a:solidFill>
                <a:latin typeface="Tahoma" pitchFamily="34" charset="0"/>
              </a:rPr>
              <a:t>0</a:t>
            </a:r>
            <a:r>
              <a:rPr lang="en-US" sz="2000" baseline="30000" dirty="0">
                <a:solidFill>
                  <a:srgbClr val="000066"/>
                </a:solidFill>
                <a:latin typeface="Tahoma" pitchFamily="34" charset="0"/>
              </a:rPr>
              <a:t> </a:t>
            </a:r>
            <a:r>
              <a:rPr lang="en-US" sz="2000" dirty="0">
                <a:solidFill>
                  <a:srgbClr val="000066"/>
                </a:solidFill>
                <a:latin typeface="Tahoma" pitchFamily="34" charset="0"/>
              </a:rPr>
              <a:t> = </a:t>
            </a:r>
            <a:r>
              <a:rPr lang="en-US" sz="2000" dirty="0">
                <a:solidFill>
                  <a:srgbClr val="FF0000"/>
                </a:solidFill>
                <a:latin typeface="Tahoma" pitchFamily="34" charset="0"/>
              </a:rPr>
              <a:t>9</a:t>
            </a:r>
          </a:p>
          <a:p>
            <a:pPr marL="800100" lvl="2" indent="-342900" eaLnBrk="0" hangingPunct="0">
              <a:spcBef>
                <a:spcPct val="20000"/>
              </a:spcBef>
              <a:buFont typeface="Arial" charset="0"/>
              <a:buChar char="•"/>
            </a:pPr>
            <a:endParaRPr lang="en-US" sz="2000" baseline="30000" dirty="0">
              <a:solidFill>
                <a:srgbClr val="FF0000"/>
              </a:solidFill>
              <a:latin typeface="Tahoma" pitchFamily="34" charset="0"/>
            </a:endParaRPr>
          </a:p>
        </p:txBody>
      </p:sp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5410200" y="1676400"/>
            <a:ext cx="457200" cy="609600"/>
            <a:chOff x="5181600" y="1676400"/>
            <a:chExt cx="533400" cy="685800"/>
          </a:xfrm>
        </p:grpSpPr>
        <p:sp>
          <p:nvSpPr>
            <p:cNvPr id="5" name="Oval 4"/>
            <p:cNvSpPr/>
            <p:nvPr/>
          </p:nvSpPr>
          <p:spPr>
            <a:xfrm>
              <a:off x="5181600" y="1676400"/>
              <a:ext cx="533400" cy="3810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" name="Down Arrow 8"/>
            <p:cNvSpPr/>
            <p:nvPr/>
          </p:nvSpPr>
          <p:spPr>
            <a:xfrm>
              <a:off x="5410200" y="2057400"/>
              <a:ext cx="46038" cy="304800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3" name="Group 21"/>
          <p:cNvGrpSpPr>
            <a:grpSpLocks/>
          </p:cNvGrpSpPr>
          <p:nvPr/>
        </p:nvGrpSpPr>
        <p:grpSpPr bwMode="auto">
          <a:xfrm>
            <a:off x="7772400" y="1676400"/>
            <a:ext cx="457200" cy="609600"/>
            <a:chOff x="7543800" y="1676400"/>
            <a:chExt cx="533400" cy="685800"/>
          </a:xfrm>
        </p:grpSpPr>
        <p:sp>
          <p:nvSpPr>
            <p:cNvPr id="7" name="Oval 6"/>
            <p:cNvSpPr/>
            <p:nvPr/>
          </p:nvSpPr>
          <p:spPr>
            <a:xfrm>
              <a:off x="7543800" y="1676400"/>
              <a:ext cx="533400" cy="3810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" name="Down Arrow 9"/>
            <p:cNvSpPr/>
            <p:nvPr/>
          </p:nvSpPr>
          <p:spPr>
            <a:xfrm>
              <a:off x="7772400" y="2057400"/>
              <a:ext cx="46038" cy="304800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457200" y="457200"/>
            <a:ext cx="81629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>
            <a:spAutoFit/>
          </a:bodyPr>
          <a:lstStyle/>
          <a:p>
            <a:pPr algn="ctr" eaLnBrk="0" hangingPunct="0">
              <a:defRPr/>
            </a:pPr>
            <a:r>
              <a:rPr lang="en-US" sz="40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Pattern table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486400" y="2362200"/>
            <a:ext cx="381000" cy="304800"/>
          </a:xfrm>
          <a:prstGeom prst="rect">
            <a:avLst/>
          </a:prstGeom>
          <a:solidFill>
            <a:srgbClr val="F6B5A8"/>
          </a:solidFill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000066"/>
                </a:solidFill>
              </a:rPr>
              <a:t>1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848600" y="2362200"/>
            <a:ext cx="381000" cy="304800"/>
          </a:xfrm>
          <a:prstGeom prst="rect">
            <a:avLst/>
          </a:prstGeom>
          <a:solidFill>
            <a:srgbClr val="F6B5A8"/>
          </a:solidFill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000066"/>
                </a:solidFill>
              </a:rPr>
              <a:t>1</a:t>
            </a:r>
          </a:p>
        </p:txBody>
      </p:sp>
      <p:grpSp>
        <p:nvGrpSpPr>
          <p:cNvPr id="4" name="Group 22"/>
          <p:cNvGrpSpPr/>
          <p:nvPr/>
        </p:nvGrpSpPr>
        <p:grpSpPr>
          <a:xfrm>
            <a:off x="2286000" y="2362200"/>
            <a:ext cx="5105400" cy="304800"/>
            <a:chOff x="2286000" y="2362200"/>
            <a:chExt cx="5105400" cy="304800"/>
          </a:xfrm>
          <a:solidFill>
            <a:schemeClr val="accent5">
              <a:lumMod val="90000"/>
            </a:schemeClr>
          </a:solidFill>
        </p:grpSpPr>
        <p:sp>
          <p:nvSpPr>
            <p:cNvPr id="15" name="Rectangle 14"/>
            <p:cNvSpPr/>
            <p:nvPr/>
          </p:nvSpPr>
          <p:spPr>
            <a:xfrm>
              <a:off x="3886200" y="2362200"/>
              <a:ext cx="381000" cy="304800"/>
            </a:xfrm>
            <a:prstGeom prst="rect">
              <a:avLst/>
            </a:prstGeom>
            <a:grpFill/>
            <a:ln w="15875">
              <a:solidFill>
                <a:srgbClr val="00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rgbClr val="FF0000"/>
                  </a:solidFill>
                </a:rPr>
                <a:t>0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648200" y="2362200"/>
              <a:ext cx="381000" cy="304800"/>
            </a:xfrm>
            <a:prstGeom prst="rect">
              <a:avLst/>
            </a:prstGeom>
            <a:grpFill/>
            <a:ln w="15875">
              <a:solidFill>
                <a:srgbClr val="00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rgbClr val="FF0000"/>
                  </a:solidFill>
                </a:rPr>
                <a:t>0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7010400" y="2362200"/>
              <a:ext cx="381000" cy="304800"/>
            </a:xfrm>
            <a:prstGeom prst="rect">
              <a:avLst/>
            </a:prstGeom>
            <a:grpFill/>
            <a:ln w="15875">
              <a:solidFill>
                <a:srgbClr val="00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rgbClr val="FF0000"/>
                  </a:solidFill>
                </a:rPr>
                <a:t>0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6248400" y="2362200"/>
              <a:ext cx="381000" cy="304800"/>
            </a:xfrm>
            <a:prstGeom prst="rect">
              <a:avLst/>
            </a:prstGeom>
            <a:grpFill/>
            <a:ln w="15875">
              <a:solidFill>
                <a:srgbClr val="00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rgbClr val="FF0000"/>
                  </a:solidFill>
                </a:rPr>
                <a:t>0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3048000" y="2362200"/>
              <a:ext cx="381000" cy="304800"/>
            </a:xfrm>
            <a:prstGeom prst="rect">
              <a:avLst/>
            </a:prstGeom>
            <a:grpFill/>
            <a:ln w="15875">
              <a:solidFill>
                <a:srgbClr val="00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rgbClr val="FF0000"/>
                  </a:solidFill>
                </a:rPr>
                <a:t>0</a:t>
              </a: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2286000" y="2362200"/>
              <a:ext cx="381000" cy="304800"/>
            </a:xfrm>
            <a:prstGeom prst="rect">
              <a:avLst/>
            </a:prstGeom>
            <a:grpFill/>
            <a:ln w="15875">
              <a:solidFill>
                <a:srgbClr val="00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rgbClr val="FF0000"/>
                  </a:solidFill>
                </a:rPr>
                <a:t>0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rgbClr val="000066"/>
                </a:solidFill>
              </a:rPr>
              <a:t>Overview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752600"/>
            <a:ext cx="6705600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 smtClean="0">
                <a:solidFill>
                  <a:srgbClr val="000066"/>
                </a:solidFill>
              </a:rPr>
              <a:t>Objectives</a:t>
            </a:r>
          </a:p>
          <a:p>
            <a:pPr eaLnBrk="1" hangingPunct="1">
              <a:defRPr/>
            </a:pPr>
            <a:r>
              <a:rPr lang="en-US" sz="3200" dirty="0" smtClean="0">
                <a:solidFill>
                  <a:srgbClr val="000066"/>
                </a:solidFill>
              </a:rPr>
              <a:t>Background</a:t>
            </a:r>
          </a:p>
          <a:p>
            <a:pPr eaLnBrk="1" hangingPunct="1">
              <a:defRPr/>
            </a:pPr>
            <a:r>
              <a:rPr lang="en-US" sz="3200" dirty="0" smtClean="0">
                <a:solidFill>
                  <a:srgbClr val="000066"/>
                </a:solidFill>
              </a:rPr>
              <a:t>Materials</a:t>
            </a:r>
          </a:p>
          <a:p>
            <a:pPr eaLnBrk="1" hangingPunct="1">
              <a:defRPr/>
            </a:pPr>
            <a:r>
              <a:rPr lang="en-US" sz="3200" dirty="0" smtClean="0">
                <a:solidFill>
                  <a:srgbClr val="000066"/>
                </a:solidFill>
              </a:rPr>
              <a:t>Procedure</a:t>
            </a:r>
          </a:p>
          <a:p>
            <a:pPr eaLnBrk="1" hangingPunct="1">
              <a:defRPr/>
            </a:pPr>
            <a:r>
              <a:rPr lang="en-US" sz="3200" dirty="0" smtClean="0">
                <a:solidFill>
                  <a:srgbClr val="000066"/>
                </a:solidFill>
              </a:rPr>
              <a:t>Report / Presentation</a:t>
            </a:r>
          </a:p>
          <a:p>
            <a:pPr eaLnBrk="1" hangingPunct="1">
              <a:defRPr/>
            </a:pPr>
            <a:r>
              <a:rPr lang="en-US" sz="3200" dirty="0" smtClean="0">
                <a:solidFill>
                  <a:srgbClr val="000066"/>
                </a:solidFill>
              </a:rPr>
              <a:t>Closing</a:t>
            </a:r>
          </a:p>
          <a:p>
            <a:pPr eaLnBrk="1" hangingPunct="1">
              <a:buFontTx/>
              <a:buNone/>
              <a:defRPr/>
            </a:pPr>
            <a:endParaRPr lang="en-US" sz="3200" dirty="0" smtClean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defRPr/>
            </a:pPr>
            <a:endParaRPr lang="en-US" dirty="0" smtClean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304800"/>
            <a:ext cx="7543800" cy="874713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000066"/>
                </a:solidFill>
              </a:rPr>
              <a:t>Materials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6482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000066"/>
                </a:solidFill>
              </a:rPr>
              <a:t>Computer with:</a:t>
            </a:r>
          </a:p>
          <a:p>
            <a:pPr lvl="1" eaLnBrk="1" hangingPunct="1"/>
            <a:r>
              <a:rPr lang="en-US" dirty="0" smtClean="0">
                <a:solidFill>
                  <a:srgbClr val="000066"/>
                </a:solidFill>
              </a:rPr>
              <a:t>Internal DAQ board</a:t>
            </a:r>
          </a:p>
          <a:p>
            <a:pPr lvl="1" eaLnBrk="1" hangingPunct="1"/>
            <a:endParaRPr lang="en-US" dirty="0" smtClean="0">
              <a:solidFill>
                <a:srgbClr val="000066"/>
              </a:solidFill>
            </a:endParaRPr>
          </a:p>
          <a:p>
            <a:pPr eaLnBrk="1" hangingPunct="1"/>
            <a:r>
              <a:rPr lang="en-US" dirty="0" smtClean="0">
                <a:solidFill>
                  <a:srgbClr val="000066"/>
                </a:solidFill>
              </a:rPr>
              <a:t>Termination board	</a:t>
            </a:r>
          </a:p>
          <a:p>
            <a:pPr eaLnBrk="1" hangingPunct="1"/>
            <a:r>
              <a:rPr lang="en-US" dirty="0" smtClean="0">
                <a:solidFill>
                  <a:srgbClr val="000066"/>
                </a:solidFill>
              </a:rPr>
              <a:t>Cable </a:t>
            </a:r>
            <a:r>
              <a:rPr lang="en-US" sz="2800" dirty="0" smtClean="0">
                <a:solidFill>
                  <a:srgbClr val="000066"/>
                </a:solidFill>
              </a:rPr>
              <a:t>(Termination-DAC)</a:t>
            </a:r>
            <a:endParaRPr lang="en-US" dirty="0" smtClean="0">
              <a:solidFill>
                <a:srgbClr val="000066"/>
              </a:solidFill>
            </a:endParaRPr>
          </a:p>
          <a:p>
            <a:pPr eaLnBrk="1" hangingPunct="1"/>
            <a:r>
              <a:rPr lang="en-US" dirty="0" smtClean="0">
                <a:solidFill>
                  <a:srgbClr val="000066"/>
                </a:solidFill>
              </a:rPr>
              <a:t>LED assembly (breadboard with LEDs)</a:t>
            </a:r>
          </a:p>
          <a:p>
            <a:pPr lvl="1" eaLnBrk="1" hangingPunct="1"/>
            <a:r>
              <a:rPr lang="en-US" dirty="0" smtClean="0">
                <a:solidFill>
                  <a:srgbClr val="000066"/>
                </a:solidFill>
              </a:rPr>
              <a:t>Light Emitting Diode (LED)</a:t>
            </a:r>
          </a:p>
          <a:p>
            <a:pPr eaLnBrk="1" hangingPunct="1">
              <a:buFontTx/>
              <a:buNone/>
            </a:pPr>
            <a:endParaRPr lang="en-US" dirty="0" smtClean="0">
              <a:solidFill>
                <a:srgbClr val="000066"/>
              </a:solidFill>
            </a:endParaRPr>
          </a:p>
        </p:txBody>
      </p:sp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3" cstate="print"/>
          <a:srcRect b="4823"/>
          <a:stretch>
            <a:fillRect/>
          </a:stretch>
        </p:blipFill>
        <p:spPr bwMode="auto">
          <a:xfrm>
            <a:off x="3048000" y="5410200"/>
            <a:ext cx="1223030" cy="116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000000">
                <a:alpha val="76000"/>
              </a:srgbClr>
            </a:outerShdw>
          </a:effectLst>
        </p:spPr>
      </p:pic>
      <p:pic>
        <p:nvPicPr>
          <p:cNvPr id="20487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33800" y="1676400"/>
            <a:ext cx="231457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18" name="Picture 2" descr="C:\Users\PolyUser\Desktop\LabVIEW Presentation\IMG_2354 - Copy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53000" y="2895600"/>
            <a:ext cx="1828800" cy="1499094"/>
          </a:xfrm>
          <a:prstGeom prst="rect">
            <a:avLst/>
          </a:prstGeom>
          <a:noFill/>
        </p:spPr>
      </p:pic>
      <p:pic>
        <p:nvPicPr>
          <p:cNvPr id="60419" name="Picture 3" descr="C:\Users\PolyUser\Desktop\LabVIEW Presentation\IMG_2344 - Copy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38800" y="4894700"/>
            <a:ext cx="3276600" cy="1470385"/>
          </a:xfrm>
          <a:prstGeom prst="rect">
            <a:avLst/>
          </a:prstGeom>
          <a:noFill/>
        </p:spPr>
      </p:pic>
      <p:pic>
        <p:nvPicPr>
          <p:cNvPr id="10" name="Picture 5" descr="C:\Users\PolyUser\Desktop\LabVIEW Presentation\IMG_235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58000" y="1676400"/>
            <a:ext cx="2133600" cy="160020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7239000" y="3276600"/>
            <a:ext cx="1447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000066"/>
                </a:solidFill>
              </a:rPr>
              <a:t>(termination board)</a:t>
            </a:r>
            <a:endParaRPr lang="en-US" sz="12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228600"/>
            <a:ext cx="7543800" cy="874713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rgbClr val="000066"/>
                </a:solidFill>
              </a:rPr>
              <a:t>Procedure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52600" y="1600200"/>
            <a:ext cx="7391400" cy="4114800"/>
          </a:xfrm>
        </p:spPr>
        <p:txBody>
          <a:bodyPr/>
          <a:lstStyle/>
          <a:p>
            <a:pPr eaLnBrk="1" hangingPunct="1"/>
            <a:r>
              <a:rPr lang="en-US" sz="2400" smtClean="0">
                <a:solidFill>
                  <a:srgbClr val="000066"/>
                </a:solidFill>
              </a:rPr>
              <a:t>Program 1: Simple Calculator VI</a:t>
            </a:r>
            <a:endParaRPr lang="en-US" sz="2800" smtClean="0">
              <a:solidFill>
                <a:srgbClr val="000066"/>
              </a:solidFill>
            </a:endParaRPr>
          </a:p>
          <a:p>
            <a:pPr lvl="1" eaLnBrk="1" hangingPunct="1"/>
            <a:endParaRPr lang="en-US" sz="1200" smtClean="0">
              <a:solidFill>
                <a:srgbClr val="000066"/>
              </a:solidFill>
            </a:endParaRPr>
          </a:p>
          <a:p>
            <a:pPr lvl="1" eaLnBrk="1" hangingPunct="1"/>
            <a:r>
              <a:rPr lang="en-US" sz="2400" smtClean="0">
                <a:solidFill>
                  <a:srgbClr val="000066"/>
                </a:solidFill>
              </a:rPr>
              <a:t>Create program simulating basic calculator </a:t>
            </a:r>
          </a:p>
          <a:p>
            <a:pPr lvl="1" eaLnBrk="1" hangingPunct="1"/>
            <a:endParaRPr lang="en-US" sz="1200" smtClean="0">
              <a:solidFill>
                <a:srgbClr val="000066"/>
              </a:solidFill>
            </a:endParaRPr>
          </a:p>
          <a:p>
            <a:pPr lvl="1" eaLnBrk="1" hangingPunct="1"/>
            <a:r>
              <a:rPr lang="en-US" sz="2400" smtClean="0">
                <a:solidFill>
                  <a:srgbClr val="000066"/>
                </a:solidFill>
              </a:rPr>
              <a:t>Able to add, subtract, and multiply</a:t>
            </a: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0" y="1676400"/>
            <a:ext cx="1905000" cy="365760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1600" b="1" dirty="0">
                <a:solidFill>
                  <a:srgbClr val="800000"/>
                </a:solidFill>
                <a:latin typeface="Tahoma" pitchFamily="34" charset="0"/>
              </a:rPr>
              <a:t>Program 1: Simple Calculator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1600" b="1" dirty="0">
              <a:solidFill>
                <a:srgbClr val="000066"/>
              </a:solidFill>
              <a:latin typeface="Tahoma" pitchFamily="34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1600" b="1" dirty="0">
                <a:solidFill>
                  <a:srgbClr val="000066"/>
                </a:solidFill>
                <a:latin typeface="Tahoma" pitchFamily="34" charset="0"/>
              </a:rPr>
              <a:t>Program 2: Thermal Control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1600" b="1" dirty="0">
              <a:solidFill>
                <a:srgbClr val="000066"/>
              </a:solidFill>
              <a:latin typeface="Tahoma" pitchFamily="34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1600" b="1" dirty="0">
                <a:solidFill>
                  <a:srgbClr val="000066"/>
                </a:solidFill>
                <a:latin typeface="Tahoma" pitchFamily="34" charset="0"/>
              </a:rPr>
              <a:t>Program 3: Lighting System</a:t>
            </a:r>
          </a:p>
        </p:txBody>
      </p:sp>
      <p:sp>
        <p:nvSpPr>
          <p:cNvPr id="21509" name="Line 5"/>
          <p:cNvSpPr>
            <a:spLocks noChangeShapeType="1"/>
          </p:cNvSpPr>
          <p:nvPr/>
        </p:nvSpPr>
        <p:spPr bwMode="auto">
          <a:xfrm>
            <a:off x="1752600" y="1600200"/>
            <a:ext cx="0" cy="5257800"/>
          </a:xfrm>
          <a:prstGeom prst="line">
            <a:avLst/>
          </a:prstGeom>
          <a:noFill/>
          <a:ln w="76200">
            <a:solidFill>
              <a:srgbClr val="7178A9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151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3525838"/>
            <a:ext cx="3962400" cy="311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90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5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rgbClr val="000066"/>
                </a:solidFill>
              </a:rPr>
              <a:t>Procedure</a:t>
            </a:r>
            <a:endParaRPr lang="en-US" b="0" smtClean="0">
              <a:solidFill>
                <a:srgbClr val="000066"/>
              </a:solidFill>
            </a:endParaRP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52600" y="1295400"/>
            <a:ext cx="73914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smtClean="0">
                <a:solidFill>
                  <a:srgbClr val="000066"/>
                </a:solidFill>
              </a:rPr>
              <a:t>Program 1: Simple Calculator VI</a:t>
            </a:r>
          </a:p>
          <a:p>
            <a:pPr lvl="1" eaLnBrk="1" hangingPunct="1">
              <a:lnSpc>
                <a:spcPct val="90000"/>
              </a:lnSpc>
            </a:pPr>
            <a:endParaRPr lang="en-US" sz="2200" smtClean="0">
              <a:solidFill>
                <a:srgbClr val="000066"/>
              </a:solidFill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200" smtClean="0">
                <a:solidFill>
                  <a:srgbClr val="000066"/>
                </a:solidFill>
              </a:rPr>
              <a:t>Front panel of program must have: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smtClean="0">
                <a:solidFill>
                  <a:srgbClr val="000066"/>
                </a:solidFill>
              </a:rPr>
              <a:t>1 slide to control 3 different arithmetic operations </a:t>
            </a:r>
          </a:p>
          <a:p>
            <a:pPr lvl="2" eaLnBrk="1" hangingPunct="1">
              <a:lnSpc>
                <a:spcPct val="90000"/>
              </a:lnSpc>
              <a:buFontTx/>
              <a:buNone/>
            </a:pPr>
            <a:r>
              <a:rPr lang="en-US" sz="2000" smtClean="0">
                <a:solidFill>
                  <a:srgbClr val="000066"/>
                </a:solidFill>
              </a:rPr>
              <a:t>	(add +; subtract -; multiply *)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smtClean="0">
                <a:solidFill>
                  <a:srgbClr val="000066"/>
                </a:solidFill>
              </a:rPr>
              <a:t>3 LED (Boolean) indicators to show which arithmetic operation is selected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smtClean="0">
                <a:solidFill>
                  <a:srgbClr val="000066"/>
                </a:solidFill>
              </a:rPr>
              <a:t>Two numeric controls for inputting numbers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smtClean="0">
                <a:solidFill>
                  <a:srgbClr val="000066"/>
                </a:solidFill>
              </a:rPr>
              <a:t>One numeric indicator to display results</a:t>
            </a:r>
          </a:p>
          <a:p>
            <a:pPr lvl="1" eaLnBrk="1" hangingPunct="1">
              <a:lnSpc>
                <a:spcPct val="90000"/>
              </a:lnSpc>
            </a:pPr>
            <a:endParaRPr lang="en-US" sz="2200" smtClean="0">
              <a:solidFill>
                <a:srgbClr val="000066"/>
              </a:solidFill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200" smtClean="0">
                <a:solidFill>
                  <a:srgbClr val="000066"/>
                </a:solidFill>
              </a:rPr>
              <a:t>Back panel should have:</a:t>
            </a:r>
            <a:endParaRPr lang="en-US" sz="2400" smtClean="0">
              <a:solidFill>
                <a:srgbClr val="000066"/>
              </a:solidFill>
            </a:endParaRPr>
          </a:p>
          <a:p>
            <a:pPr lvl="2" eaLnBrk="1" hangingPunct="1">
              <a:lnSpc>
                <a:spcPct val="90000"/>
              </a:lnSpc>
            </a:pPr>
            <a:r>
              <a:rPr lang="en-US" sz="2000" smtClean="0">
                <a:solidFill>
                  <a:srgbClr val="000066"/>
                </a:solidFill>
              </a:rPr>
              <a:t>A case statement to control arithmetic operations</a:t>
            </a:r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0" y="1600200"/>
            <a:ext cx="1905000" cy="365760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1600" b="1" dirty="0">
                <a:solidFill>
                  <a:srgbClr val="800000"/>
                </a:solidFill>
                <a:latin typeface="Tahoma" pitchFamily="34" charset="0"/>
              </a:rPr>
              <a:t>Program 1: Simple Calculator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1600" b="1" dirty="0">
              <a:solidFill>
                <a:srgbClr val="800000"/>
              </a:solidFill>
              <a:latin typeface="Tahoma" pitchFamily="34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1600" b="1" dirty="0">
                <a:solidFill>
                  <a:srgbClr val="000066"/>
                </a:solidFill>
                <a:latin typeface="Tahoma" pitchFamily="34" charset="0"/>
              </a:rPr>
              <a:t>Program 2: Thermal Control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1600" b="1" dirty="0">
              <a:solidFill>
                <a:srgbClr val="000066"/>
              </a:solidFill>
              <a:latin typeface="Tahoma" pitchFamily="34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1600" b="1" dirty="0">
                <a:solidFill>
                  <a:srgbClr val="000066"/>
                </a:solidFill>
                <a:latin typeface="Tahoma" pitchFamily="34" charset="0"/>
              </a:rPr>
              <a:t>Program 3: Lighting System</a:t>
            </a:r>
          </a:p>
        </p:txBody>
      </p:sp>
      <p:sp>
        <p:nvSpPr>
          <p:cNvPr id="22533" name="Line 5"/>
          <p:cNvSpPr>
            <a:spLocks noChangeShapeType="1"/>
          </p:cNvSpPr>
          <p:nvPr/>
        </p:nvSpPr>
        <p:spPr bwMode="auto">
          <a:xfrm>
            <a:off x="1752600" y="1600200"/>
            <a:ext cx="0" cy="5257800"/>
          </a:xfrm>
          <a:prstGeom prst="line">
            <a:avLst/>
          </a:prstGeom>
          <a:noFill/>
          <a:ln w="76200">
            <a:solidFill>
              <a:srgbClr val="7178A9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92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3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rgbClr val="000066"/>
                </a:solidFill>
              </a:rPr>
              <a:t>Procedure</a:t>
            </a:r>
            <a:endParaRPr lang="en-US" b="0" smtClean="0">
              <a:solidFill>
                <a:srgbClr val="000066"/>
              </a:solidFill>
            </a:endParaRP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52600" y="1600200"/>
            <a:ext cx="7391400" cy="4114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smtClean="0">
                <a:solidFill>
                  <a:srgbClr val="000066"/>
                </a:solidFill>
              </a:rPr>
              <a:t>Program 2: Thermal Control VI</a:t>
            </a:r>
          </a:p>
          <a:p>
            <a:pPr eaLnBrk="1" hangingPunct="1">
              <a:lnSpc>
                <a:spcPct val="80000"/>
              </a:lnSpc>
            </a:pPr>
            <a:endParaRPr lang="en-US" sz="1400" smtClean="0">
              <a:solidFill>
                <a:srgbClr val="000066"/>
              </a:solidFill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400" smtClean="0">
                <a:solidFill>
                  <a:srgbClr val="000066"/>
                </a:solidFill>
              </a:rPr>
              <a:t>Home heating/cooling system</a:t>
            </a:r>
          </a:p>
          <a:p>
            <a:pPr lvl="1" eaLnBrk="1" hangingPunct="1">
              <a:lnSpc>
                <a:spcPct val="80000"/>
              </a:lnSpc>
            </a:pPr>
            <a:endParaRPr lang="en-US" sz="1400" smtClean="0">
              <a:solidFill>
                <a:srgbClr val="000066"/>
              </a:solidFill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400" smtClean="0">
                <a:solidFill>
                  <a:srgbClr val="000066"/>
                </a:solidFill>
              </a:rPr>
              <a:t>Program requirements- Automatic Mode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000" smtClean="0">
                <a:solidFill>
                  <a:srgbClr val="000066"/>
                </a:solidFill>
              </a:rPr>
              <a:t>Regulate house air temperature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000" smtClean="0">
                <a:solidFill>
                  <a:srgbClr val="000066"/>
                </a:solidFill>
              </a:rPr>
              <a:t>AC is ON when temperature is greater than 80</a:t>
            </a:r>
            <a:r>
              <a:rPr lang="en-US" sz="2000" baseline="30000" smtClean="0">
                <a:solidFill>
                  <a:srgbClr val="000066"/>
                </a:solidFill>
              </a:rPr>
              <a:t>o</a:t>
            </a:r>
            <a:r>
              <a:rPr lang="en-US" sz="2000" smtClean="0">
                <a:solidFill>
                  <a:srgbClr val="000066"/>
                </a:solidFill>
              </a:rPr>
              <a:t>F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000" smtClean="0">
                <a:solidFill>
                  <a:srgbClr val="000066"/>
                </a:solidFill>
              </a:rPr>
              <a:t>Heater is ON when the temperature is less than 60</a:t>
            </a:r>
            <a:r>
              <a:rPr lang="en-US" sz="2000" baseline="30000" smtClean="0">
                <a:solidFill>
                  <a:srgbClr val="000066"/>
                </a:solidFill>
              </a:rPr>
              <a:t>o</a:t>
            </a:r>
            <a:r>
              <a:rPr lang="en-US" sz="2000" smtClean="0">
                <a:solidFill>
                  <a:srgbClr val="000066"/>
                </a:solidFill>
              </a:rPr>
              <a:t>F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000" smtClean="0">
                <a:solidFill>
                  <a:srgbClr val="000066"/>
                </a:solidFill>
              </a:rPr>
              <a:t>Heater and AC are OFF when temperature is between 60</a:t>
            </a:r>
            <a:r>
              <a:rPr lang="en-US" sz="2000" baseline="30000" smtClean="0">
                <a:solidFill>
                  <a:srgbClr val="000066"/>
                </a:solidFill>
              </a:rPr>
              <a:t>o</a:t>
            </a:r>
            <a:r>
              <a:rPr lang="en-US" sz="2000" smtClean="0">
                <a:solidFill>
                  <a:srgbClr val="000066"/>
                </a:solidFill>
              </a:rPr>
              <a:t>F and 80</a:t>
            </a:r>
            <a:r>
              <a:rPr lang="en-US" sz="2000" baseline="30000" smtClean="0">
                <a:solidFill>
                  <a:srgbClr val="000066"/>
                </a:solidFill>
              </a:rPr>
              <a:t>o</a:t>
            </a:r>
            <a:r>
              <a:rPr lang="en-US" sz="2000" smtClean="0">
                <a:solidFill>
                  <a:srgbClr val="000066"/>
                </a:solidFill>
              </a:rPr>
              <a:t>F</a:t>
            </a:r>
          </a:p>
          <a:p>
            <a:pPr lvl="2" eaLnBrk="1" hangingPunct="1">
              <a:lnSpc>
                <a:spcPct val="80000"/>
              </a:lnSpc>
            </a:pPr>
            <a:endParaRPr lang="en-US" sz="2000" smtClean="0">
              <a:solidFill>
                <a:srgbClr val="000066"/>
              </a:solidFill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400" smtClean="0">
                <a:solidFill>
                  <a:srgbClr val="000066"/>
                </a:solidFill>
              </a:rPr>
              <a:t>Program requirements- Manual Mode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000" smtClean="0">
                <a:solidFill>
                  <a:srgbClr val="000066"/>
                </a:solidFill>
              </a:rPr>
              <a:t>Heater and AC power are controlled directly by user</a:t>
            </a:r>
          </a:p>
          <a:p>
            <a:pPr lvl="2" eaLnBrk="1" hangingPunct="1">
              <a:lnSpc>
                <a:spcPct val="80000"/>
              </a:lnSpc>
              <a:buFontTx/>
              <a:buNone/>
            </a:pPr>
            <a:r>
              <a:rPr lang="en-US" sz="2000" smtClean="0">
                <a:solidFill>
                  <a:srgbClr val="000066"/>
                </a:solidFill>
              </a:rPr>
              <a:t>	(overrides automatic mode)</a:t>
            </a:r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0" y="1600200"/>
            <a:ext cx="1905000" cy="365760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1600" b="1" dirty="0">
                <a:solidFill>
                  <a:srgbClr val="000066"/>
                </a:solidFill>
                <a:latin typeface="Tahoma" pitchFamily="34" charset="0"/>
              </a:rPr>
              <a:t>Program 1: Simple Calculator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1600" b="1" dirty="0">
              <a:solidFill>
                <a:srgbClr val="000066"/>
              </a:solidFill>
              <a:latin typeface="Tahoma" pitchFamily="34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1600" b="1" dirty="0">
                <a:solidFill>
                  <a:srgbClr val="800000"/>
                </a:solidFill>
                <a:latin typeface="Tahoma" pitchFamily="34" charset="0"/>
              </a:rPr>
              <a:t>Program 2: Thermal Control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1600" b="1" dirty="0">
              <a:solidFill>
                <a:srgbClr val="800000"/>
              </a:solidFill>
              <a:latin typeface="Tahoma" pitchFamily="34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1600" b="1" dirty="0">
                <a:solidFill>
                  <a:srgbClr val="000066"/>
                </a:solidFill>
                <a:latin typeface="Tahoma" pitchFamily="34" charset="0"/>
              </a:rPr>
              <a:t>Program 3: Lighting System</a:t>
            </a:r>
          </a:p>
        </p:txBody>
      </p:sp>
      <p:sp>
        <p:nvSpPr>
          <p:cNvPr id="23557" name="Line 5"/>
          <p:cNvSpPr>
            <a:spLocks noChangeShapeType="1"/>
          </p:cNvSpPr>
          <p:nvPr/>
        </p:nvSpPr>
        <p:spPr bwMode="auto">
          <a:xfrm>
            <a:off x="1752600" y="1600200"/>
            <a:ext cx="0" cy="5257800"/>
          </a:xfrm>
          <a:prstGeom prst="line">
            <a:avLst/>
          </a:prstGeom>
          <a:noFill/>
          <a:ln w="76200">
            <a:solidFill>
              <a:srgbClr val="7178A9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94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1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rgbClr val="000066"/>
                </a:solidFill>
              </a:rPr>
              <a:t>Procedure</a:t>
            </a:r>
            <a:endParaRPr lang="en-US" b="0" smtClean="0">
              <a:solidFill>
                <a:srgbClr val="000066"/>
              </a:solidFill>
            </a:endParaRP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52600" y="1600200"/>
            <a:ext cx="73914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smtClean="0">
                <a:solidFill>
                  <a:srgbClr val="000066"/>
                </a:solidFill>
              </a:rPr>
              <a:t>Program 2: Thermal Control VI</a:t>
            </a:r>
            <a:endParaRPr lang="en-US" sz="2600" smtClean="0">
              <a:solidFill>
                <a:srgbClr val="000066"/>
              </a:solidFill>
            </a:endParaRPr>
          </a:p>
          <a:p>
            <a:pPr lvl="1" eaLnBrk="1" hangingPunct="1">
              <a:lnSpc>
                <a:spcPct val="90000"/>
              </a:lnSpc>
            </a:pPr>
            <a:endParaRPr lang="en-US" sz="1200" smtClean="0">
              <a:solidFill>
                <a:srgbClr val="000066"/>
              </a:solidFill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200" smtClean="0">
                <a:solidFill>
                  <a:srgbClr val="000066"/>
                </a:solidFill>
              </a:rPr>
              <a:t>Front panel must have: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smtClean="0">
                <a:solidFill>
                  <a:srgbClr val="000066"/>
                </a:solidFill>
              </a:rPr>
              <a:t>3 LEDs</a:t>
            </a:r>
          </a:p>
          <a:p>
            <a:pPr lvl="3" eaLnBrk="1" hangingPunct="1">
              <a:lnSpc>
                <a:spcPct val="90000"/>
              </a:lnSpc>
            </a:pPr>
            <a:r>
              <a:rPr lang="en-US" sz="1800" smtClean="0">
                <a:solidFill>
                  <a:srgbClr val="000066"/>
                </a:solidFill>
              </a:rPr>
              <a:t>AC on/off indicator</a:t>
            </a:r>
          </a:p>
          <a:p>
            <a:pPr lvl="3" eaLnBrk="1" hangingPunct="1">
              <a:lnSpc>
                <a:spcPct val="90000"/>
              </a:lnSpc>
            </a:pPr>
            <a:r>
              <a:rPr lang="en-US" sz="1800" smtClean="0">
                <a:solidFill>
                  <a:srgbClr val="000066"/>
                </a:solidFill>
              </a:rPr>
              <a:t>Heater on/off indicator</a:t>
            </a:r>
          </a:p>
          <a:p>
            <a:pPr lvl="3" eaLnBrk="1" hangingPunct="1">
              <a:lnSpc>
                <a:spcPct val="90000"/>
              </a:lnSpc>
            </a:pPr>
            <a:r>
              <a:rPr lang="en-US" sz="1800" smtClean="0">
                <a:solidFill>
                  <a:srgbClr val="000066"/>
                </a:solidFill>
              </a:rPr>
              <a:t>Manual operation on/off indicator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smtClean="0">
                <a:solidFill>
                  <a:srgbClr val="000066"/>
                </a:solidFill>
              </a:rPr>
              <a:t>3 switches for AC, heater and system operation (automatic/manual)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smtClean="0">
                <a:solidFill>
                  <a:srgbClr val="000066"/>
                </a:solidFill>
              </a:rPr>
              <a:t>A temperature </a:t>
            </a:r>
            <a:r>
              <a:rPr lang="en-US" sz="2000" b="1" smtClean="0">
                <a:solidFill>
                  <a:srgbClr val="000066"/>
                </a:solidFill>
              </a:rPr>
              <a:t>control</a:t>
            </a:r>
            <a:r>
              <a:rPr lang="en-US" sz="2000" smtClean="0">
                <a:solidFill>
                  <a:srgbClr val="000066"/>
                </a:solidFill>
              </a:rPr>
              <a:t> represented by a thermometer</a:t>
            </a:r>
          </a:p>
          <a:p>
            <a:pPr lvl="1" eaLnBrk="1" hangingPunct="1">
              <a:lnSpc>
                <a:spcPct val="90000"/>
              </a:lnSpc>
            </a:pPr>
            <a:endParaRPr lang="en-US" sz="1200" smtClean="0">
              <a:solidFill>
                <a:srgbClr val="000066"/>
              </a:solidFill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200" smtClean="0">
                <a:solidFill>
                  <a:srgbClr val="000066"/>
                </a:solidFill>
              </a:rPr>
              <a:t>Back panel should have:</a:t>
            </a:r>
            <a:endParaRPr lang="en-US" sz="2400" smtClean="0">
              <a:solidFill>
                <a:srgbClr val="000066"/>
              </a:solidFill>
            </a:endParaRPr>
          </a:p>
          <a:p>
            <a:pPr lvl="2" eaLnBrk="1" hangingPunct="1">
              <a:lnSpc>
                <a:spcPct val="90000"/>
              </a:lnSpc>
            </a:pPr>
            <a:r>
              <a:rPr lang="en-US" sz="2000" smtClean="0">
                <a:solidFill>
                  <a:srgbClr val="000066"/>
                </a:solidFill>
              </a:rPr>
              <a:t>A Boolean case statement to control manual and automatic operations</a:t>
            </a:r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0" y="1676400"/>
            <a:ext cx="1905000" cy="365760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1600" b="1" dirty="0">
                <a:solidFill>
                  <a:srgbClr val="000066"/>
                </a:solidFill>
                <a:latin typeface="Tahoma" pitchFamily="34" charset="0"/>
              </a:rPr>
              <a:t>Program 1: Simple Calculator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1600" b="1" dirty="0">
              <a:solidFill>
                <a:srgbClr val="000066"/>
              </a:solidFill>
              <a:latin typeface="Tahoma" pitchFamily="34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1600" b="1" dirty="0">
                <a:solidFill>
                  <a:srgbClr val="800000"/>
                </a:solidFill>
                <a:latin typeface="Tahoma" pitchFamily="34" charset="0"/>
              </a:rPr>
              <a:t>Program 2: Thermal Control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1600" b="1" dirty="0">
              <a:solidFill>
                <a:srgbClr val="000066"/>
              </a:solidFill>
              <a:latin typeface="Tahoma" pitchFamily="34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1600" b="1" dirty="0">
                <a:solidFill>
                  <a:srgbClr val="000066"/>
                </a:solidFill>
                <a:latin typeface="Tahoma" pitchFamily="34" charset="0"/>
              </a:rPr>
              <a:t>Program 3: Lighting System</a:t>
            </a:r>
          </a:p>
        </p:txBody>
      </p:sp>
      <p:sp>
        <p:nvSpPr>
          <p:cNvPr id="24581" name="Line 5"/>
          <p:cNvSpPr>
            <a:spLocks noChangeShapeType="1"/>
          </p:cNvSpPr>
          <p:nvPr/>
        </p:nvSpPr>
        <p:spPr bwMode="auto">
          <a:xfrm>
            <a:off x="1752600" y="1600200"/>
            <a:ext cx="0" cy="5257800"/>
          </a:xfrm>
          <a:prstGeom prst="line">
            <a:avLst/>
          </a:prstGeom>
          <a:noFill/>
          <a:ln w="76200">
            <a:solidFill>
              <a:srgbClr val="7178A9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96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59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rgbClr val="000066"/>
                </a:solidFill>
              </a:rPr>
              <a:t>Procedure</a:t>
            </a:r>
            <a:endParaRPr lang="en-US" b="0" smtClean="0">
              <a:solidFill>
                <a:srgbClr val="000066"/>
              </a:solidFill>
            </a:endParaRP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52600" y="1600200"/>
            <a:ext cx="7391400" cy="4114800"/>
          </a:xfrm>
        </p:spPr>
        <p:txBody>
          <a:bodyPr/>
          <a:lstStyle/>
          <a:p>
            <a:pPr eaLnBrk="1" hangingPunct="1"/>
            <a:r>
              <a:rPr lang="en-US" sz="2800" smtClean="0">
                <a:solidFill>
                  <a:srgbClr val="000066"/>
                </a:solidFill>
              </a:rPr>
              <a:t>Program 3: Lighting System VI</a:t>
            </a:r>
          </a:p>
          <a:p>
            <a:pPr eaLnBrk="1" hangingPunct="1"/>
            <a:endParaRPr lang="en-US" sz="1200" smtClean="0">
              <a:solidFill>
                <a:srgbClr val="000066"/>
              </a:solidFill>
            </a:endParaRPr>
          </a:p>
          <a:p>
            <a:pPr lvl="1" eaLnBrk="1" hangingPunct="1"/>
            <a:r>
              <a:rPr lang="en-US" sz="2400" smtClean="0">
                <a:solidFill>
                  <a:srgbClr val="000066"/>
                </a:solidFill>
              </a:rPr>
              <a:t>Simulate typical household lighting system</a:t>
            </a:r>
          </a:p>
          <a:p>
            <a:pPr lvl="1" eaLnBrk="1" hangingPunct="1"/>
            <a:endParaRPr lang="en-US" sz="1200" smtClean="0">
              <a:solidFill>
                <a:srgbClr val="000066"/>
              </a:solidFill>
            </a:endParaRPr>
          </a:p>
          <a:p>
            <a:pPr lvl="1" eaLnBrk="1" hangingPunct="1"/>
            <a:r>
              <a:rPr lang="en-US" sz="2400" smtClean="0">
                <a:solidFill>
                  <a:srgbClr val="000066"/>
                </a:solidFill>
              </a:rPr>
              <a:t>Use Boolean indicators in conjunction with real LEDs to illustrate operation</a:t>
            </a:r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0" y="1676400"/>
            <a:ext cx="1905000" cy="365760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1600" b="1" dirty="0">
                <a:solidFill>
                  <a:srgbClr val="000066"/>
                </a:solidFill>
                <a:latin typeface="Tahoma" pitchFamily="34" charset="0"/>
              </a:rPr>
              <a:t>Program 1: Simple Calculator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1600" b="1" dirty="0">
              <a:solidFill>
                <a:srgbClr val="000066"/>
              </a:solidFill>
              <a:latin typeface="Tahoma" pitchFamily="34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1600" b="1" dirty="0">
                <a:solidFill>
                  <a:srgbClr val="000066"/>
                </a:solidFill>
                <a:latin typeface="Tahoma" pitchFamily="34" charset="0"/>
              </a:rPr>
              <a:t>Program 2: Thermal Control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1600" b="1" dirty="0">
              <a:solidFill>
                <a:srgbClr val="000066"/>
              </a:solidFill>
              <a:latin typeface="Tahoma" pitchFamily="34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1600" b="1" dirty="0">
                <a:solidFill>
                  <a:srgbClr val="800000"/>
                </a:solidFill>
                <a:latin typeface="Tahoma" pitchFamily="34" charset="0"/>
              </a:rPr>
              <a:t>Program 3: Lighting System</a:t>
            </a:r>
          </a:p>
        </p:txBody>
      </p:sp>
      <p:sp>
        <p:nvSpPr>
          <p:cNvPr id="25605" name="Line 5"/>
          <p:cNvSpPr>
            <a:spLocks noChangeShapeType="1"/>
          </p:cNvSpPr>
          <p:nvPr/>
        </p:nvSpPr>
        <p:spPr bwMode="auto">
          <a:xfrm>
            <a:off x="1752600" y="1600200"/>
            <a:ext cx="0" cy="5257800"/>
          </a:xfrm>
          <a:prstGeom prst="line">
            <a:avLst/>
          </a:prstGeom>
          <a:noFill/>
          <a:ln w="76200">
            <a:solidFill>
              <a:srgbClr val="7178A9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560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1800" y="4038600"/>
            <a:ext cx="2030413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98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07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rgbClr val="000066"/>
                </a:solidFill>
              </a:rPr>
              <a:t>Procedure</a:t>
            </a:r>
            <a:endParaRPr lang="en-US" b="0" smtClean="0">
              <a:solidFill>
                <a:srgbClr val="000066"/>
              </a:solidFill>
            </a:endParaRP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52600" y="1600200"/>
            <a:ext cx="7391400" cy="4114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solidFill>
                  <a:srgbClr val="000066"/>
                </a:solidFill>
              </a:rPr>
              <a:t>Program 3: Lighting System VI</a:t>
            </a:r>
          </a:p>
          <a:p>
            <a:pPr lvl="1" eaLnBrk="1" hangingPunct="1">
              <a:lnSpc>
                <a:spcPct val="80000"/>
              </a:lnSpc>
            </a:pPr>
            <a:endParaRPr lang="en-US" sz="1200" dirty="0" smtClean="0">
              <a:solidFill>
                <a:srgbClr val="000066"/>
              </a:solidFill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>
                <a:solidFill>
                  <a:srgbClr val="000066"/>
                </a:solidFill>
              </a:rPr>
              <a:t>Front panel must have: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000" dirty="0" smtClean="0">
                <a:solidFill>
                  <a:srgbClr val="000066"/>
                </a:solidFill>
              </a:rPr>
              <a:t>Main power on/off switch for all lights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000" dirty="0" smtClean="0">
                <a:solidFill>
                  <a:srgbClr val="000066"/>
                </a:solidFill>
              </a:rPr>
              <a:t>4 lights, each representing a different room  </a:t>
            </a:r>
          </a:p>
          <a:p>
            <a:pPr lvl="3" eaLnBrk="1" hangingPunct="1">
              <a:lnSpc>
                <a:spcPct val="80000"/>
              </a:lnSpc>
            </a:pPr>
            <a:r>
              <a:rPr lang="en-US" sz="1800" dirty="0" smtClean="0">
                <a:solidFill>
                  <a:srgbClr val="000066"/>
                </a:solidFill>
              </a:rPr>
              <a:t>Each light should have a separate on/off switch </a:t>
            </a:r>
          </a:p>
          <a:p>
            <a:pPr lvl="1" eaLnBrk="1" hangingPunct="1">
              <a:lnSpc>
                <a:spcPct val="80000"/>
              </a:lnSpc>
            </a:pPr>
            <a:endParaRPr lang="en-US" sz="1200" dirty="0" smtClean="0">
              <a:solidFill>
                <a:srgbClr val="000066"/>
              </a:solidFill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>
                <a:solidFill>
                  <a:srgbClr val="000066"/>
                </a:solidFill>
              </a:rPr>
              <a:t>Back panel should have: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000" dirty="0" smtClean="0">
                <a:solidFill>
                  <a:srgbClr val="000066"/>
                </a:solidFill>
              </a:rPr>
              <a:t>A “DAQ Assist” setup to control LEDs through DAC board 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000" dirty="0" smtClean="0">
                <a:solidFill>
                  <a:srgbClr val="000066"/>
                </a:solidFill>
              </a:rPr>
              <a:t>A Boolean case for each LED</a:t>
            </a:r>
          </a:p>
          <a:p>
            <a:pPr lvl="1" eaLnBrk="1" hangingPunct="1">
              <a:lnSpc>
                <a:spcPct val="80000"/>
              </a:lnSpc>
            </a:pPr>
            <a:endParaRPr lang="en-US" sz="1200" dirty="0" smtClean="0">
              <a:solidFill>
                <a:srgbClr val="000066"/>
              </a:solidFill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>
                <a:solidFill>
                  <a:srgbClr val="000066"/>
                </a:solidFill>
              </a:rPr>
              <a:t>Real world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000" dirty="0" smtClean="0">
                <a:solidFill>
                  <a:srgbClr val="000066"/>
                </a:solidFill>
              </a:rPr>
              <a:t>Functional LED assembly (depict real lights)</a:t>
            </a:r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0" y="1676400"/>
            <a:ext cx="1905000" cy="434340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1600" b="1" dirty="0">
                <a:solidFill>
                  <a:srgbClr val="000066"/>
                </a:solidFill>
                <a:latin typeface="Tahoma" pitchFamily="34" charset="0"/>
              </a:rPr>
              <a:t>Program 1: Simple Calculator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1600" b="1" dirty="0">
              <a:solidFill>
                <a:srgbClr val="000066"/>
              </a:solidFill>
              <a:latin typeface="Tahoma" pitchFamily="34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1600" b="1" dirty="0">
                <a:solidFill>
                  <a:srgbClr val="000066"/>
                </a:solidFill>
                <a:latin typeface="Tahoma" pitchFamily="34" charset="0"/>
              </a:rPr>
              <a:t>Program 2: Thermal Control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1600" b="1" dirty="0">
              <a:solidFill>
                <a:srgbClr val="000066"/>
              </a:solidFill>
              <a:latin typeface="Tahoma" pitchFamily="34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1600" b="1" dirty="0">
                <a:solidFill>
                  <a:srgbClr val="800000"/>
                </a:solidFill>
                <a:latin typeface="Tahoma" pitchFamily="34" charset="0"/>
              </a:rPr>
              <a:t>Program 3: Lighting System</a:t>
            </a:r>
          </a:p>
        </p:txBody>
      </p:sp>
      <p:sp>
        <p:nvSpPr>
          <p:cNvPr id="26629" name="Line 5"/>
          <p:cNvSpPr>
            <a:spLocks noChangeShapeType="1"/>
          </p:cNvSpPr>
          <p:nvPr/>
        </p:nvSpPr>
        <p:spPr bwMode="auto">
          <a:xfrm>
            <a:off x="1752600" y="1600200"/>
            <a:ext cx="0" cy="5257800"/>
          </a:xfrm>
          <a:prstGeom prst="line">
            <a:avLst/>
          </a:prstGeom>
          <a:noFill/>
          <a:ln w="76200">
            <a:solidFill>
              <a:srgbClr val="7178A9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00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5" grpId="0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8991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000066"/>
                </a:solidFill>
              </a:rPr>
              <a:t>Assignment: Report/Presentation</a:t>
            </a:r>
            <a:endParaRPr lang="en-US" b="0" dirty="0" smtClean="0">
              <a:solidFill>
                <a:srgbClr val="000066"/>
              </a:solidFill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371600"/>
            <a:ext cx="8153400" cy="4648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000066"/>
                </a:solidFill>
              </a:rPr>
              <a:t>Submit a Zip file with all </a:t>
            </a:r>
            <a:r>
              <a:rPr lang="en-US" dirty="0" err="1" smtClean="0">
                <a:solidFill>
                  <a:srgbClr val="000066"/>
                </a:solidFill>
              </a:rPr>
              <a:t>LabVIEW</a:t>
            </a:r>
            <a:r>
              <a:rPr lang="en-US" dirty="0" smtClean="0">
                <a:solidFill>
                  <a:srgbClr val="000066"/>
                </a:solidFill>
              </a:rPr>
              <a:t> programs (.vi)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000066"/>
                </a:solidFill>
              </a:rPr>
              <a:t>No Presentation for this Lab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000066"/>
                </a:solidFill>
              </a:rPr>
              <a:t>Individual report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000066"/>
                </a:solidFill>
              </a:rPr>
              <a:t>Title page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000066"/>
                </a:solidFill>
              </a:rPr>
              <a:t>Discussion topics in the manual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000066"/>
                </a:solidFill>
              </a:rPr>
              <a:t>Include lab notes with TA’s initials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000066"/>
                </a:solidFill>
              </a:rPr>
              <a:t>TA must note that student programs worked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000066"/>
                </a:solidFill>
              </a:rPr>
              <a:t>Scan in data and lab notes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dirty="0" smtClean="0">
                <a:solidFill>
                  <a:srgbClr val="000066"/>
                </a:solidFill>
              </a:rPr>
              <a:t>	(ask TA for assistance)</a:t>
            </a:r>
          </a:p>
          <a:p>
            <a:pPr eaLnBrk="1" hangingPunct="1">
              <a:lnSpc>
                <a:spcPct val="90000"/>
              </a:lnSpc>
            </a:pPr>
            <a:endParaRPr lang="en-US" dirty="0" smtClean="0">
              <a:solidFill>
                <a:srgbClr val="000066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000066"/>
                </a:solidFill>
              </a:rPr>
              <a:t>Closing</a:t>
            </a:r>
            <a:endParaRPr lang="en-US" b="0" dirty="0" smtClean="0">
              <a:solidFill>
                <a:srgbClr val="000066"/>
              </a:solidFill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447800"/>
            <a:ext cx="7848600" cy="4953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000066"/>
                </a:solidFill>
              </a:rPr>
              <a:t>Have all lab notes signed by TA</a:t>
            </a:r>
          </a:p>
          <a:p>
            <a:pPr eaLnBrk="1" hangingPunct="1"/>
            <a:endParaRPr lang="en-US" sz="1200" dirty="0" smtClean="0">
              <a:solidFill>
                <a:srgbClr val="000066"/>
              </a:solidFill>
            </a:endParaRPr>
          </a:p>
          <a:p>
            <a:pPr eaLnBrk="1" hangingPunct="1"/>
            <a:r>
              <a:rPr lang="en-US" dirty="0" smtClean="0">
                <a:solidFill>
                  <a:srgbClr val="000066"/>
                </a:solidFill>
              </a:rPr>
              <a:t>Each team member should have turn using software</a:t>
            </a:r>
          </a:p>
          <a:p>
            <a:pPr eaLnBrk="1" hangingPunct="1"/>
            <a:endParaRPr lang="en-US" sz="1200" dirty="0" smtClean="0">
              <a:solidFill>
                <a:srgbClr val="000066"/>
              </a:solidFill>
            </a:endParaRPr>
          </a:p>
          <a:p>
            <a:pPr eaLnBrk="1" hangingPunct="1"/>
            <a:r>
              <a:rPr lang="en-US" b="1" dirty="0" smtClean="0">
                <a:solidFill>
                  <a:srgbClr val="000066"/>
                </a:solidFill>
              </a:rPr>
              <a:t>Save Heating and Cooling VI</a:t>
            </a:r>
            <a:r>
              <a:rPr lang="en-US" dirty="0" smtClean="0">
                <a:solidFill>
                  <a:srgbClr val="000066"/>
                </a:solidFill>
              </a:rPr>
              <a:t> – to be used in a future lab session</a:t>
            </a:r>
          </a:p>
          <a:p>
            <a:pPr eaLnBrk="1" hangingPunct="1"/>
            <a:endParaRPr lang="en-US" sz="1200" dirty="0" smtClean="0">
              <a:solidFill>
                <a:srgbClr val="000066"/>
              </a:solidFill>
            </a:endParaRPr>
          </a:p>
          <a:p>
            <a:pPr eaLnBrk="1" hangingPunct="1"/>
            <a:r>
              <a:rPr lang="en-US" dirty="0" smtClean="0">
                <a:solidFill>
                  <a:srgbClr val="000066"/>
                </a:solidFill>
              </a:rPr>
              <a:t>Submit all work electronically</a:t>
            </a:r>
          </a:p>
          <a:p>
            <a:pPr eaLnBrk="1" hangingPunct="1"/>
            <a:endParaRPr lang="en-US" sz="1200" dirty="0" smtClean="0">
              <a:solidFill>
                <a:srgbClr val="000066"/>
              </a:solidFill>
            </a:endParaRPr>
          </a:p>
          <a:p>
            <a:pPr eaLnBrk="1" hangingPunct="1"/>
            <a:r>
              <a:rPr lang="en-US" dirty="0" smtClean="0">
                <a:solidFill>
                  <a:srgbClr val="000066"/>
                </a:solidFill>
              </a:rPr>
              <a:t>Return all unused materials to TA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543800" cy="874713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rgbClr val="000066"/>
                </a:solidFill>
              </a:rPr>
              <a:t>Objectives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371600"/>
            <a:ext cx="8763000" cy="4953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000066"/>
                </a:solidFill>
              </a:rPr>
              <a:t>Familiarization with graphical programming</a:t>
            </a:r>
          </a:p>
          <a:p>
            <a:pPr eaLnBrk="1" hangingPunct="1"/>
            <a:endParaRPr lang="en-US" sz="1400" smtClean="0">
              <a:solidFill>
                <a:srgbClr val="000066"/>
              </a:solidFill>
            </a:endParaRPr>
          </a:p>
          <a:p>
            <a:pPr eaLnBrk="1" hangingPunct="1"/>
            <a:r>
              <a:rPr lang="en-US" smtClean="0">
                <a:solidFill>
                  <a:srgbClr val="000066"/>
                </a:solidFill>
              </a:rPr>
              <a:t>Obtain data from outside the computer using simulated instrumentation</a:t>
            </a:r>
          </a:p>
          <a:p>
            <a:pPr eaLnBrk="1" hangingPunct="1"/>
            <a:endParaRPr lang="en-US" sz="1200" smtClean="0">
              <a:solidFill>
                <a:srgbClr val="000066"/>
              </a:solidFill>
            </a:endParaRPr>
          </a:p>
          <a:p>
            <a:pPr eaLnBrk="1" hangingPunct="1"/>
            <a:r>
              <a:rPr lang="en-US" smtClean="0">
                <a:solidFill>
                  <a:srgbClr val="000066"/>
                </a:solidFill>
              </a:rPr>
              <a:t>Use this knowledge to create programs in LabVIEW</a:t>
            </a:r>
          </a:p>
          <a:p>
            <a:pPr lvl="1" eaLnBrk="1" hangingPunct="1"/>
            <a:r>
              <a:rPr lang="en-US" smtClean="0">
                <a:solidFill>
                  <a:srgbClr val="000066"/>
                </a:solidFill>
              </a:rPr>
              <a:t>Simple calculator</a:t>
            </a:r>
          </a:p>
          <a:p>
            <a:pPr lvl="1" eaLnBrk="1" hangingPunct="1"/>
            <a:r>
              <a:rPr lang="en-US" smtClean="0">
                <a:solidFill>
                  <a:srgbClr val="000066"/>
                </a:solidFill>
              </a:rPr>
              <a:t>Heating and cooling system</a:t>
            </a:r>
          </a:p>
          <a:p>
            <a:pPr lvl="1" eaLnBrk="1" hangingPunct="1"/>
            <a:r>
              <a:rPr lang="en-US" smtClean="0">
                <a:solidFill>
                  <a:srgbClr val="000066"/>
                </a:solidFill>
              </a:rPr>
              <a:t>Lighting system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228600"/>
            <a:ext cx="7543800" cy="874713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000066"/>
                </a:solidFill>
              </a:rPr>
              <a:t>What is LabVIEW?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66800" y="2057400"/>
            <a:ext cx="7696200" cy="4494213"/>
          </a:xfrm>
        </p:spPr>
        <p:txBody>
          <a:bodyPr/>
          <a:lstStyle/>
          <a:p>
            <a:pPr eaLnBrk="1" hangingPunct="1"/>
            <a:r>
              <a:rPr lang="en-US" sz="3200" b="1" smtClean="0">
                <a:solidFill>
                  <a:srgbClr val="000066"/>
                </a:solidFill>
              </a:rPr>
              <a:t>Lab</a:t>
            </a:r>
            <a:r>
              <a:rPr lang="en-US" sz="3200" smtClean="0">
                <a:solidFill>
                  <a:srgbClr val="000066"/>
                </a:solidFill>
              </a:rPr>
              <a:t>oratory </a:t>
            </a:r>
            <a:r>
              <a:rPr lang="en-US" sz="3200" b="1" smtClean="0">
                <a:solidFill>
                  <a:srgbClr val="000066"/>
                </a:solidFill>
              </a:rPr>
              <a:t>V</a:t>
            </a:r>
            <a:r>
              <a:rPr lang="en-US" sz="3200" smtClean="0">
                <a:solidFill>
                  <a:srgbClr val="000066"/>
                </a:solidFill>
              </a:rPr>
              <a:t>irtual </a:t>
            </a:r>
            <a:r>
              <a:rPr lang="en-US" sz="3200" b="1" smtClean="0">
                <a:solidFill>
                  <a:srgbClr val="000066"/>
                </a:solidFill>
              </a:rPr>
              <a:t>I</a:t>
            </a:r>
            <a:r>
              <a:rPr lang="en-US" sz="3200" smtClean="0">
                <a:solidFill>
                  <a:srgbClr val="000066"/>
                </a:solidFill>
              </a:rPr>
              <a:t>nstrument </a:t>
            </a:r>
            <a:r>
              <a:rPr lang="en-US" sz="3200" b="1" smtClean="0">
                <a:solidFill>
                  <a:srgbClr val="000066"/>
                </a:solidFill>
              </a:rPr>
              <a:t>E</a:t>
            </a:r>
            <a:r>
              <a:rPr lang="en-US" sz="3200" smtClean="0">
                <a:solidFill>
                  <a:srgbClr val="000066"/>
                </a:solidFill>
              </a:rPr>
              <a:t>ngineering </a:t>
            </a:r>
            <a:r>
              <a:rPr lang="en-US" sz="3200" b="1" smtClean="0">
                <a:solidFill>
                  <a:srgbClr val="000066"/>
                </a:solidFill>
              </a:rPr>
              <a:t>W</a:t>
            </a:r>
            <a:r>
              <a:rPr lang="en-US" sz="3200" smtClean="0">
                <a:solidFill>
                  <a:srgbClr val="000066"/>
                </a:solidFill>
              </a:rPr>
              <a:t>orkbench</a:t>
            </a:r>
          </a:p>
          <a:p>
            <a:pPr eaLnBrk="1" hangingPunct="1"/>
            <a:r>
              <a:rPr lang="en-US" sz="3200" smtClean="0">
                <a:solidFill>
                  <a:srgbClr val="000066"/>
                </a:solidFill>
              </a:rPr>
              <a:t>Graphical programming language</a:t>
            </a:r>
          </a:p>
          <a:p>
            <a:pPr eaLnBrk="1" hangingPunct="1"/>
            <a:r>
              <a:rPr lang="en-US" sz="3200" smtClean="0">
                <a:solidFill>
                  <a:srgbClr val="000066"/>
                </a:solidFill>
              </a:rPr>
              <a:t>Used for data acquisition, instrument control, and signal processing</a:t>
            </a:r>
          </a:p>
          <a:p>
            <a:pPr eaLnBrk="1" hangingPunct="1"/>
            <a:r>
              <a:rPr lang="en-US" sz="3200" smtClean="0">
                <a:solidFill>
                  <a:srgbClr val="000066"/>
                </a:solidFill>
              </a:rPr>
              <a:t>Based on G programming language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rgbClr val="000066"/>
                </a:solidFill>
              </a:rPr>
              <a:t>Text-based</a:t>
            </a:r>
          </a:p>
        </p:txBody>
      </p:sp>
      <p:graphicFrame>
        <p:nvGraphicFramePr>
          <p:cNvPr id="1026" name="Object 5"/>
          <p:cNvGraphicFramePr>
            <a:graphicFrameLocks noChangeAspect="1"/>
          </p:cNvGraphicFramePr>
          <p:nvPr/>
        </p:nvGraphicFramePr>
        <p:xfrm>
          <a:off x="2057400" y="1276350"/>
          <a:ext cx="4943475" cy="5124450"/>
        </p:xfrm>
        <a:graphic>
          <a:graphicData uri="http://schemas.openxmlformats.org/presentationml/2006/ole">
            <p:oleObj spid="_x0000_s3074" name="Bitmap Image" r:id="rId3" imgW="4944165" imgH="5582429" progId="PBrush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84582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rgbClr val="000066"/>
                </a:solidFill>
              </a:rPr>
              <a:t>Graphic-based</a:t>
            </a:r>
          </a:p>
        </p:txBody>
      </p:sp>
      <p:pic>
        <p:nvPicPr>
          <p:cNvPr id="8195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524000"/>
            <a:ext cx="3800475" cy="456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11"/>
          <p:cNvPicPr>
            <a:picLocks noChangeAspect="1" noChangeArrowheads="1"/>
          </p:cNvPicPr>
          <p:nvPr/>
        </p:nvPicPr>
        <p:blipFill>
          <a:blip r:embed="rId4" cstate="print"/>
          <a:srcRect t="9940"/>
          <a:stretch>
            <a:fillRect/>
          </a:stretch>
        </p:blipFill>
        <p:spPr bwMode="auto">
          <a:xfrm>
            <a:off x="4267200" y="1524000"/>
            <a:ext cx="373062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7" name="Text Box 12"/>
          <p:cNvSpPr txBox="1">
            <a:spLocks noChangeArrowheads="1"/>
          </p:cNvSpPr>
          <p:nvPr/>
        </p:nvSpPr>
        <p:spPr bwMode="auto">
          <a:xfrm>
            <a:off x="6858000" y="4953000"/>
            <a:ext cx="9906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0">
                <a:solidFill>
                  <a:srgbClr val="3366CC"/>
                </a:solidFill>
                <a:latin typeface="Georgia" pitchFamily="18" charset="0"/>
              </a:rPr>
              <a:t>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000066"/>
                </a:solidFill>
              </a:rPr>
              <a:t>LabVIEW Programs (VIs)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62000" y="1447800"/>
            <a:ext cx="8229600" cy="1905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000066"/>
                </a:solidFill>
              </a:rPr>
              <a:t>Called “Virtual Instruments” (VIs)</a:t>
            </a:r>
          </a:p>
          <a:p>
            <a:pPr eaLnBrk="1" hangingPunct="1"/>
            <a:r>
              <a:rPr lang="en-US" smtClean="0">
                <a:solidFill>
                  <a:srgbClr val="000066"/>
                </a:solidFill>
              </a:rPr>
              <a:t>Appearance and operation imitates actual physical instruments</a:t>
            </a:r>
          </a:p>
        </p:txBody>
      </p:sp>
      <p:pic>
        <p:nvPicPr>
          <p:cNvPr id="9220" name="Picture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867400" y="3962400"/>
            <a:ext cx="2406650" cy="2400300"/>
          </a:xfrm>
        </p:spPr>
      </p:pic>
      <p:pic>
        <p:nvPicPr>
          <p:cNvPr id="9221" name="Picture 5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1143000" y="3962400"/>
            <a:ext cx="3389313" cy="2295525"/>
          </a:xfrm>
        </p:spPr>
      </p:pic>
      <p:sp>
        <p:nvSpPr>
          <p:cNvPr id="65542" name="Rectangle 6"/>
          <p:cNvSpPr>
            <a:spLocks noChangeArrowheads="1"/>
          </p:cNvSpPr>
          <p:nvPr/>
        </p:nvSpPr>
        <p:spPr bwMode="auto">
          <a:xfrm>
            <a:off x="457200" y="3124200"/>
            <a:ext cx="4267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440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Without</a:t>
            </a:r>
          </a:p>
        </p:txBody>
      </p:sp>
      <p:sp>
        <p:nvSpPr>
          <p:cNvPr id="65543" name="Rectangle 7"/>
          <p:cNvSpPr>
            <a:spLocks noChangeArrowheads="1"/>
          </p:cNvSpPr>
          <p:nvPr/>
        </p:nvSpPr>
        <p:spPr bwMode="auto">
          <a:xfrm>
            <a:off x="5486400" y="3124200"/>
            <a:ext cx="2971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440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With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228600"/>
            <a:ext cx="7848600" cy="950913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000066"/>
                </a:solidFill>
              </a:rPr>
              <a:t>Applications in EG 1003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447800"/>
            <a:ext cx="8915400" cy="4343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000066"/>
                </a:solidFill>
              </a:rPr>
              <a:t>Heat Transfer and Thermal Insulation Lab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000066"/>
                </a:solidFill>
              </a:rPr>
              <a:t>Temperature Recording</a:t>
            </a:r>
          </a:p>
          <a:p>
            <a:pPr lvl="1" eaLnBrk="1" hangingPunct="1">
              <a:lnSpc>
                <a:spcPct val="90000"/>
              </a:lnSpc>
            </a:pPr>
            <a:endParaRPr lang="en-US" sz="1400" dirty="0" smtClean="0">
              <a:solidFill>
                <a:srgbClr val="000066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000066"/>
                </a:solidFill>
              </a:rPr>
              <a:t>Electronic Filters Lab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000066"/>
                </a:solidFill>
              </a:rPr>
              <a:t>Oscilloscope (</a:t>
            </a:r>
            <a:r>
              <a:rPr lang="en-US" dirty="0" err="1" smtClean="0">
                <a:solidFill>
                  <a:srgbClr val="000066"/>
                </a:solidFill>
              </a:rPr>
              <a:t>SignalExpress</a:t>
            </a:r>
            <a:r>
              <a:rPr lang="en-US" dirty="0" smtClean="0">
                <a:solidFill>
                  <a:srgbClr val="000066"/>
                </a:solidFill>
              </a:rPr>
              <a:t>)</a:t>
            </a:r>
          </a:p>
          <a:p>
            <a:pPr lvl="1" eaLnBrk="1" hangingPunct="1">
              <a:lnSpc>
                <a:spcPct val="90000"/>
              </a:lnSpc>
            </a:pPr>
            <a:endParaRPr lang="en-US" sz="1400" dirty="0" smtClean="0">
              <a:solidFill>
                <a:srgbClr val="000066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000066"/>
                </a:solidFill>
              </a:rPr>
              <a:t>Semester Long Project – Supermarket, Train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000066"/>
                </a:solidFill>
              </a:rPr>
              <a:t>Lighting system and heater/AC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000066"/>
                </a:solidFill>
              </a:rPr>
              <a:t>Security system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000066"/>
                </a:solidFill>
              </a:rPr>
              <a:t>Light sensors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000066"/>
                </a:solidFill>
              </a:rPr>
              <a:t>Switches rail paths</a:t>
            </a:r>
          </a:p>
          <a:p>
            <a:pPr lvl="2" eaLnBrk="1" hangingPunct="1">
              <a:lnSpc>
                <a:spcPct val="90000"/>
              </a:lnSpc>
              <a:buFontTx/>
              <a:buNone/>
            </a:pPr>
            <a:endParaRPr lang="en-US" dirty="0" smtClean="0">
              <a:solidFill>
                <a:srgbClr val="000066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en-US" dirty="0" smtClean="0">
              <a:solidFill>
                <a:srgbClr val="000066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dirty="0" smtClean="0">
              <a:solidFill>
                <a:srgbClr val="000066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8938"/>
            <a:ext cx="8229600" cy="76041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000066"/>
                </a:solidFill>
              </a:rPr>
              <a:t>LabVIEW Interface</a:t>
            </a:r>
          </a:p>
        </p:txBody>
      </p:sp>
      <p:pic>
        <p:nvPicPr>
          <p:cNvPr id="11267" name="Picture 13"/>
          <p:cNvPicPr>
            <a:picLocks noChangeAspect="1" noChangeArrowheads="1"/>
          </p:cNvPicPr>
          <p:nvPr/>
        </p:nvPicPr>
        <p:blipFill>
          <a:blip r:embed="rId3" cstate="print"/>
          <a:srcRect t="21971"/>
          <a:stretch>
            <a:fillRect/>
          </a:stretch>
        </p:blipFill>
        <p:spPr bwMode="auto">
          <a:xfrm>
            <a:off x="152400" y="1524000"/>
            <a:ext cx="3494088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2819400" y="1447800"/>
            <a:ext cx="6553200" cy="1187450"/>
            <a:chOff x="1872" y="1056"/>
            <a:chExt cx="4128" cy="748"/>
          </a:xfrm>
        </p:grpSpPr>
        <p:sp>
          <p:nvSpPr>
            <p:cNvPr id="11273" name="AutoShape 6"/>
            <p:cNvSpPr>
              <a:spLocks noChangeArrowheads="1"/>
            </p:cNvSpPr>
            <p:nvPr/>
          </p:nvSpPr>
          <p:spPr bwMode="auto">
            <a:xfrm>
              <a:off x="1872" y="1056"/>
              <a:ext cx="720" cy="384"/>
            </a:xfrm>
            <a:prstGeom prst="leftArrow">
              <a:avLst>
                <a:gd name="adj1" fmla="val 50000"/>
                <a:gd name="adj2" fmla="val 46875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74" name="Text Box 7"/>
            <p:cNvSpPr txBox="1">
              <a:spLocks noChangeArrowheads="1"/>
            </p:cNvSpPr>
            <p:nvPr/>
          </p:nvSpPr>
          <p:spPr bwMode="auto">
            <a:xfrm>
              <a:off x="2592" y="1056"/>
              <a:ext cx="3408" cy="7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>
                  <a:solidFill>
                    <a:srgbClr val="000066"/>
                  </a:solidFill>
                  <a:latin typeface="Tahoma" pitchFamily="34" charset="0"/>
                </a:rPr>
                <a:t>Front Panel - User Interface (UI), where the program is controlled and executed</a:t>
              </a:r>
            </a:p>
          </p:txBody>
        </p:sp>
      </p:grpSp>
      <p:pic>
        <p:nvPicPr>
          <p:cNvPr id="11269" name="Picture 14"/>
          <p:cNvPicPr>
            <a:picLocks noChangeAspect="1" noChangeArrowheads="1"/>
          </p:cNvPicPr>
          <p:nvPr/>
        </p:nvPicPr>
        <p:blipFill>
          <a:blip r:embed="rId4" cstate="print"/>
          <a:srcRect t="11359"/>
          <a:stretch>
            <a:fillRect/>
          </a:stretch>
        </p:blipFill>
        <p:spPr bwMode="auto">
          <a:xfrm>
            <a:off x="5413375" y="2667000"/>
            <a:ext cx="3730625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0" y="5029200"/>
            <a:ext cx="5943600" cy="1187450"/>
            <a:chOff x="0" y="3504"/>
            <a:chExt cx="3888" cy="748"/>
          </a:xfrm>
        </p:grpSpPr>
        <p:sp>
          <p:nvSpPr>
            <p:cNvPr id="11271" name="Text Box 9"/>
            <p:cNvSpPr txBox="1">
              <a:spLocks noChangeArrowheads="1"/>
            </p:cNvSpPr>
            <p:nvPr/>
          </p:nvSpPr>
          <p:spPr bwMode="auto">
            <a:xfrm>
              <a:off x="0" y="3504"/>
              <a:ext cx="3408" cy="7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>
                  <a:solidFill>
                    <a:srgbClr val="000066"/>
                  </a:solidFill>
                  <a:latin typeface="Tahoma" pitchFamily="34" charset="0"/>
                </a:rPr>
                <a:t>Back Panel (Block Diagram) - The internal circuit where the program code is written</a:t>
              </a:r>
            </a:p>
          </p:txBody>
        </p:sp>
        <p:sp>
          <p:nvSpPr>
            <p:cNvPr id="11272" name="AutoShape 10"/>
            <p:cNvSpPr>
              <a:spLocks noChangeArrowheads="1"/>
            </p:cNvSpPr>
            <p:nvPr/>
          </p:nvSpPr>
          <p:spPr bwMode="auto">
            <a:xfrm flipH="1">
              <a:off x="3168" y="3600"/>
              <a:ext cx="720" cy="384"/>
            </a:xfrm>
            <a:prstGeom prst="leftArrow">
              <a:avLst>
                <a:gd name="adj1" fmla="val 50000"/>
                <a:gd name="adj2" fmla="val 46875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220011"/>
      </a:dk1>
      <a:lt1>
        <a:srgbClr val="336699"/>
      </a:lt1>
      <a:dk2>
        <a:srgbClr val="000066"/>
      </a:dk2>
      <a:lt2>
        <a:srgbClr val="336699"/>
      </a:lt2>
      <a:accent1>
        <a:srgbClr val="003399"/>
      </a:accent1>
      <a:accent2>
        <a:srgbClr val="3366CC"/>
      </a:accent2>
      <a:accent3>
        <a:srgbClr val="AAAAB8"/>
      </a:accent3>
      <a:accent4>
        <a:srgbClr val="2A5682"/>
      </a:accent4>
      <a:accent5>
        <a:srgbClr val="AAADCA"/>
      </a:accent5>
      <a:accent6>
        <a:srgbClr val="2D5CB9"/>
      </a:accent6>
      <a:hlink>
        <a:srgbClr val="336699"/>
      </a:hlink>
      <a:folHlink>
        <a:srgbClr val="003366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220011"/>
        </a:dk1>
        <a:lt1>
          <a:srgbClr val="336699"/>
        </a:lt1>
        <a:dk2>
          <a:srgbClr val="000066"/>
        </a:dk2>
        <a:lt2>
          <a:srgbClr val="336699"/>
        </a:lt2>
        <a:accent1>
          <a:srgbClr val="003399"/>
        </a:accent1>
        <a:accent2>
          <a:srgbClr val="3366CC"/>
        </a:accent2>
        <a:accent3>
          <a:srgbClr val="AAAAB8"/>
        </a:accent3>
        <a:accent4>
          <a:srgbClr val="2A5682"/>
        </a:accent4>
        <a:accent5>
          <a:srgbClr val="AAADCA"/>
        </a:accent5>
        <a:accent6>
          <a:srgbClr val="2D5CB9"/>
        </a:accent6>
        <a:hlink>
          <a:srgbClr val="336699"/>
        </a:hlink>
        <a:folHlink>
          <a:srgbClr val="0033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1210</TotalTime>
  <Words>993</Words>
  <Application>Microsoft Office PowerPoint</Application>
  <PresentationFormat>On-screen Show (4:3)</PresentationFormat>
  <Paragraphs>261</Paragraphs>
  <Slides>28</Slides>
  <Notes>26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Default Design</vt:lpstr>
      <vt:lpstr>1_Default Design</vt:lpstr>
      <vt:lpstr>Bitmap Image</vt:lpstr>
      <vt:lpstr>Equation</vt:lpstr>
      <vt:lpstr>Introduction to LabVIEW</vt:lpstr>
      <vt:lpstr>Overview</vt:lpstr>
      <vt:lpstr>Objectives</vt:lpstr>
      <vt:lpstr>What is LabVIEW?</vt:lpstr>
      <vt:lpstr>Text-based</vt:lpstr>
      <vt:lpstr>Graphic-based</vt:lpstr>
      <vt:lpstr>LabVIEW Programs (VIs)</vt:lpstr>
      <vt:lpstr>Applications in EG 1003</vt:lpstr>
      <vt:lpstr>LabVIEW Interface</vt:lpstr>
      <vt:lpstr>Controls &amp; Indicators</vt:lpstr>
      <vt:lpstr>Color Representation</vt:lpstr>
      <vt:lpstr>LabVIEW Tools</vt:lpstr>
      <vt:lpstr>Slide 13</vt:lpstr>
      <vt:lpstr>Structures</vt:lpstr>
      <vt:lpstr>DAC Board</vt:lpstr>
      <vt:lpstr>Termination Board:  Pins and Channels</vt:lpstr>
      <vt:lpstr>Slide 17</vt:lpstr>
      <vt:lpstr>Slide 18</vt:lpstr>
      <vt:lpstr>Slide 19</vt:lpstr>
      <vt:lpstr>Materials</vt:lpstr>
      <vt:lpstr>Procedure</vt:lpstr>
      <vt:lpstr>Procedure</vt:lpstr>
      <vt:lpstr>Procedure</vt:lpstr>
      <vt:lpstr>Procedure</vt:lpstr>
      <vt:lpstr>Procedure</vt:lpstr>
      <vt:lpstr>Procedure</vt:lpstr>
      <vt:lpstr>Assignment: Report/Presentation</vt:lpstr>
      <vt:lpstr>Closing</vt:lpstr>
    </vt:vector>
  </TitlesOfParts>
  <Company>Hot Chilli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Management in Freshman Engineering</dc:title>
  <dc:creator>L.Mexhitaj</dc:creator>
  <cp:lastModifiedBy>General Engineering</cp:lastModifiedBy>
  <cp:revision>127</cp:revision>
  <dcterms:created xsi:type="dcterms:W3CDTF">2002-02-21T04:34:32Z</dcterms:created>
  <dcterms:modified xsi:type="dcterms:W3CDTF">2009-09-28T13:46:53Z</dcterms:modified>
</cp:coreProperties>
</file>