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1"/>
  </p:notesMasterIdLst>
  <p:sldIdLst>
    <p:sldId id="298" r:id="rId3"/>
    <p:sldId id="258" r:id="rId4"/>
    <p:sldId id="302" r:id="rId5"/>
    <p:sldId id="321" r:id="rId6"/>
    <p:sldId id="322" r:id="rId7"/>
    <p:sldId id="324" r:id="rId8"/>
    <p:sldId id="317" r:id="rId9"/>
    <p:sldId id="306" r:id="rId10"/>
  </p:sldIdLst>
  <p:sldSz cx="12192000" cy="6858000"/>
  <p:notesSz cx="6858000" cy="9144000"/>
  <p:embeddedFontLst>
    <p:embeddedFont>
      <p:font typeface="Proxima Nova Rg" panose="02000506030000020004" pitchFamily="2" charset="0"/>
      <p:regular r:id="rId12"/>
    </p:embeddedFont>
    <p:embeddedFont>
      <p:font typeface="Proxima Nova Lt" panose="02000506030000020004" charset="0"/>
      <p:regular r:id="rId13"/>
      <p:bold r:id="rId14"/>
      <p:italic r:id="rId15"/>
      <p:boldItalic r:id="rId16"/>
    </p:embeddedFont>
    <p:embeddedFont>
      <p:font typeface="Gotham Medium" pitchFamily="50" charset="0"/>
      <p:regular r:id="rId17"/>
      <p: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4" autoAdjust="0"/>
    <p:restoredTop sz="94684"/>
  </p:normalViewPr>
  <p:slideViewPr>
    <p:cSldViewPr snapToGrid="0">
      <p:cViewPr varScale="1">
        <p:scale>
          <a:sx n="86" d="100"/>
          <a:sy n="86" d="100"/>
        </p:scale>
        <p:origin x="36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dirty="0"/>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dirty="0"/>
          </a:p>
        </p:txBody>
      </p:sp>
    </p:spTree>
    <p:extLst>
      <p:ext uri="{BB962C8B-B14F-4D97-AF65-F5344CB8AC3E}">
        <p14:creationId xmlns:p14="http://schemas.microsoft.com/office/powerpoint/2010/main" val="375022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dirty="0"/>
          </a:p>
        </p:txBody>
      </p:sp>
    </p:spTree>
    <p:extLst>
      <p:ext uri="{BB962C8B-B14F-4D97-AF65-F5344CB8AC3E}">
        <p14:creationId xmlns:p14="http://schemas.microsoft.com/office/powerpoint/2010/main" val="173085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dirty="0"/>
          </a:p>
        </p:txBody>
      </p:sp>
    </p:spTree>
    <p:extLst>
      <p:ext uri="{BB962C8B-B14F-4D97-AF65-F5344CB8AC3E}">
        <p14:creationId xmlns:p14="http://schemas.microsoft.com/office/powerpoint/2010/main" val="100524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dirty="0"/>
          </a:p>
        </p:txBody>
      </p:sp>
    </p:spTree>
    <p:extLst>
      <p:ext uri="{BB962C8B-B14F-4D97-AF65-F5344CB8AC3E}">
        <p14:creationId xmlns:p14="http://schemas.microsoft.com/office/powerpoint/2010/main" val="89342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94EC714C-897E-E54C-8A81-15D372C8B6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1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9/3/2022</a:t>
            </a:fld>
            <a:endParaRPr lang="en-US" dirty="0"/>
          </a:p>
        </p:txBody>
      </p:sp>
      <p:sp>
        <p:nvSpPr>
          <p:cNvPr id="5" name="Footer Placeholder 4">
            <a:extLst>
              <a:ext uri="{FF2B5EF4-FFF2-40B4-BE49-F238E27FC236}">
                <a16:creationId xmlns="" xmlns:a16="http://schemas.microsoft.com/office/drawing/2014/main" id="{A9C0B67A-E348-4499-8F21-0B6E20E34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9/3/2022</a:t>
            </a:fld>
            <a:endParaRPr lang="en-US" dirty="0"/>
          </a:p>
        </p:txBody>
      </p:sp>
      <p:sp>
        <p:nvSpPr>
          <p:cNvPr id="5" name="Footer Placeholder 4">
            <a:extLst>
              <a:ext uri="{FF2B5EF4-FFF2-40B4-BE49-F238E27FC236}">
                <a16:creationId xmlns="" xmlns:a16="http://schemas.microsoft.com/office/drawing/2014/main" id="{69DBB771-2664-4844-8B81-A231D2BBCA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9/3/2022</a:t>
            </a:fld>
            <a:endParaRPr lang="en-US" dirty="0"/>
          </a:p>
        </p:txBody>
      </p:sp>
      <p:sp>
        <p:nvSpPr>
          <p:cNvPr id="5" name="Footer Placeholder 4">
            <a:extLst>
              <a:ext uri="{FF2B5EF4-FFF2-40B4-BE49-F238E27FC236}">
                <a16:creationId xmlns="" xmlns:a16="http://schemas.microsoft.com/office/drawing/2014/main" id="{20B2D492-EEBE-4E26-9CAB-8EAAF4E252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9/3/2022</a:t>
            </a:fld>
            <a:endParaRPr lang="en-US" dirty="0"/>
          </a:p>
        </p:txBody>
      </p:sp>
      <p:sp>
        <p:nvSpPr>
          <p:cNvPr id="5" name="Footer Placeholder 4">
            <a:extLst>
              <a:ext uri="{FF2B5EF4-FFF2-40B4-BE49-F238E27FC236}">
                <a16:creationId xmlns="" xmlns:a16="http://schemas.microsoft.com/office/drawing/2014/main" id="{25440785-3F5C-374B-BCFB-44A7364BE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9/3/2022</a:t>
            </a:fld>
            <a:endParaRPr lang="en-US" dirty="0"/>
          </a:p>
        </p:txBody>
      </p:sp>
      <p:sp>
        <p:nvSpPr>
          <p:cNvPr id="5" name="Footer Placeholder 4">
            <a:extLst>
              <a:ext uri="{FF2B5EF4-FFF2-40B4-BE49-F238E27FC236}">
                <a16:creationId xmlns="" xmlns:a16="http://schemas.microsoft.com/office/drawing/2014/main" id="{E6C2C9BF-5593-C540-A7C0-0F53E9646B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9/3/2022</a:t>
            </a:fld>
            <a:endParaRPr lang="en-US" dirty="0"/>
          </a:p>
        </p:txBody>
      </p:sp>
      <p:sp>
        <p:nvSpPr>
          <p:cNvPr id="5" name="Footer Placeholder 4">
            <a:extLst>
              <a:ext uri="{FF2B5EF4-FFF2-40B4-BE49-F238E27FC236}">
                <a16:creationId xmlns="" xmlns:a16="http://schemas.microsoft.com/office/drawing/2014/main" id="{552258EE-C4DD-CF4A-9636-9C24BF4B6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9/3/2022</a:t>
            </a:fld>
            <a:endParaRPr lang="en-US" dirty="0"/>
          </a:p>
        </p:txBody>
      </p:sp>
      <p:sp>
        <p:nvSpPr>
          <p:cNvPr id="6" name="Footer Placeholder 5">
            <a:extLst>
              <a:ext uri="{FF2B5EF4-FFF2-40B4-BE49-F238E27FC236}">
                <a16:creationId xmlns="" xmlns:a16="http://schemas.microsoft.com/office/drawing/2014/main" id="{929D4B1E-B299-6940-8CB8-DEA772215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9/3/2022</a:t>
            </a:fld>
            <a:endParaRPr lang="en-US" dirty="0"/>
          </a:p>
        </p:txBody>
      </p:sp>
      <p:sp>
        <p:nvSpPr>
          <p:cNvPr id="8" name="Footer Placeholder 7">
            <a:extLst>
              <a:ext uri="{FF2B5EF4-FFF2-40B4-BE49-F238E27FC236}">
                <a16:creationId xmlns="" xmlns:a16="http://schemas.microsoft.com/office/drawing/2014/main" id="{D2EA41EE-13B9-E543-B86F-348F7459CE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9/3/2022</a:t>
            </a:fld>
            <a:endParaRPr lang="en-US" dirty="0"/>
          </a:p>
        </p:txBody>
      </p:sp>
      <p:sp>
        <p:nvSpPr>
          <p:cNvPr id="4" name="Footer Placeholder 3">
            <a:extLst>
              <a:ext uri="{FF2B5EF4-FFF2-40B4-BE49-F238E27FC236}">
                <a16:creationId xmlns="" xmlns:a16="http://schemas.microsoft.com/office/drawing/2014/main" id="{8F28AFCD-AFFC-754D-A3CF-342508928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9/3/2022</a:t>
            </a:fld>
            <a:endParaRPr lang="en-US" dirty="0"/>
          </a:p>
        </p:txBody>
      </p:sp>
      <p:sp>
        <p:nvSpPr>
          <p:cNvPr id="3" name="Footer Placeholder 2">
            <a:extLst>
              <a:ext uri="{FF2B5EF4-FFF2-40B4-BE49-F238E27FC236}">
                <a16:creationId xmlns="" xmlns:a16="http://schemas.microsoft.com/office/drawing/2014/main" id="{2051FB69-0733-3A4F-8C07-96BA92D92F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9/3/2022</a:t>
            </a:fld>
            <a:endParaRPr lang="en-US" dirty="0"/>
          </a:p>
        </p:txBody>
      </p:sp>
      <p:sp>
        <p:nvSpPr>
          <p:cNvPr id="6" name="Footer Placeholder 5">
            <a:extLst>
              <a:ext uri="{FF2B5EF4-FFF2-40B4-BE49-F238E27FC236}">
                <a16:creationId xmlns="" xmlns:a16="http://schemas.microsoft.com/office/drawing/2014/main" id="{294F9626-C871-1B42-9324-968C2A6DE5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9/3/2022</a:t>
            </a:fld>
            <a:endParaRPr lang="en-US" dirty="0"/>
          </a:p>
        </p:txBody>
      </p:sp>
      <p:sp>
        <p:nvSpPr>
          <p:cNvPr id="5" name="Footer Placeholder 4">
            <a:extLst>
              <a:ext uri="{FF2B5EF4-FFF2-40B4-BE49-F238E27FC236}">
                <a16:creationId xmlns="" xmlns:a16="http://schemas.microsoft.com/office/drawing/2014/main" id="{153D98F3-723F-4C1A-956E-39F9543B7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9/3/2022</a:t>
            </a:fld>
            <a:endParaRPr lang="en-US" dirty="0"/>
          </a:p>
        </p:txBody>
      </p:sp>
      <p:sp>
        <p:nvSpPr>
          <p:cNvPr id="6" name="Footer Placeholder 5">
            <a:extLst>
              <a:ext uri="{FF2B5EF4-FFF2-40B4-BE49-F238E27FC236}">
                <a16:creationId xmlns="" xmlns:a16="http://schemas.microsoft.com/office/drawing/2014/main" id="{572A63D5-9A60-014C-86EA-657716CA8F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9/3/2022</a:t>
            </a:fld>
            <a:endParaRPr lang="en-US" dirty="0"/>
          </a:p>
        </p:txBody>
      </p:sp>
      <p:sp>
        <p:nvSpPr>
          <p:cNvPr id="5" name="Footer Placeholder 4">
            <a:extLst>
              <a:ext uri="{FF2B5EF4-FFF2-40B4-BE49-F238E27FC236}">
                <a16:creationId xmlns="" xmlns:a16="http://schemas.microsoft.com/office/drawing/2014/main" id="{D93A8F64-7092-B146-897A-E0E69A9118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9/3/2022</a:t>
            </a:fld>
            <a:endParaRPr lang="en-US" dirty="0"/>
          </a:p>
        </p:txBody>
      </p:sp>
      <p:sp>
        <p:nvSpPr>
          <p:cNvPr id="5" name="Footer Placeholder 4">
            <a:extLst>
              <a:ext uri="{FF2B5EF4-FFF2-40B4-BE49-F238E27FC236}">
                <a16:creationId xmlns="" xmlns:a16="http://schemas.microsoft.com/office/drawing/2014/main" id="{9AB61C26-1A32-FF44-8C4C-8D1B1CC6C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9/3/2022</a:t>
            </a:fld>
            <a:endParaRPr lang="en-US" dirty="0"/>
          </a:p>
        </p:txBody>
      </p:sp>
      <p:sp>
        <p:nvSpPr>
          <p:cNvPr id="5" name="Footer Placeholder 4">
            <a:extLst>
              <a:ext uri="{FF2B5EF4-FFF2-40B4-BE49-F238E27FC236}">
                <a16:creationId xmlns="" xmlns:a16="http://schemas.microsoft.com/office/drawing/2014/main" id="{6B985856-500F-4E64-B56C-375990E2E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9/3/2022</a:t>
            </a:fld>
            <a:endParaRPr lang="en-US" dirty="0"/>
          </a:p>
        </p:txBody>
      </p:sp>
      <p:sp>
        <p:nvSpPr>
          <p:cNvPr id="6" name="Footer Placeholder 5">
            <a:extLst>
              <a:ext uri="{FF2B5EF4-FFF2-40B4-BE49-F238E27FC236}">
                <a16:creationId xmlns="" xmlns:a16="http://schemas.microsoft.com/office/drawing/2014/main" id="{3E2EED08-4716-4F59-A128-F0267AD977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9/3/2022</a:t>
            </a:fld>
            <a:endParaRPr lang="en-US" dirty="0"/>
          </a:p>
        </p:txBody>
      </p:sp>
      <p:sp>
        <p:nvSpPr>
          <p:cNvPr id="8" name="Footer Placeholder 7">
            <a:extLst>
              <a:ext uri="{FF2B5EF4-FFF2-40B4-BE49-F238E27FC236}">
                <a16:creationId xmlns="" xmlns:a16="http://schemas.microsoft.com/office/drawing/2014/main" id="{05F0EDAF-0F1A-4F8E-989E-C2FF68918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9/3/2022</a:t>
            </a:fld>
            <a:endParaRPr lang="en-US" dirty="0"/>
          </a:p>
        </p:txBody>
      </p:sp>
      <p:sp>
        <p:nvSpPr>
          <p:cNvPr id="4" name="Footer Placeholder 3">
            <a:extLst>
              <a:ext uri="{FF2B5EF4-FFF2-40B4-BE49-F238E27FC236}">
                <a16:creationId xmlns="" xmlns:a16="http://schemas.microsoft.com/office/drawing/2014/main" id="{61FF28FC-BF1D-487A-8244-67FF3FE701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9/3/2022</a:t>
            </a:fld>
            <a:endParaRPr lang="en-US" dirty="0"/>
          </a:p>
        </p:txBody>
      </p:sp>
      <p:sp>
        <p:nvSpPr>
          <p:cNvPr id="3" name="Footer Placeholder 2">
            <a:extLst>
              <a:ext uri="{FF2B5EF4-FFF2-40B4-BE49-F238E27FC236}">
                <a16:creationId xmlns="" xmlns:a16="http://schemas.microsoft.com/office/drawing/2014/main" id="{E60AB0D9-AE6C-4523-AB7B-AE84639C2A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9/3/2022</a:t>
            </a:fld>
            <a:endParaRPr lang="en-US" dirty="0"/>
          </a:p>
        </p:txBody>
      </p:sp>
      <p:sp>
        <p:nvSpPr>
          <p:cNvPr id="6" name="Footer Placeholder 5">
            <a:extLst>
              <a:ext uri="{FF2B5EF4-FFF2-40B4-BE49-F238E27FC236}">
                <a16:creationId xmlns="" xmlns:a16="http://schemas.microsoft.com/office/drawing/2014/main" id="{DBF137B0-99C5-4906-993F-BA9087695A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9/3/2022</a:t>
            </a:fld>
            <a:endParaRPr lang="en-US" dirty="0"/>
          </a:p>
        </p:txBody>
      </p:sp>
      <p:sp>
        <p:nvSpPr>
          <p:cNvPr id="6" name="Footer Placeholder 5">
            <a:extLst>
              <a:ext uri="{FF2B5EF4-FFF2-40B4-BE49-F238E27FC236}">
                <a16:creationId xmlns="" xmlns:a16="http://schemas.microsoft.com/office/drawing/2014/main" id="{18B71032-29CA-415F-BF45-8BF18D4197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9/3/2022</a:t>
            </a:fld>
            <a:endParaRPr lang="en-US" dirty="0"/>
          </a:p>
        </p:txBody>
      </p:sp>
      <p:sp>
        <p:nvSpPr>
          <p:cNvPr id="5" name="Footer Placeholder 4">
            <a:extLst>
              <a:ext uri="{FF2B5EF4-FFF2-40B4-BE49-F238E27FC236}">
                <a16:creationId xmlns=""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9/3/2022</a:t>
            </a:fld>
            <a:endParaRPr lang="en-US" dirty="0"/>
          </a:p>
        </p:txBody>
      </p:sp>
      <p:sp>
        <p:nvSpPr>
          <p:cNvPr id="5" name="Footer Placeholder 4">
            <a:extLst>
              <a:ext uri="{FF2B5EF4-FFF2-40B4-BE49-F238E27FC236}">
                <a16:creationId xmlns=""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dirty="0"/>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www.technologyreview.com/view/542626/why-self-driving-cars-must-be-programmed-to-ki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ncbi.nlm.nih.gov/search/research-news/12312/"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in Engineering</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 xmlns:a16="http://schemas.microsoft.com/office/drawing/2014/main" id="{211574B3-9B18-9843-8BF9-AFAF7E9B4F31}"/>
              </a:ext>
            </a:extLst>
          </p:cNvPr>
          <p:cNvSpPr>
            <a:spLocks noGrp="1"/>
          </p:cNvSpPr>
          <p:nvPr>
            <p:ph type="ctrTitle"/>
          </p:nvPr>
        </p:nvSpPr>
        <p:spPr>
          <a:xfrm>
            <a:off x="1128593" y="2011578"/>
            <a:ext cx="10140876" cy="2387600"/>
          </a:xfrm>
        </p:spPr>
        <p:txBody>
          <a:bodyPr>
            <a:normAutofit/>
          </a:bodyPr>
          <a:lstStyle/>
          <a:p>
            <a:r>
              <a:rPr lang="en-US" sz="4000" dirty="0">
                <a:solidFill>
                  <a:srgbClr val="57068C"/>
                </a:solidFill>
                <a:latin typeface="Proxima Nova Rg" panose="02000506030000020004" pitchFamily="2" charset="0"/>
              </a:rPr>
              <a:t>What ethical &amp; social issues will arise with the </a:t>
            </a:r>
            <a:r>
              <a:rPr lang="en-US" sz="4000" dirty="0" smtClean="0">
                <a:solidFill>
                  <a:srgbClr val="57068C"/>
                </a:solidFill>
                <a:latin typeface="Proxima Nova Rg" panose="02000506030000020004" pitchFamily="2" charset="0"/>
              </a:rPr>
              <a:t>increase in use </a:t>
            </a:r>
            <a:r>
              <a:rPr lang="en-US" sz="4000" dirty="0">
                <a:solidFill>
                  <a:srgbClr val="57068C"/>
                </a:solidFill>
                <a:latin typeface="Proxima Nova Rg" panose="02000506030000020004" pitchFamily="2" charset="0"/>
              </a:rPr>
              <a:t>of autonomous vehicles?</a:t>
            </a:r>
          </a:p>
        </p:txBody>
      </p:sp>
      <p:pic>
        <p:nvPicPr>
          <p:cNvPr id="10" name="Picture 9"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42333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 xmlns:a16="http://schemas.microsoft.com/office/drawing/2014/main"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2241086"/>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A526F8D9-5B88-BF42-B9D5-161A0D4073FC}"/>
              </a:ext>
            </a:extLst>
          </p:cNvPr>
          <p:cNvSpPr/>
          <p:nvPr/>
        </p:nvSpPr>
        <p:spPr>
          <a:xfrm>
            <a:off x="2894494" y="1717866"/>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 xmlns:a16="http://schemas.microsoft.com/office/drawing/2014/main" id="{EB6C260D-57E3-0446-9D14-BF79FB17B26E}"/>
              </a:ext>
            </a:extLst>
          </p:cNvPr>
          <p:cNvSpPr/>
          <p:nvPr/>
        </p:nvSpPr>
        <p:spPr>
          <a:xfrm>
            <a:off x="3680916" y="5914169"/>
            <a:ext cx="4802918" cy="369332"/>
          </a:xfrm>
          <a:prstGeom prst="rect">
            <a:avLst/>
          </a:prstGeom>
        </p:spPr>
        <p:txBody>
          <a:bodyPr wrap="none">
            <a:spAutoFit/>
          </a:bodyPr>
          <a:lstStyle/>
          <a:p>
            <a:r>
              <a:rPr lang="en-US" dirty="0">
                <a:latin typeface="Proxima Nova Rg" panose="02000506030000020004" pitchFamily="2" charset="77"/>
              </a:rPr>
              <a:t>Figure 1: Traffic situations with inevitable harm</a:t>
            </a:r>
          </a:p>
        </p:txBody>
      </p:sp>
      <p:pic>
        <p:nvPicPr>
          <p:cNvPr id="15" name="Picture 14"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3</a:t>
            </a:r>
            <a:endParaRPr lang="en-US" sz="1600" dirty="0">
              <a:latin typeface="Proxima Nova Lt" panose="02000506030000020004" pitchFamily="50" charset="0"/>
            </a:endParaRP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 xmlns:a16="http://schemas.microsoft.com/office/drawing/2014/main"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a:t>
            </a:r>
            <a:r>
              <a:rPr lang="en-US" sz="4000" dirty="0" smtClean="0">
                <a:solidFill>
                  <a:srgbClr val="57068C"/>
                </a:solidFill>
                <a:latin typeface="Proxima Nova Rg" panose="02000506030000020004" pitchFamily="2" charset="0"/>
              </a:rPr>
              <a:t>ethical &amp; social issues arose from pulse oximeters used for COVID-19 patients that were found have a higher error rate for black people?</a:t>
            </a:r>
            <a:endParaRPr lang="en-US" sz="4000" dirty="0">
              <a:solidFill>
                <a:srgbClr val="57068C"/>
              </a:solidFill>
              <a:latin typeface="Proxima Nova Rg" panose="02000506030000020004" pitchFamily="2" charset="0"/>
            </a:endParaRPr>
          </a:p>
        </p:txBody>
      </p:sp>
      <p:pic>
        <p:nvPicPr>
          <p:cNvPr id="10" name="Picture 9"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4</a:t>
            </a:r>
            <a:endParaRPr lang="en-US" sz="1600" dirty="0">
              <a:latin typeface="Proxima Nova Lt" panose="02000506030000020004" pitchFamily="50" charset="0"/>
            </a:endParaRPr>
          </a:p>
        </p:txBody>
      </p:sp>
      <p:sp>
        <p:nvSpPr>
          <p:cNvPr id="2" name="Rectangle 1"/>
          <p:cNvSpPr/>
          <p:nvPr/>
        </p:nvSpPr>
        <p:spPr>
          <a:xfrm>
            <a:off x="2531507" y="4954319"/>
            <a:ext cx="6771405" cy="400110"/>
          </a:xfrm>
          <a:prstGeom prst="rect">
            <a:avLst/>
          </a:prstGeom>
        </p:spPr>
        <p:txBody>
          <a:bodyPr wrap="none">
            <a:spAutoFit/>
          </a:bodyPr>
          <a:lstStyle/>
          <a:p>
            <a:r>
              <a:rPr lang="en-US" sz="2000" dirty="0">
                <a:solidFill>
                  <a:srgbClr val="57068C"/>
                </a:solidFill>
                <a:latin typeface="Proxima Nova Rg" panose="02000506030000020004" pitchFamily="2" charset="0"/>
                <a:ea typeface="+mj-ea"/>
                <a:cs typeface="+mj-cs"/>
                <a:hlinkClick r:id="rId5"/>
              </a:rPr>
              <a:t>https://www.ncbi.nlm.nih.gov/search/research-news/12312</a:t>
            </a:r>
            <a:r>
              <a:rPr lang="en-US" sz="2000" dirty="0" smtClean="0">
                <a:solidFill>
                  <a:srgbClr val="57068C"/>
                </a:solidFill>
                <a:latin typeface="Proxima Nova Rg" panose="02000506030000020004" pitchFamily="2" charset="0"/>
                <a:ea typeface="+mj-ea"/>
                <a:cs typeface="+mj-cs"/>
                <a:hlinkClick r:id="rId5"/>
              </a:rPr>
              <a:t>/</a:t>
            </a:r>
            <a:r>
              <a:rPr lang="en-US" sz="2000" dirty="0" smtClean="0">
                <a:solidFill>
                  <a:srgbClr val="57068C"/>
                </a:solidFill>
                <a:latin typeface="Proxima Nova Rg" panose="02000506030000020004" pitchFamily="2" charset="0"/>
                <a:ea typeface="+mj-ea"/>
                <a:cs typeface="+mj-cs"/>
              </a:rPr>
              <a:t> </a:t>
            </a:r>
            <a:endParaRPr lang="en-US" sz="2000" dirty="0">
              <a:solidFill>
                <a:srgbClr val="57068C"/>
              </a:solidFill>
              <a:latin typeface="Proxima Nova Rg" panose="02000506030000020004" pitchFamily="2" charset="0"/>
              <a:ea typeface="+mj-ea"/>
              <a:cs typeface="+mj-cs"/>
            </a:endParaRPr>
          </a:p>
        </p:txBody>
      </p:sp>
    </p:spTree>
    <p:extLst>
      <p:ext uri="{BB962C8B-B14F-4D97-AF65-F5344CB8AC3E}">
        <p14:creationId xmlns:p14="http://schemas.microsoft.com/office/powerpoint/2010/main" val="103024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324031" y="222016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smtClean="0">
                <a:latin typeface="Proxima Nova Rg" panose="02000506030000020004" pitchFamily="2" charset="0"/>
              </a:rPr>
              <a:t>Technology &amp; engineering design </a:t>
            </a:r>
            <a:r>
              <a:rPr lang="en-US" dirty="0">
                <a:latin typeface="Proxima Nova Rg" panose="02000506030000020004" pitchFamily="2" charset="0"/>
              </a:rPr>
              <a:t>raise </a:t>
            </a:r>
            <a:r>
              <a:rPr lang="en-US" dirty="0" smtClean="0">
                <a:latin typeface="Proxima Nova Rg" panose="02000506030000020004" pitchFamily="2" charset="0"/>
              </a:rPr>
              <a:t>ethical &amp; social </a:t>
            </a:r>
            <a:r>
              <a:rPr lang="en-US" dirty="0">
                <a:latin typeface="Proxima Nova Rg" panose="02000506030000020004" pitchFamily="2" charset="0"/>
              </a:rPr>
              <a:t>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smtClean="0">
                <a:latin typeface="Proxima Nova Lt" panose="02000506030000020004" pitchFamily="50" charset="0"/>
              </a:rPr>
              <a:t>5</a:t>
            </a:r>
            <a:endParaRPr lang="en-US" sz="1600" dirty="0">
              <a:latin typeface="Proxima Nova Lt" panose="02000506030000020004" pitchFamily="50" charset="0"/>
            </a:endParaRPr>
          </a:p>
        </p:txBody>
      </p:sp>
    </p:spTree>
    <p:extLst>
      <p:ext uri="{BB962C8B-B14F-4D97-AF65-F5344CB8AC3E}">
        <p14:creationId xmlns:p14="http://schemas.microsoft.com/office/powerpoint/2010/main" val="323960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59381" y="631669"/>
            <a:ext cx="1187323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ACTIVITY</a:t>
            </a:r>
          </a:p>
        </p:txBody>
      </p:sp>
      <p:sp>
        <p:nvSpPr>
          <p:cNvPr id="2" name="Rectangle 1">
            <a:extLst>
              <a:ext uri="{FF2B5EF4-FFF2-40B4-BE49-F238E27FC236}">
                <a16:creationId xmlns="" xmlns:a16="http://schemas.microsoft.com/office/drawing/2014/main" id="{652F66EF-9E38-664F-B1E3-CE7E9205A65C}"/>
              </a:ext>
            </a:extLst>
          </p:cNvPr>
          <p:cNvSpPr/>
          <p:nvPr/>
        </p:nvSpPr>
        <p:spPr>
          <a:xfrm>
            <a:off x="926689" y="2158370"/>
            <a:ext cx="10338619" cy="2800767"/>
          </a:xfrm>
          <a:prstGeom prst="rect">
            <a:avLst/>
          </a:prstGeom>
        </p:spPr>
        <p:txBody>
          <a:bodyPr wrap="square">
            <a:spAutoFit/>
          </a:bodyPr>
          <a:lstStyle/>
          <a:p>
            <a:pPr algn="ctr">
              <a:defRPr/>
            </a:pPr>
            <a:r>
              <a:rPr lang="en-US" sz="4400" b="1" dirty="0">
                <a:solidFill>
                  <a:srgbClr val="57068C"/>
                </a:solidFill>
                <a:latin typeface="Proxima Nova Lt" panose="02000506030000020004" pitchFamily="2" charset="77"/>
              </a:rPr>
              <a:t>Following each presentation, all teams discuss and share one effective aspect and one improvement for the group that just presented </a:t>
            </a:r>
          </a:p>
        </p:txBody>
      </p:sp>
      <p:sp>
        <p:nvSpPr>
          <p:cNvPr id="11" name="TextBox 10">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smtClean="0">
                <a:latin typeface="Proxima Nova Lt" panose="02000506030000020004" pitchFamily="50" charset="0"/>
              </a:rPr>
              <a:t>7</a:t>
            </a:r>
            <a:endParaRPr lang="en-US" sz="1600" dirty="0">
              <a:latin typeface="Proxima Nova Lt" panose="02000506030000020004" pitchFamily="50" charset="0"/>
            </a:endParaRPr>
          </a:p>
        </p:txBody>
      </p:sp>
      <p:pic>
        <p:nvPicPr>
          <p:cNvPr id="13" name="Picture 12"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185572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1164</TotalTime>
  <Words>469</Words>
  <Application>Microsoft Office PowerPoint</Application>
  <PresentationFormat>Widescreen</PresentationFormat>
  <Paragraphs>46</Paragraphs>
  <Slides>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Proxima Nova Rg</vt:lpstr>
      <vt:lpstr>Proxima Nova Lt</vt:lpstr>
      <vt:lpstr>Gotham Medium</vt:lpstr>
      <vt:lpstr>Calibri</vt:lpstr>
      <vt:lpstr>Calibri Light</vt:lpstr>
      <vt:lpstr>Arial</vt:lpstr>
      <vt:lpstr>Office Theme</vt:lpstr>
      <vt:lpstr>Custom Design</vt:lpstr>
      <vt:lpstr>RECITATION 6 </vt:lpstr>
      <vt:lpstr>AGENDA</vt:lpstr>
      <vt:lpstr>What ethical &amp; social issues will arise with the increase in use of autonomous vehicles?</vt:lpstr>
      <vt:lpstr>ETHICS OF AUTONOMOUS VEHICLES </vt:lpstr>
      <vt:lpstr>What ethical &amp; social issues arose from pulse oximeters used for COVID-19 patients that were found have a higher error rate for black people?</vt:lpstr>
      <vt:lpstr>ETHICS SUMMARY</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User</cp:lastModifiedBy>
  <cp:revision>30</cp:revision>
  <dcterms:created xsi:type="dcterms:W3CDTF">2020-08-23T07:07:10Z</dcterms:created>
  <dcterms:modified xsi:type="dcterms:W3CDTF">2022-09-03T05:42:36Z</dcterms:modified>
  <cp:contentStatus/>
</cp:coreProperties>
</file>