
<file path=[Content_Types].xml><?xml version="1.0" encoding="utf-8"?>
<Types xmlns="http://schemas.openxmlformats.org/package/2006/content-types">
  <Default Extension="emf" ContentType="image/x-emf"/>
  <Default Extension="fntdata" ContentType="application/x-fontdata"/>
  <Default Extension="jpg" ContentType="image/jpeg"/>
  <Default Extension="mov" ContentType="video/quicktime"/>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1"/>
  </p:notesMasterIdLst>
  <p:sldIdLst>
    <p:sldId id="301" r:id="rId2"/>
    <p:sldId id="287" r:id="rId3"/>
    <p:sldId id="297" r:id="rId4"/>
    <p:sldId id="296" r:id="rId5"/>
    <p:sldId id="309" r:id="rId6"/>
    <p:sldId id="310" r:id="rId7"/>
    <p:sldId id="311" r:id="rId8"/>
    <p:sldId id="312" r:id="rId9"/>
    <p:sldId id="313" r:id="rId10"/>
    <p:sldId id="314" r:id="rId11"/>
    <p:sldId id="289" r:id="rId12"/>
    <p:sldId id="302" r:id="rId13"/>
    <p:sldId id="303" r:id="rId14"/>
    <p:sldId id="304" r:id="rId15"/>
    <p:sldId id="305" r:id="rId16"/>
    <p:sldId id="307" r:id="rId17"/>
    <p:sldId id="306" r:id="rId18"/>
    <p:sldId id="308" r:id="rId19"/>
    <p:sldId id="299" r:id="rId20"/>
  </p:sldIdLst>
  <p:sldSz cx="12192000" cy="6858000"/>
  <p:notesSz cx="6858000" cy="9144000"/>
  <p:embeddedFontLst>
    <p:embeddedFont>
      <p:font typeface="Montserrat" pitchFamily="2" charset="77"/>
      <p:regular r:id="rId22"/>
      <p:bold r:id="rId23"/>
      <p:italic r:id="rId24"/>
      <p:boldItalic r:id="rId25"/>
    </p:embeddedFont>
    <p:embeddedFont>
      <p:font typeface="Montserrat Black" pitchFamily="2" charset="77"/>
      <p:bold r:id="rId26"/>
      <p:italic r:id="rId27"/>
      <p:boldItalic r:id="rId28"/>
    </p:embeddedFont>
    <p:embeddedFont>
      <p:font typeface="Proxima Nova"/>
      <p:regular r:id="rId29"/>
      <p:bold r:id="rId30"/>
      <p:italic r:id="rId31"/>
      <p:boldItalic r:id="rId32"/>
    </p:embeddedFont>
    <p:embeddedFont>
      <p:font typeface="Quattrocento Sans" panose="020B0502050000020003" pitchFamily="34" charset="0"/>
      <p:regular r:id="rId33"/>
      <p:bold r:id="rId34"/>
      <p:italic r:id="rId35"/>
      <p:bold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7" roundtripDataSignature="AMtx7mjS2LehqvfC058X5ylyNPqOqViv6A=="/>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3006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40650"/>
    <p:restoredTop sz="94620"/>
  </p:normalViewPr>
  <p:slideViewPr>
    <p:cSldViewPr snapToGrid="0">
      <p:cViewPr varScale="1">
        <p:scale>
          <a:sx n="71" d="100"/>
          <a:sy n="71" d="100"/>
        </p:scale>
        <p:origin x="200" y="8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21" Type="http://schemas.openxmlformats.org/officeDocument/2006/relationships/notesMaster" Target="notesMasters/notesMaster1.xml"/><Relationship Id="rId34" Type="http://schemas.openxmlformats.org/officeDocument/2006/relationships/font" Target="fonts/font13.fntdata"/><Relationship Id="rId47" Type="http://customschemas.google.com/relationships/presentationmetadata" Target="meta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6" name="Google Shape;29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210086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0"/>
        <p:cNvGrpSpPr/>
        <p:nvPr/>
      </p:nvGrpSpPr>
      <p:grpSpPr>
        <a:xfrm>
          <a:off x="0" y="0"/>
          <a:ext cx="0" cy="0"/>
          <a:chOff x="0" y="0"/>
          <a:chExt cx="0" cy="0"/>
        </a:xfrm>
      </p:grpSpPr>
      <p:sp>
        <p:nvSpPr>
          <p:cNvPr id="1461" name="Google Shape;1461;p1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2" name="Google Shape;1462;p1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1463" name="Google Shape;1463;p17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10</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048239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0"/>
        <p:cNvGrpSpPr/>
        <p:nvPr/>
      </p:nvGrpSpPr>
      <p:grpSpPr>
        <a:xfrm>
          <a:off x="0" y="0"/>
          <a:ext cx="0" cy="0"/>
          <a:chOff x="0" y="0"/>
          <a:chExt cx="0" cy="0"/>
        </a:xfrm>
      </p:grpSpPr>
      <p:sp>
        <p:nvSpPr>
          <p:cNvPr id="1461" name="Google Shape;1461;p1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2" name="Google Shape;1462;p1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1463" name="Google Shape;1463;p17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11</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4684268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0"/>
        <p:cNvGrpSpPr/>
        <p:nvPr/>
      </p:nvGrpSpPr>
      <p:grpSpPr>
        <a:xfrm>
          <a:off x="0" y="0"/>
          <a:ext cx="0" cy="0"/>
          <a:chOff x="0" y="0"/>
          <a:chExt cx="0" cy="0"/>
        </a:xfrm>
      </p:grpSpPr>
      <p:sp>
        <p:nvSpPr>
          <p:cNvPr id="1461" name="Google Shape;1461;p1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2" name="Google Shape;1462;p1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dirty="0"/>
              <a:t>Tandon Areas of Excellence</a:t>
            </a:r>
          </a:p>
          <a:p>
            <a:pPr marL="457200" marR="0" lvl="0" indent="-3302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Sustainability</a:t>
            </a:r>
            <a:endParaRPr lang="en-US" sz="1200" b="0" i="0" u="none" strike="noStrike" cap="none" dirty="0">
              <a:solidFill>
                <a:srgbClr val="000000"/>
              </a:solidFill>
              <a:latin typeface="Montserrat" pitchFamily="2" charset="77"/>
              <a:ea typeface="Montserrat"/>
              <a:cs typeface="Montserrat"/>
              <a:sym typeface="Montserrat"/>
            </a:endParaRPr>
          </a:p>
          <a:p>
            <a:pPr marL="457200" marR="0" lvl="0" indent="-3302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Urban </a:t>
            </a:r>
            <a:endParaRPr lang="en-US" sz="1200" b="0" i="0" u="none" strike="noStrike" cap="none" dirty="0">
              <a:solidFill>
                <a:srgbClr val="000000"/>
              </a:solidFill>
              <a:latin typeface="Montserrat" pitchFamily="2" charset="77"/>
              <a:sym typeface="Arial"/>
            </a:endParaRPr>
          </a:p>
          <a:p>
            <a:pPr marL="457200" marR="0" lvl="0" indent="-3302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Telecommunications &amp; IT</a:t>
            </a:r>
            <a:endParaRPr lang="en-US" sz="1200" b="0" i="0" u="none" strike="noStrike" cap="none" dirty="0">
              <a:solidFill>
                <a:srgbClr val="000000"/>
              </a:solidFill>
              <a:latin typeface="Montserrat" pitchFamily="2" charset="77"/>
              <a:ea typeface="Montserrat"/>
              <a:cs typeface="Montserrat"/>
              <a:sym typeface="Montserrat"/>
            </a:endParaRPr>
          </a:p>
          <a:p>
            <a:pPr marL="457200" marR="0" lvl="0" indent="-3302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Health</a:t>
            </a:r>
            <a:endParaRPr lang="en-US" sz="1200" b="0" i="0" u="none" strike="noStrike" cap="none" dirty="0">
              <a:solidFill>
                <a:srgbClr val="000000"/>
              </a:solidFill>
              <a:latin typeface="Montserrat" pitchFamily="2" charset="77"/>
              <a:sym typeface="Arial"/>
            </a:endParaRPr>
          </a:p>
          <a:p>
            <a:pPr marL="457200" marR="0" lvl="0" indent="-3302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Artificial Intelligence</a:t>
            </a:r>
            <a:endParaRPr lang="en-US" sz="1200" b="0" i="0" u="none" strike="noStrike" cap="none" dirty="0">
              <a:solidFill>
                <a:srgbClr val="000000"/>
              </a:solidFill>
              <a:latin typeface="Montserrat" pitchFamily="2" charset="77"/>
              <a:ea typeface="Montserrat"/>
              <a:cs typeface="Montserrat"/>
              <a:sym typeface="Montserrat"/>
            </a:endParaRPr>
          </a:p>
          <a:p>
            <a:pPr marL="457200" marR="0" lvl="0" indent="-228600" algn="l" rtl="0">
              <a:lnSpc>
                <a:spcPct val="100000"/>
              </a:lnSpc>
              <a:spcBef>
                <a:spcPts val="0"/>
              </a:spcBef>
              <a:spcAft>
                <a:spcPts val="0"/>
              </a:spcAft>
              <a:buClr>
                <a:srgbClr val="000000"/>
              </a:buClr>
              <a:buSzPts val="1400"/>
              <a:buFont typeface="Arial"/>
              <a:buNone/>
            </a:pPr>
            <a:endParaRPr lang="en-US" dirty="0"/>
          </a:p>
          <a:p>
            <a:pPr marL="114300" marR="0" lvl="0" indent="0" algn="l" rtl="0">
              <a:lnSpc>
                <a:spcPct val="150000"/>
              </a:lnSpc>
              <a:spcBef>
                <a:spcPts val="0"/>
              </a:spcBef>
              <a:spcAft>
                <a:spcPts val="0"/>
              </a:spcAft>
              <a:buClr>
                <a:srgbClr val="F2F2F2"/>
              </a:buClr>
              <a:buSzPts val="2200"/>
              <a:buFont typeface="Arial"/>
              <a:buNone/>
            </a:pPr>
            <a:r>
              <a:rPr lang="en-US" sz="1400" b="1" i="0" u="sng" strike="noStrike" cap="none" dirty="0">
                <a:solidFill>
                  <a:srgbClr val="F2F2F2"/>
                </a:solidFill>
                <a:latin typeface="Montserrat"/>
                <a:ea typeface="Montserrat"/>
                <a:cs typeface="Montserrat"/>
                <a:sym typeface="Montserrat"/>
              </a:rPr>
              <a:t>Professional Skills &amp; Tandon Resources</a:t>
            </a:r>
            <a:endParaRPr lang="en-US" sz="1400" b="0" i="0" u="none" strike="noStrike" cap="none" dirty="0">
              <a:solidFill>
                <a:srgbClr val="000000"/>
              </a:solidFill>
              <a:latin typeface="Montserrat"/>
              <a:ea typeface="Montserrat"/>
              <a:cs typeface="Montserrat"/>
              <a:sym typeface="Montserrat"/>
            </a:endParaRPr>
          </a:p>
          <a:p>
            <a:pPr marL="228600" marR="0" lvl="0" indent="-215900" algn="l" rtl="0">
              <a:lnSpc>
                <a:spcPct val="150000"/>
              </a:lnSpc>
              <a:spcBef>
                <a:spcPts val="0"/>
              </a:spcBef>
              <a:spcAft>
                <a:spcPts val="0"/>
              </a:spcAft>
              <a:buClr>
                <a:srgbClr val="F2F2F2"/>
              </a:buClr>
              <a:buSzPct val="200000"/>
              <a:buFont typeface="Montserrat"/>
              <a:buChar char="•"/>
            </a:pPr>
            <a:r>
              <a:rPr lang="en-US" sz="1200" b="0" i="0" u="none" strike="noStrike" cap="none" dirty="0" err="1">
                <a:solidFill>
                  <a:srgbClr val="F2F2F2"/>
                </a:solidFill>
                <a:latin typeface="Montserrat" pitchFamily="2" charset="77"/>
                <a:ea typeface="Montserrat"/>
                <a:cs typeface="Montserrat"/>
                <a:sym typeface="Montserrat"/>
              </a:rPr>
              <a:t>MakerSpace</a:t>
            </a:r>
            <a:r>
              <a:rPr lang="en-US" sz="1200" b="0" i="0" u="none" strike="noStrike" cap="none" dirty="0">
                <a:solidFill>
                  <a:srgbClr val="F2F2F2"/>
                </a:solidFill>
                <a:latin typeface="Montserrat" pitchFamily="2" charset="77"/>
                <a:ea typeface="Montserrat"/>
                <a:cs typeface="Montserrat"/>
                <a:sym typeface="Montserrat"/>
              </a:rPr>
              <a:t> &amp; RAD</a:t>
            </a:r>
            <a:endParaRPr lang="en-US" sz="1200" b="0" i="0" u="none" strike="noStrike" cap="none" dirty="0">
              <a:solidFill>
                <a:srgbClr val="000000"/>
              </a:solidFill>
              <a:latin typeface="Montserrat" pitchFamily="2" charset="77"/>
              <a:sym typeface="Arial"/>
            </a:endParaRPr>
          </a:p>
          <a:p>
            <a:pPr marL="228600" marR="0" lvl="0" indent="-2159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Teamwork &amp; Vertically Integrated Projects</a:t>
            </a:r>
            <a:endParaRPr lang="en-US" sz="1200" b="0" i="0" u="none" strike="noStrike" cap="none" dirty="0">
              <a:solidFill>
                <a:srgbClr val="000000"/>
              </a:solidFill>
              <a:latin typeface="Montserrat" pitchFamily="2" charset="77"/>
              <a:ea typeface="Montserrat"/>
              <a:cs typeface="Montserrat"/>
              <a:sym typeface="Montserrat"/>
            </a:endParaRPr>
          </a:p>
          <a:p>
            <a:pPr marL="228600" marR="0" lvl="0" indent="-2159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Career Services</a:t>
            </a:r>
            <a:endParaRPr lang="en-US" sz="1200" b="0" i="0" u="none" strike="noStrike" cap="none" dirty="0">
              <a:solidFill>
                <a:srgbClr val="000000"/>
              </a:solidFill>
              <a:latin typeface="Montserrat" pitchFamily="2" charset="77"/>
              <a:ea typeface="Montserrat"/>
              <a:cs typeface="Montserrat"/>
              <a:sym typeface="Montserrat"/>
            </a:endParaRPr>
          </a:p>
          <a:p>
            <a:pPr marL="228600" marR="0" lvl="0" indent="-2159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Project Management &amp; Technical Writing</a:t>
            </a:r>
            <a:endParaRPr lang="en-US" sz="1200" b="0" i="0" u="none" strike="noStrike" cap="none" dirty="0">
              <a:solidFill>
                <a:srgbClr val="000000"/>
              </a:solidFill>
              <a:latin typeface="Montserrat" pitchFamily="2" charset="77"/>
              <a:ea typeface="Montserrat"/>
              <a:cs typeface="Montserrat"/>
              <a:sym typeface="Montserrat"/>
            </a:endParaRPr>
          </a:p>
          <a:p>
            <a:pPr marL="228600" marR="0" lvl="0" indent="-2159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World Trade Center Construction</a:t>
            </a:r>
          </a:p>
          <a:p>
            <a:pPr marL="457200" marR="0" lvl="0" indent="-228600" algn="l" rtl="0">
              <a:lnSpc>
                <a:spcPct val="100000"/>
              </a:lnSpc>
              <a:spcBef>
                <a:spcPts val="0"/>
              </a:spcBef>
              <a:spcAft>
                <a:spcPts val="0"/>
              </a:spcAft>
              <a:buClr>
                <a:srgbClr val="000000"/>
              </a:buClr>
              <a:buSzPts val="1400"/>
              <a:buFont typeface="Arial"/>
              <a:buNone/>
            </a:pPr>
            <a:endParaRPr lang="en-US" dirty="0"/>
          </a:p>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1463" name="Google Shape;1463;p17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12</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9941302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0"/>
        <p:cNvGrpSpPr/>
        <p:nvPr/>
      </p:nvGrpSpPr>
      <p:grpSpPr>
        <a:xfrm>
          <a:off x="0" y="0"/>
          <a:ext cx="0" cy="0"/>
          <a:chOff x="0" y="0"/>
          <a:chExt cx="0" cy="0"/>
        </a:xfrm>
      </p:grpSpPr>
      <p:sp>
        <p:nvSpPr>
          <p:cNvPr id="1461" name="Google Shape;1461;p1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2" name="Google Shape;1462;p1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dirty="0"/>
              <a:t>Alternate slide </a:t>
            </a:r>
            <a:r>
              <a:rPr lang="en-US" dirty="0" err="1"/>
              <a:t>conifguration</a:t>
            </a:r>
            <a:endParaRPr dirty="0"/>
          </a:p>
        </p:txBody>
      </p:sp>
      <p:sp>
        <p:nvSpPr>
          <p:cNvPr id="1463" name="Google Shape;1463;p17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13</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3796871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0"/>
        <p:cNvGrpSpPr/>
        <p:nvPr/>
      </p:nvGrpSpPr>
      <p:grpSpPr>
        <a:xfrm>
          <a:off x="0" y="0"/>
          <a:ext cx="0" cy="0"/>
          <a:chOff x="0" y="0"/>
          <a:chExt cx="0" cy="0"/>
        </a:xfrm>
      </p:grpSpPr>
      <p:sp>
        <p:nvSpPr>
          <p:cNvPr id="1461" name="Google Shape;1461;p1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2" name="Google Shape;1462;p1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The paragraph needs to be added to the end of every conclusion. This does NOT apply to lab 3 lab reports. This applies to Lab 4 lab report and all the other lab reports after that. Ask them to refer to the Sample Lab Report page available on the manual under Writing Resources if they are confused. The paragraph is a part of the conclusion so it does not need a separate title.</a:t>
            </a:r>
          </a:p>
        </p:txBody>
      </p:sp>
      <p:sp>
        <p:nvSpPr>
          <p:cNvPr id="1463" name="Google Shape;1463;p17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14</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4572370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0"/>
        <p:cNvGrpSpPr/>
        <p:nvPr/>
      </p:nvGrpSpPr>
      <p:grpSpPr>
        <a:xfrm>
          <a:off x="0" y="0"/>
          <a:ext cx="0" cy="0"/>
          <a:chOff x="0" y="0"/>
          <a:chExt cx="0" cy="0"/>
        </a:xfrm>
      </p:grpSpPr>
      <p:sp>
        <p:nvSpPr>
          <p:cNvPr id="1461" name="Google Shape;1461;p1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2" name="Google Shape;1462;p1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The paragraph needs to be added to the end of every conclusion. This does NOT apply to lab 3 lab reports. This applies to Lab 4 lab report and all the other lab reports after that. Ask them to refer to the Sample Lab Report page available on the manual under Writing Resources if they are confused. The paragraph is a part of the conclusion so it does not need a separate title.</a:t>
            </a:r>
          </a:p>
        </p:txBody>
      </p:sp>
      <p:sp>
        <p:nvSpPr>
          <p:cNvPr id="1463" name="Google Shape;1463;p17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15</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0719281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0"/>
        <p:cNvGrpSpPr/>
        <p:nvPr/>
      </p:nvGrpSpPr>
      <p:grpSpPr>
        <a:xfrm>
          <a:off x="0" y="0"/>
          <a:ext cx="0" cy="0"/>
          <a:chOff x="0" y="0"/>
          <a:chExt cx="0" cy="0"/>
        </a:xfrm>
      </p:grpSpPr>
      <p:sp>
        <p:nvSpPr>
          <p:cNvPr id="1461" name="Google Shape;1461;p1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2" name="Google Shape;1462;p1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This example is also in the sample lab report manual page.</a:t>
            </a:r>
          </a:p>
        </p:txBody>
      </p:sp>
      <p:sp>
        <p:nvSpPr>
          <p:cNvPr id="1463" name="Google Shape;1463;p17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16</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241693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0"/>
        <p:cNvGrpSpPr/>
        <p:nvPr/>
      </p:nvGrpSpPr>
      <p:grpSpPr>
        <a:xfrm>
          <a:off x="0" y="0"/>
          <a:ext cx="0" cy="0"/>
          <a:chOff x="0" y="0"/>
          <a:chExt cx="0" cy="0"/>
        </a:xfrm>
      </p:grpSpPr>
      <p:sp>
        <p:nvSpPr>
          <p:cNvPr id="1461" name="Google Shape;1461;p1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2" name="Google Shape;1462;p1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This example is also in the sample lab report manual page.</a:t>
            </a:r>
          </a:p>
        </p:txBody>
      </p:sp>
      <p:sp>
        <p:nvSpPr>
          <p:cNvPr id="1463" name="Google Shape;1463;p17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17</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6467291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0"/>
        <p:cNvGrpSpPr/>
        <p:nvPr/>
      </p:nvGrpSpPr>
      <p:grpSpPr>
        <a:xfrm>
          <a:off x="0" y="0"/>
          <a:ext cx="0" cy="0"/>
          <a:chOff x="0" y="0"/>
          <a:chExt cx="0" cy="0"/>
        </a:xfrm>
      </p:grpSpPr>
      <p:sp>
        <p:nvSpPr>
          <p:cNvPr id="1461" name="Google Shape;1461;p1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2" name="Google Shape;1462;p1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dirty="0"/>
              <a:t>Tandon Areas of Excellence</a:t>
            </a:r>
          </a:p>
          <a:p>
            <a:pPr marL="457200" marR="0" lvl="0" indent="-3302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Sustainability</a:t>
            </a:r>
            <a:endParaRPr lang="en-US" sz="1200" b="0" i="0" u="none" strike="noStrike" cap="none" dirty="0">
              <a:solidFill>
                <a:srgbClr val="000000"/>
              </a:solidFill>
              <a:latin typeface="Montserrat" pitchFamily="2" charset="77"/>
              <a:ea typeface="Montserrat"/>
              <a:cs typeface="Montserrat"/>
              <a:sym typeface="Montserrat"/>
            </a:endParaRPr>
          </a:p>
          <a:p>
            <a:pPr marL="457200" marR="0" lvl="0" indent="-3302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Urban </a:t>
            </a:r>
            <a:endParaRPr lang="en-US" sz="1200" b="0" i="0" u="none" strike="noStrike" cap="none" dirty="0">
              <a:solidFill>
                <a:srgbClr val="000000"/>
              </a:solidFill>
              <a:latin typeface="Montserrat" pitchFamily="2" charset="77"/>
              <a:sym typeface="Arial"/>
            </a:endParaRPr>
          </a:p>
          <a:p>
            <a:pPr marL="457200" marR="0" lvl="0" indent="-3302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Telecommunications &amp; IT</a:t>
            </a:r>
            <a:endParaRPr lang="en-US" sz="1200" b="0" i="0" u="none" strike="noStrike" cap="none" dirty="0">
              <a:solidFill>
                <a:srgbClr val="000000"/>
              </a:solidFill>
              <a:latin typeface="Montserrat" pitchFamily="2" charset="77"/>
              <a:ea typeface="Montserrat"/>
              <a:cs typeface="Montserrat"/>
              <a:sym typeface="Montserrat"/>
            </a:endParaRPr>
          </a:p>
          <a:p>
            <a:pPr marL="457200" marR="0" lvl="0" indent="-3302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Health</a:t>
            </a:r>
            <a:endParaRPr lang="en-US" sz="1200" b="0" i="0" u="none" strike="noStrike" cap="none" dirty="0">
              <a:solidFill>
                <a:srgbClr val="000000"/>
              </a:solidFill>
              <a:latin typeface="Montserrat" pitchFamily="2" charset="77"/>
              <a:sym typeface="Arial"/>
            </a:endParaRPr>
          </a:p>
          <a:p>
            <a:pPr marL="457200" marR="0" lvl="0" indent="-3302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Artificial Intelligence</a:t>
            </a:r>
            <a:endParaRPr lang="en-US" sz="1200" b="0" i="0" u="none" strike="noStrike" cap="none" dirty="0">
              <a:solidFill>
                <a:srgbClr val="000000"/>
              </a:solidFill>
              <a:latin typeface="Montserrat" pitchFamily="2" charset="77"/>
              <a:ea typeface="Montserrat"/>
              <a:cs typeface="Montserrat"/>
              <a:sym typeface="Montserrat"/>
            </a:endParaRPr>
          </a:p>
          <a:p>
            <a:pPr marL="457200" marR="0" lvl="0" indent="-228600" algn="l" rtl="0">
              <a:lnSpc>
                <a:spcPct val="100000"/>
              </a:lnSpc>
              <a:spcBef>
                <a:spcPts val="0"/>
              </a:spcBef>
              <a:spcAft>
                <a:spcPts val="0"/>
              </a:spcAft>
              <a:buClr>
                <a:srgbClr val="000000"/>
              </a:buClr>
              <a:buSzPts val="1400"/>
              <a:buFont typeface="Arial"/>
              <a:buNone/>
            </a:pPr>
            <a:endParaRPr lang="en-US" dirty="0"/>
          </a:p>
          <a:p>
            <a:pPr marL="114300" marR="0" lvl="0" indent="0" algn="l" rtl="0">
              <a:lnSpc>
                <a:spcPct val="150000"/>
              </a:lnSpc>
              <a:spcBef>
                <a:spcPts val="0"/>
              </a:spcBef>
              <a:spcAft>
                <a:spcPts val="0"/>
              </a:spcAft>
              <a:buClr>
                <a:srgbClr val="F2F2F2"/>
              </a:buClr>
              <a:buSzPts val="2200"/>
              <a:buFont typeface="Arial"/>
              <a:buNone/>
            </a:pPr>
            <a:r>
              <a:rPr lang="en-US" sz="1400" b="1" i="0" u="sng" strike="noStrike" cap="none" dirty="0">
                <a:solidFill>
                  <a:srgbClr val="F2F2F2"/>
                </a:solidFill>
                <a:latin typeface="Montserrat"/>
                <a:ea typeface="Montserrat"/>
                <a:cs typeface="Montserrat"/>
                <a:sym typeface="Montserrat"/>
              </a:rPr>
              <a:t>Professional Skills &amp; Tandon Resources</a:t>
            </a:r>
            <a:endParaRPr lang="en-US" sz="1400" b="0" i="0" u="none" strike="noStrike" cap="none" dirty="0">
              <a:solidFill>
                <a:srgbClr val="000000"/>
              </a:solidFill>
              <a:latin typeface="Montserrat"/>
              <a:ea typeface="Montserrat"/>
              <a:cs typeface="Montserrat"/>
              <a:sym typeface="Montserrat"/>
            </a:endParaRPr>
          </a:p>
          <a:p>
            <a:pPr marL="228600" marR="0" lvl="0" indent="-215900" algn="l" rtl="0">
              <a:lnSpc>
                <a:spcPct val="150000"/>
              </a:lnSpc>
              <a:spcBef>
                <a:spcPts val="0"/>
              </a:spcBef>
              <a:spcAft>
                <a:spcPts val="0"/>
              </a:spcAft>
              <a:buClr>
                <a:srgbClr val="F2F2F2"/>
              </a:buClr>
              <a:buSzPct val="200000"/>
              <a:buFont typeface="Montserrat"/>
              <a:buChar char="•"/>
            </a:pPr>
            <a:r>
              <a:rPr lang="en-US" sz="1200" b="0" i="0" u="none" strike="noStrike" cap="none" dirty="0" err="1">
                <a:solidFill>
                  <a:srgbClr val="F2F2F2"/>
                </a:solidFill>
                <a:latin typeface="Montserrat" pitchFamily="2" charset="77"/>
                <a:ea typeface="Montserrat"/>
                <a:cs typeface="Montserrat"/>
                <a:sym typeface="Montserrat"/>
              </a:rPr>
              <a:t>MakerSpace</a:t>
            </a:r>
            <a:r>
              <a:rPr lang="en-US" sz="1200" b="0" i="0" u="none" strike="noStrike" cap="none" dirty="0">
                <a:solidFill>
                  <a:srgbClr val="F2F2F2"/>
                </a:solidFill>
                <a:latin typeface="Montserrat" pitchFamily="2" charset="77"/>
                <a:ea typeface="Montserrat"/>
                <a:cs typeface="Montserrat"/>
                <a:sym typeface="Montserrat"/>
              </a:rPr>
              <a:t> &amp; RAD</a:t>
            </a:r>
            <a:endParaRPr lang="en-US" sz="1200" b="0" i="0" u="none" strike="noStrike" cap="none" dirty="0">
              <a:solidFill>
                <a:srgbClr val="000000"/>
              </a:solidFill>
              <a:latin typeface="Montserrat" pitchFamily="2" charset="77"/>
              <a:sym typeface="Arial"/>
            </a:endParaRPr>
          </a:p>
          <a:p>
            <a:pPr marL="228600" marR="0" lvl="0" indent="-2159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Teamwork &amp; Vertically Integrated Projects</a:t>
            </a:r>
            <a:endParaRPr lang="en-US" sz="1200" b="0" i="0" u="none" strike="noStrike" cap="none" dirty="0">
              <a:solidFill>
                <a:srgbClr val="000000"/>
              </a:solidFill>
              <a:latin typeface="Montserrat" pitchFamily="2" charset="77"/>
              <a:ea typeface="Montserrat"/>
              <a:cs typeface="Montserrat"/>
              <a:sym typeface="Montserrat"/>
            </a:endParaRPr>
          </a:p>
          <a:p>
            <a:pPr marL="228600" marR="0" lvl="0" indent="-2159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Career Services</a:t>
            </a:r>
            <a:endParaRPr lang="en-US" sz="1200" b="0" i="0" u="none" strike="noStrike" cap="none" dirty="0">
              <a:solidFill>
                <a:srgbClr val="000000"/>
              </a:solidFill>
              <a:latin typeface="Montserrat" pitchFamily="2" charset="77"/>
              <a:ea typeface="Montserrat"/>
              <a:cs typeface="Montserrat"/>
              <a:sym typeface="Montserrat"/>
            </a:endParaRPr>
          </a:p>
          <a:p>
            <a:pPr marL="228600" marR="0" lvl="0" indent="-2159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Project Management &amp; Technical Writing</a:t>
            </a:r>
            <a:endParaRPr lang="en-US" sz="1200" b="0" i="0" u="none" strike="noStrike" cap="none" dirty="0">
              <a:solidFill>
                <a:srgbClr val="000000"/>
              </a:solidFill>
              <a:latin typeface="Montserrat" pitchFamily="2" charset="77"/>
              <a:ea typeface="Montserrat"/>
              <a:cs typeface="Montserrat"/>
              <a:sym typeface="Montserrat"/>
            </a:endParaRPr>
          </a:p>
          <a:p>
            <a:pPr marL="228600" marR="0" lvl="0" indent="-2159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World Trade Center Construction</a:t>
            </a:r>
          </a:p>
          <a:p>
            <a:pPr marL="457200" marR="0" lvl="0" indent="-228600" algn="l" rtl="0">
              <a:lnSpc>
                <a:spcPct val="100000"/>
              </a:lnSpc>
              <a:spcBef>
                <a:spcPts val="0"/>
              </a:spcBef>
              <a:spcAft>
                <a:spcPts val="0"/>
              </a:spcAft>
              <a:buClr>
                <a:srgbClr val="000000"/>
              </a:buClr>
              <a:buSzPts val="1400"/>
              <a:buFont typeface="Arial"/>
              <a:buNone/>
            </a:pPr>
            <a:endParaRPr lang="en-US" dirty="0"/>
          </a:p>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1463" name="Google Shape;1463;p17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18</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0547976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6" name="Google Shape;29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510950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3" name="Google Shape;343;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344" name="Google Shape;344;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0"/>
        <p:cNvGrpSpPr/>
        <p:nvPr/>
      </p:nvGrpSpPr>
      <p:grpSpPr>
        <a:xfrm>
          <a:off x="0" y="0"/>
          <a:ext cx="0" cy="0"/>
          <a:chOff x="0" y="0"/>
          <a:chExt cx="0" cy="0"/>
        </a:xfrm>
      </p:grpSpPr>
      <p:sp>
        <p:nvSpPr>
          <p:cNvPr id="1461" name="Google Shape;1461;p1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2" name="Google Shape;1462;p1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dirty="0"/>
              <a:t>Tandon Areas of Excellence</a:t>
            </a:r>
          </a:p>
          <a:p>
            <a:pPr marL="457200" marR="0" lvl="0" indent="-3302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Sustainability</a:t>
            </a:r>
            <a:endParaRPr lang="en-US" sz="1200" b="0" i="0" u="none" strike="noStrike" cap="none" dirty="0">
              <a:solidFill>
                <a:srgbClr val="000000"/>
              </a:solidFill>
              <a:latin typeface="Montserrat" pitchFamily="2" charset="77"/>
              <a:ea typeface="Montserrat"/>
              <a:cs typeface="Montserrat"/>
              <a:sym typeface="Montserrat"/>
            </a:endParaRPr>
          </a:p>
          <a:p>
            <a:pPr marL="457200" marR="0" lvl="0" indent="-3302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Urban </a:t>
            </a:r>
            <a:endParaRPr lang="en-US" sz="1200" b="0" i="0" u="none" strike="noStrike" cap="none" dirty="0">
              <a:solidFill>
                <a:srgbClr val="000000"/>
              </a:solidFill>
              <a:latin typeface="Montserrat" pitchFamily="2" charset="77"/>
              <a:sym typeface="Arial"/>
            </a:endParaRPr>
          </a:p>
          <a:p>
            <a:pPr marL="457200" marR="0" lvl="0" indent="-3302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Telecommunications &amp; IT</a:t>
            </a:r>
            <a:endParaRPr lang="en-US" sz="1200" b="0" i="0" u="none" strike="noStrike" cap="none" dirty="0">
              <a:solidFill>
                <a:srgbClr val="000000"/>
              </a:solidFill>
              <a:latin typeface="Montserrat" pitchFamily="2" charset="77"/>
              <a:ea typeface="Montserrat"/>
              <a:cs typeface="Montserrat"/>
              <a:sym typeface="Montserrat"/>
            </a:endParaRPr>
          </a:p>
          <a:p>
            <a:pPr marL="457200" marR="0" lvl="0" indent="-3302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Health</a:t>
            </a:r>
            <a:endParaRPr lang="en-US" sz="1200" b="0" i="0" u="none" strike="noStrike" cap="none" dirty="0">
              <a:solidFill>
                <a:srgbClr val="000000"/>
              </a:solidFill>
              <a:latin typeface="Montserrat" pitchFamily="2" charset="77"/>
              <a:sym typeface="Arial"/>
            </a:endParaRPr>
          </a:p>
          <a:p>
            <a:pPr marL="457200" marR="0" lvl="0" indent="-3302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Artificial Intelligence</a:t>
            </a:r>
            <a:endParaRPr lang="en-US" sz="1200" b="0" i="0" u="none" strike="noStrike" cap="none" dirty="0">
              <a:solidFill>
                <a:srgbClr val="000000"/>
              </a:solidFill>
              <a:latin typeface="Montserrat" pitchFamily="2" charset="77"/>
              <a:ea typeface="Montserrat"/>
              <a:cs typeface="Montserrat"/>
              <a:sym typeface="Montserrat"/>
            </a:endParaRPr>
          </a:p>
          <a:p>
            <a:pPr marL="457200" marR="0" lvl="0" indent="-228600" algn="l" rtl="0">
              <a:lnSpc>
                <a:spcPct val="100000"/>
              </a:lnSpc>
              <a:spcBef>
                <a:spcPts val="0"/>
              </a:spcBef>
              <a:spcAft>
                <a:spcPts val="0"/>
              </a:spcAft>
              <a:buClr>
                <a:srgbClr val="000000"/>
              </a:buClr>
              <a:buSzPts val="1400"/>
              <a:buFont typeface="Arial"/>
              <a:buNone/>
            </a:pPr>
            <a:endParaRPr lang="en-US" dirty="0"/>
          </a:p>
          <a:p>
            <a:pPr marL="114300" marR="0" lvl="0" indent="0" algn="l" rtl="0">
              <a:lnSpc>
                <a:spcPct val="150000"/>
              </a:lnSpc>
              <a:spcBef>
                <a:spcPts val="0"/>
              </a:spcBef>
              <a:spcAft>
                <a:spcPts val="0"/>
              </a:spcAft>
              <a:buClr>
                <a:srgbClr val="F2F2F2"/>
              </a:buClr>
              <a:buSzPts val="2200"/>
              <a:buFont typeface="Arial"/>
              <a:buNone/>
            </a:pPr>
            <a:r>
              <a:rPr lang="en-US" sz="1400" b="1" i="0" u="sng" strike="noStrike" cap="none" dirty="0">
                <a:solidFill>
                  <a:srgbClr val="F2F2F2"/>
                </a:solidFill>
                <a:latin typeface="Montserrat"/>
                <a:ea typeface="Montserrat"/>
                <a:cs typeface="Montserrat"/>
                <a:sym typeface="Montserrat"/>
              </a:rPr>
              <a:t>Professional Skills &amp; Tandon Resources</a:t>
            </a:r>
            <a:endParaRPr lang="en-US" sz="1400" b="0" i="0" u="none" strike="noStrike" cap="none" dirty="0">
              <a:solidFill>
                <a:srgbClr val="000000"/>
              </a:solidFill>
              <a:latin typeface="Montserrat"/>
              <a:ea typeface="Montserrat"/>
              <a:cs typeface="Montserrat"/>
              <a:sym typeface="Montserrat"/>
            </a:endParaRPr>
          </a:p>
          <a:p>
            <a:pPr marL="228600" marR="0" lvl="0" indent="-215900" algn="l" rtl="0">
              <a:lnSpc>
                <a:spcPct val="150000"/>
              </a:lnSpc>
              <a:spcBef>
                <a:spcPts val="0"/>
              </a:spcBef>
              <a:spcAft>
                <a:spcPts val="0"/>
              </a:spcAft>
              <a:buClr>
                <a:srgbClr val="F2F2F2"/>
              </a:buClr>
              <a:buSzPct val="200000"/>
              <a:buFont typeface="Montserrat"/>
              <a:buChar char="•"/>
            </a:pPr>
            <a:r>
              <a:rPr lang="en-US" sz="1200" b="0" i="0" u="none" strike="noStrike" cap="none" dirty="0" err="1">
                <a:solidFill>
                  <a:srgbClr val="F2F2F2"/>
                </a:solidFill>
                <a:latin typeface="Montserrat" pitchFamily="2" charset="77"/>
                <a:ea typeface="Montserrat"/>
                <a:cs typeface="Montserrat"/>
                <a:sym typeface="Montserrat"/>
              </a:rPr>
              <a:t>MakerSpace</a:t>
            </a:r>
            <a:r>
              <a:rPr lang="en-US" sz="1200" b="0" i="0" u="none" strike="noStrike" cap="none" dirty="0">
                <a:solidFill>
                  <a:srgbClr val="F2F2F2"/>
                </a:solidFill>
                <a:latin typeface="Montserrat" pitchFamily="2" charset="77"/>
                <a:ea typeface="Montserrat"/>
                <a:cs typeface="Montserrat"/>
                <a:sym typeface="Montserrat"/>
              </a:rPr>
              <a:t> &amp; RAD</a:t>
            </a:r>
            <a:endParaRPr lang="en-US" sz="1200" b="0" i="0" u="none" strike="noStrike" cap="none" dirty="0">
              <a:solidFill>
                <a:srgbClr val="000000"/>
              </a:solidFill>
              <a:latin typeface="Montserrat" pitchFamily="2" charset="77"/>
              <a:sym typeface="Arial"/>
            </a:endParaRPr>
          </a:p>
          <a:p>
            <a:pPr marL="228600" marR="0" lvl="0" indent="-2159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Teamwork &amp; Vertically Integrated Projects</a:t>
            </a:r>
            <a:endParaRPr lang="en-US" sz="1200" b="0" i="0" u="none" strike="noStrike" cap="none" dirty="0">
              <a:solidFill>
                <a:srgbClr val="000000"/>
              </a:solidFill>
              <a:latin typeface="Montserrat" pitchFamily="2" charset="77"/>
              <a:ea typeface="Montserrat"/>
              <a:cs typeface="Montserrat"/>
              <a:sym typeface="Montserrat"/>
            </a:endParaRPr>
          </a:p>
          <a:p>
            <a:pPr marL="228600" marR="0" lvl="0" indent="-2159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Career Services</a:t>
            </a:r>
            <a:endParaRPr lang="en-US" sz="1200" b="0" i="0" u="none" strike="noStrike" cap="none" dirty="0">
              <a:solidFill>
                <a:srgbClr val="000000"/>
              </a:solidFill>
              <a:latin typeface="Montserrat" pitchFamily="2" charset="77"/>
              <a:ea typeface="Montserrat"/>
              <a:cs typeface="Montserrat"/>
              <a:sym typeface="Montserrat"/>
            </a:endParaRPr>
          </a:p>
          <a:p>
            <a:pPr marL="228600" marR="0" lvl="0" indent="-2159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Project Management &amp; Technical Writing</a:t>
            </a:r>
            <a:endParaRPr lang="en-US" sz="1200" b="0" i="0" u="none" strike="noStrike" cap="none" dirty="0">
              <a:solidFill>
                <a:srgbClr val="000000"/>
              </a:solidFill>
              <a:latin typeface="Montserrat" pitchFamily="2" charset="77"/>
              <a:ea typeface="Montserrat"/>
              <a:cs typeface="Montserrat"/>
              <a:sym typeface="Montserrat"/>
            </a:endParaRPr>
          </a:p>
          <a:p>
            <a:pPr marL="228600" marR="0" lvl="0" indent="-215900" algn="l" rtl="0">
              <a:lnSpc>
                <a:spcPct val="150000"/>
              </a:lnSpc>
              <a:spcBef>
                <a:spcPts val="0"/>
              </a:spcBef>
              <a:spcAft>
                <a:spcPts val="0"/>
              </a:spcAft>
              <a:buClr>
                <a:srgbClr val="F2F2F2"/>
              </a:buClr>
              <a:buSzPct val="200000"/>
              <a:buFont typeface="Montserrat"/>
              <a:buChar char="•"/>
            </a:pPr>
            <a:r>
              <a:rPr lang="en-US" sz="1200" b="0" i="0" u="none" strike="noStrike" cap="none" dirty="0">
                <a:solidFill>
                  <a:srgbClr val="F2F2F2"/>
                </a:solidFill>
                <a:latin typeface="Montserrat" pitchFamily="2" charset="77"/>
                <a:ea typeface="Montserrat"/>
                <a:cs typeface="Montserrat"/>
                <a:sym typeface="Montserrat"/>
              </a:rPr>
              <a:t>World Trade Center Construction</a:t>
            </a:r>
          </a:p>
          <a:p>
            <a:pPr marL="457200" marR="0" lvl="0" indent="-228600" algn="l" rtl="0">
              <a:lnSpc>
                <a:spcPct val="100000"/>
              </a:lnSpc>
              <a:spcBef>
                <a:spcPts val="0"/>
              </a:spcBef>
              <a:spcAft>
                <a:spcPts val="0"/>
              </a:spcAft>
              <a:buClr>
                <a:srgbClr val="000000"/>
              </a:buClr>
              <a:buSzPts val="1400"/>
              <a:buFont typeface="Arial"/>
              <a:buNone/>
            </a:pPr>
            <a:endParaRPr lang="en-US" dirty="0"/>
          </a:p>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1463" name="Google Shape;1463;p17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3</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2494636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0"/>
        <p:cNvGrpSpPr/>
        <p:nvPr/>
      </p:nvGrpSpPr>
      <p:grpSpPr>
        <a:xfrm>
          <a:off x="0" y="0"/>
          <a:ext cx="0" cy="0"/>
          <a:chOff x="0" y="0"/>
          <a:chExt cx="0" cy="0"/>
        </a:xfrm>
      </p:grpSpPr>
      <p:sp>
        <p:nvSpPr>
          <p:cNvPr id="1461" name="Google Shape;1461;p1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2" name="Google Shape;1462;p1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The video has NO AUDIO, so make sure to walk through and narrate what is happening. The first thing they do here is a loft, and then a sweep. </a:t>
            </a:r>
          </a:p>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1463" name="Google Shape;1463;p17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4</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1329929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0"/>
        <p:cNvGrpSpPr/>
        <p:nvPr/>
      </p:nvGrpSpPr>
      <p:grpSpPr>
        <a:xfrm>
          <a:off x="0" y="0"/>
          <a:ext cx="0" cy="0"/>
          <a:chOff x="0" y="0"/>
          <a:chExt cx="0" cy="0"/>
        </a:xfrm>
      </p:grpSpPr>
      <p:sp>
        <p:nvSpPr>
          <p:cNvPr id="1461" name="Google Shape;1461;p1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2" name="Google Shape;1462;p1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1463" name="Google Shape;1463;p17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5</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5973697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0"/>
        <p:cNvGrpSpPr/>
        <p:nvPr/>
      </p:nvGrpSpPr>
      <p:grpSpPr>
        <a:xfrm>
          <a:off x="0" y="0"/>
          <a:ext cx="0" cy="0"/>
          <a:chOff x="0" y="0"/>
          <a:chExt cx="0" cy="0"/>
        </a:xfrm>
      </p:grpSpPr>
      <p:sp>
        <p:nvSpPr>
          <p:cNvPr id="1461" name="Google Shape;1461;p1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2" name="Google Shape;1462;p1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1463" name="Google Shape;1463;p17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6</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6567506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0"/>
        <p:cNvGrpSpPr/>
        <p:nvPr/>
      </p:nvGrpSpPr>
      <p:grpSpPr>
        <a:xfrm>
          <a:off x="0" y="0"/>
          <a:ext cx="0" cy="0"/>
          <a:chOff x="0" y="0"/>
          <a:chExt cx="0" cy="0"/>
        </a:xfrm>
      </p:grpSpPr>
      <p:sp>
        <p:nvSpPr>
          <p:cNvPr id="1461" name="Google Shape;1461;p1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2" name="Google Shape;1462;p1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1463" name="Google Shape;1463;p17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7</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4532476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0"/>
        <p:cNvGrpSpPr/>
        <p:nvPr/>
      </p:nvGrpSpPr>
      <p:grpSpPr>
        <a:xfrm>
          <a:off x="0" y="0"/>
          <a:ext cx="0" cy="0"/>
          <a:chOff x="0" y="0"/>
          <a:chExt cx="0" cy="0"/>
        </a:xfrm>
      </p:grpSpPr>
      <p:sp>
        <p:nvSpPr>
          <p:cNvPr id="1461" name="Google Shape;1461;p1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2" name="Google Shape;1462;p1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1463" name="Google Shape;1463;p17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8</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3196571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0"/>
        <p:cNvGrpSpPr/>
        <p:nvPr/>
      </p:nvGrpSpPr>
      <p:grpSpPr>
        <a:xfrm>
          <a:off x="0" y="0"/>
          <a:ext cx="0" cy="0"/>
          <a:chOff x="0" y="0"/>
          <a:chExt cx="0" cy="0"/>
        </a:xfrm>
      </p:grpSpPr>
      <p:sp>
        <p:nvSpPr>
          <p:cNvPr id="1461" name="Google Shape;1461;p1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2" name="Google Shape;1462;p1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1463" name="Google Shape;1463;p17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9</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031619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2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2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2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7"/>
          <p:cNvSpPr>
            <a:spLocks noGrp="1"/>
          </p:cNvSpPr>
          <p:nvPr>
            <p:ph type="pic" idx="2"/>
          </p:nvPr>
        </p:nvSpPr>
        <p:spPr>
          <a:xfrm>
            <a:off x="5183188" y="987425"/>
            <a:ext cx="6172200" cy="4873625"/>
          </a:xfrm>
          <a:prstGeom prst="rect">
            <a:avLst/>
          </a:prstGeom>
          <a:noFill/>
          <a:ln>
            <a:noFill/>
          </a:ln>
        </p:spPr>
      </p:sp>
      <p:sp>
        <p:nvSpPr>
          <p:cNvPr id="68" name="Google Shape;68;p2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2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Quattrocento Sans"/>
                <a:ea typeface="Quattrocento Sans"/>
                <a:cs typeface="Quattrocento Sans"/>
                <a:sym typeface="Quattrocento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Quattrocento Sans"/>
                <a:ea typeface="Quattrocento Sans"/>
                <a:cs typeface="Quattrocento Sans"/>
                <a:sym typeface="Quattrocento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Quattrocento Sans"/>
                <a:ea typeface="Quattrocento Sans"/>
                <a:cs typeface="Quattrocento Sans"/>
                <a:sym typeface="Quattrocento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Quattrocento Sans"/>
                <a:ea typeface="Quattrocento Sans"/>
                <a:cs typeface="Quattrocento Sans"/>
                <a:sym typeface="Quattrocento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Quattrocento Sans"/>
                <a:ea typeface="Quattrocento Sans"/>
                <a:cs typeface="Quattrocento Sans"/>
                <a:sym typeface="Quattrocento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Quattrocento Sans"/>
                <a:ea typeface="Quattrocento Sans"/>
                <a:cs typeface="Quattrocento Sans"/>
                <a:sym typeface="Quattrocento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Quattrocento Sans"/>
                <a:ea typeface="Quattrocento Sans"/>
                <a:cs typeface="Quattrocento Sans"/>
                <a:sym typeface="Quattrocento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Quattrocento Sans"/>
                <a:ea typeface="Quattrocento Sans"/>
                <a:cs typeface="Quattrocento Sans"/>
                <a:sym typeface="Quattrocento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7651049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6" r:id="rId5"/>
    <p:sldLayoutId id="2147483657" r:id="rId6"/>
    <p:sldLayoutId id="2147483658" r:id="rId7"/>
    <p:sldLayoutId id="2147483659" r:id="rId8"/>
    <p:sldLayoutId id="2147483660"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emf"/><Relationship Id="rId7" Type="http://schemas.microsoft.com/office/2007/relationships/hdphoto" Target="../media/hdphoto3.wdp"/><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media/image13.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6.xml"/><Relationship Id="rId1" Type="http://schemas.openxmlformats.org/officeDocument/2006/relationships/slideLayout" Target="../slideLayouts/slideLayout9.xml"/><Relationship Id="rId5" Type="http://schemas.openxmlformats.org/officeDocument/2006/relationships/image" Target="../media/image14.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7.xml"/><Relationship Id="rId1" Type="http://schemas.openxmlformats.org/officeDocument/2006/relationships/slideLayout" Target="../slideLayouts/slideLayout9.xml"/><Relationship Id="rId5" Type="http://schemas.openxmlformats.org/officeDocument/2006/relationships/image" Target="../media/image14.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image" Target="../media/image3.jp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mov"/><Relationship Id="rId7" Type="http://schemas.openxmlformats.org/officeDocument/2006/relationships/image" Target="../media/image2.png"/><Relationship Id="rId2" Type="http://schemas.microsoft.com/office/2007/relationships/media" Target="../media/media1.mov"/><Relationship Id="rId1" Type="http://schemas.openxmlformats.org/officeDocument/2006/relationships/video" Target="NULL" TargetMode="External"/><Relationship Id="rId6" Type="http://schemas.openxmlformats.org/officeDocument/2006/relationships/image" Target="../media/image1.emf"/><Relationship Id="rId5" Type="http://schemas.openxmlformats.org/officeDocument/2006/relationships/notesSlide" Target="../notesSlides/notesSlide4.xml"/><Relationship Id="rId4" Type="http://schemas.openxmlformats.org/officeDocument/2006/relationships/slideLayout" Target="../slideLayouts/slideLayout9.xml"/><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6.jp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image" Target="../media/image7.jp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microsoft.com/office/2007/relationships/hdphoto" Target="../media/hdphoto2.wdp"/><Relationship Id="rId5" Type="http://schemas.openxmlformats.org/officeDocument/2006/relationships/image" Target="../media/image9.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image" Target="../media/image10.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240067"/>
            </a:gs>
            <a:gs pos="48000">
              <a:srgbClr val="240067"/>
            </a:gs>
            <a:gs pos="95000">
              <a:srgbClr val="24003C"/>
            </a:gs>
            <a:gs pos="100000">
              <a:srgbClr val="24003C"/>
            </a:gs>
          </a:gsLst>
          <a:lin ang="5400000" scaled="0"/>
        </a:gradFill>
        <a:effectLst/>
      </p:bgPr>
    </p:bg>
    <p:spTree>
      <p:nvGrpSpPr>
        <p:cNvPr id="1" name="Shape 297"/>
        <p:cNvGrpSpPr/>
        <p:nvPr/>
      </p:nvGrpSpPr>
      <p:grpSpPr>
        <a:xfrm>
          <a:off x="0" y="0"/>
          <a:ext cx="0" cy="0"/>
          <a:chOff x="0" y="0"/>
          <a:chExt cx="0" cy="0"/>
        </a:xfrm>
      </p:grpSpPr>
      <p:sp>
        <p:nvSpPr>
          <p:cNvPr id="300" name="Google Shape;300;p9"/>
          <p:cNvSpPr txBox="1"/>
          <p:nvPr/>
        </p:nvSpPr>
        <p:spPr>
          <a:xfrm>
            <a:off x="243691" y="1541173"/>
            <a:ext cx="9519092" cy="2546400"/>
          </a:xfrm>
          <a:prstGeom prst="rect">
            <a:avLst/>
          </a:prstGeom>
          <a:noFill/>
          <a:ln>
            <a:noFill/>
          </a:ln>
        </p:spPr>
        <p:txBody>
          <a:bodyPr spcFirstLastPara="1" wrap="square" lIns="121900" tIns="121900" rIns="121900" bIns="121900" anchor="b" anchorCtr="0">
            <a:noAutofit/>
          </a:bodyPr>
          <a:lstStyle/>
          <a:p>
            <a:pPr>
              <a:lnSpc>
                <a:spcPct val="80000"/>
              </a:lnSpc>
              <a:buClr>
                <a:srgbClr val="57068C"/>
              </a:buClr>
              <a:buSzPts val="4200"/>
            </a:pPr>
            <a:r>
              <a:rPr lang="en-US" sz="7000" dirty="0">
                <a:solidFill>
                  <a:srgbClr val="FFFFFF"/>
                </a:solidFill>
                <a:effectLst>
                  <a:outerShdw sx="1000" sy="1000" algn="ctr" rotWithShape="0">
                    <a:schemeClr val="bg1"/>
                  </a:outerShdw>
                </a:effectLst>
                <a:latin typeface="Montserrat Black"/>
                <a:sym typeface="Montserrat Black"/>
              </a:rPr>
              <a:t>COMPUTER-AIDED DESIGN COMPETITION</a:t>
            </a:r>
            <a:endParaRPr lang="en-US" sz="7000" dirty="0">
              <a:solidFill>
                <a:srgbClr val="FFFFFF"/>
              </a:solidFill>
              <a:effectLst>
                <a:outerShdw sx="1000" sy="1000" algn="ctr" rotWithShape="0">
                  <a:srgbClr val="FFFFFF"/>
                </a:outerShdw>
              </a:effectLst>
              <a:latin typeface="Montserrat Black"/>
            </a:endParaRPr>
          </a:p>
          <a:p>
            <a:pPr>
              <a:lnSpc>
                <a:spcPct val="80000"/>
              </a:lnSpc>
              <a:buClr>
                <a:srgbClr val="57068C"/>
              </a:buClr>
              <a:buSzPts val="4200"/>
            </a:pPr>
            <a:r>
              <a:rPr lang="en-US" sz="4000" dirty="0">
                <a:solidFill>
                  <a:srgbClr val="FFFFFF"/>
                </a:solidFill>
                <a:effectLst>
                  <a:outerShdw sx="1000" sy="1000" algn="ctr" rotWithShape="0">
                    <a:schemeClr val="bg1"/>
                  </a:outerShdw>
                </a:effectLst>
                <a:highlight>
                  <a:srgbClr val="725C8B"/>
                </a:highlight>
                <a:latin typeface="Montserrat Black"/>
                <a:sym typeface="Montserrat Black"/>
              </a:rPr>
              <a:t>LAB 2</a:t>
            </a:r>
            <a:endParaRPr sz="4000" b="0" i="0" u="none" strike="noStrike" cap="none" dirty="0">
              <a:solidFill>
                <a:srgbClr val="000000"/>
              </a:solidFill>
              <a:effectLst>
                <a:outerShdw sx="1000" sy="1000" algn="ctr" rotWithShape="0">
                  <a:schemeClr val="bg1"/>
                </a:outerShdw>
              </a:effectLst>
              <a:highlight>
                <a:srgbClr val="725C8B"/>
              </a:highlight>
              <a:sym typeface="Arial"/>
            </a:endParaRPr>
          </a:p>
        </p:txBody>
      </p:sp>
      <p:sp>
        <p:nvSpPr>
          <p:cNvPr id="302" name="Google Shape;302;p9"/>
          <p:cNvSpPr txBox="1"/>
          <p:nvPr/>
        </p:nvSpPr>
        <p:spPr>
          <a:xfrm>
            <a:off x="444532" y="5247940"/>
            <a:ext cx="7853112" cy="3323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chemeClr val="lt2"/>
              </a:buClr>
              <a:buSzPts val="2400"/>
              <a:buFont typeface="Montserrat"/>
              <a:buNone/>
            </a:pPr>
            <a:r>
              <a:rPr lang="en-US" sz="2400" b="0" i="0" u="none" strike="noStrike" cap="none" dirty="0">
                <a:solidFill>
                  <a:schemeClr val="lt2"/>
                </a:solidFill>
                <a:latin typeface="Montserrat"/>
                <a:ea typeface="Montserrat"/>
                <a:cs typeface="Montserrat"/>
                <a:sym typeface="Montserrat"/>
              </a:rPr>
              <a:t>EG 1004 Introduction to Engineering &amp; Design</a:t>
            </a:r>
            <a:endParaRPr sz="2400" b="0" i="0" u="none" strike="noStrike" cap="none" dirty="0">
              <a:solidFill>
                <a:schemeClr val="lt2"/>
              </a:solidFill>
              <a:latin typeface="Montserrat"/>
              <a:ea typeface="Montserrat"/>
              <a:cs typeface="Montserrat"/>
              <a:sym typeface="Montserrat"/>
            </a:endParaRPr>
          </a:p>
        </p:txBody>
      </p:sp>
      <p:grpSp>
        <p:nvGrpSpPr>
          <p:cNvPr id="303" name="Google Shape;303;p9"/>
          <p:cNvGrpSpPr/>
          <p:nvPr/>
        </p:nvGrpSpPr>
        <p:grpSpPr>
          <a:xfrm>
            <a:off x="444532" y="5030395"/>
            <a:ext cx="6995727" cy="98538"/>
            <a:chOff x="867230" y="5081962"/>
            <a:chExt cx="6995727" cy="98538"/>
          </a:xfrm>
        </p:grpSpPr>
        <p:sp>
          <p:nvSpPr>
            <p:cNvPr id="304" name="Google Shape;304;p9"/>
            <p:cNvSpPr/>
            <p:nvPr/>
          </p:nvSpPr>
          <p:spPr>
            <a:xfrm>
              <a:off x="867230" y="5081962"/>
              <a:ext cx="98539" cy="98538"/>
            </a:xfrm>
            <a:prstGeom prst="ellipse">
              <a:avLst/>
            </a:prstGeom>
            <a:solidFill>
              <a:srgbClr val="FF93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Quattrocento Sans"/>
                <a:ea typeface="Quattrocento Sans"/>
                <a:cs typeface="Quattrocento Sans"/>
                <a:sym typeface="Quattrocento Sans"/>
              </a:endParaRPr>
            </a:p>
          </p:txBody>
        </p:sp>
        <p:sp>
          <p:nvSpPr>
            <p:cNvPr id="305" name="Google Shape;305;p9"/>
            <p:cNvSpPr/>
            <p:nvPr/>
          </p:nvSpPr>
          <p:spPr>
            <a:xfrm>
              <a:off x="1153887" y="5081962"/>
              <a:ext cx="98539" cy="98538"/>
            </a:xfrm>
            <a:prstGeom prst="ellipse">
              <a:avLst/>
            </a:prstGeom>
            <a:solidFill>
              <a:srgbClr val="1FD3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Quattrocento Sans"/>
                <a:ea typeface="Quattrocento Sans"/>
                <a:cs typeface="Quattrocento Sans"/>
                <a:sym typeface="Quattrocento Sans"/>
              </a:endParaRPr>
            </a:p>
          </p:txBody>
        </p:sp>
        <p:sp>
          <p:nvSpPr>
            <p:cNvPr id="306" name="Google Shape;306;p9"/>
            <p:cNvSpPr/>
            <p:nvPr/>
          </p:nvSpPr>
          <p:spPr>
            <a:xfrm>
              <a:off x="1440544" y="5081962"/>
              <a:ext cx="98539" cy="98538"/>
            </a:xfrm>
            <a:prstGeom prst="ellipse">
              <a:avLst/>
            </a:prstGeom>
            <a:solidFill>
              <a:srgbClr val="FF1A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Quattrocento Sans"/>
                <a:ea typeface="Quattrocento Sans"/>
                <a:cs typeface="Quattrocento Sans"/>
                <a:sym typeface="Quattrocento Sans"/>
              </a:endParaRPr>
            </a:p>
          </p:txBody>
        </p:sp>
        <p:cxnSp>
          <p:nvCxnSpPr>
            <p:cNvPr id="307" name="Google Shape;307;p9"/>
            <p:cNvCxnSpPr/>
            <p:nvPr/>
          </p:nvCxnSpPr>
          <p:spPr>
            <a:xfrm>
              <a:off x="1727200" y="5131231"/>
              <a:ext cx="6135757" cy="0"/>
            </a:xfrm>
            <a:prstGeom prst="straightConnector1">
              <a:avLst/>
            </a:prstGeom>
            <a:noFill/>
            <a:ln w="9525" cap="rnd" cmpd="sng">
              <a:solidFill>
                <a:schemeClr val="lt1"/>
              </a:solidFill>
              <a:prstDash val="solid"/>
              <a:round/>
              <a:headEnd type="none" w="sm" len="sm"/>
              <a:tailEnd type="none" w="sm" len="sm"/>
            </a:ln>
          </p:spPr>
        </p:cxnSp>
      </p:grpSp>
      <p:pic>
        <p:nvPicPr>
          <p:cNvPr id="5" name="Picture 4">
            <a:extLst>
              <a:ext uri="{FF2B5EF4-FFF2-40B4-BE49-F238E27FC236}">
                <a16:creationId xmlns:a16="http://schemas.microsoft.com/office/drawing/2014/main" id="{7556799E-1ECD-6C11-63AD-76C5A4E6733E}"/>
              </a:ext>
            </a:extLst>
          </p:cNvPr>
          <p:cNvPicPr>
            <a:picLocks noChangeAspect="1"/>
          </p:cNvPicPr>
          <p:nvPr/>
        </p:nvPicPr>
        <p:blipFill>
          <a:blip r:embed="rId3"/>
          <a:stretch>
            <a:fillRect/>
          </a:stretch>
        </p:blipFill>
        <p:spPr>
          <a:xfrm>
            <a:off x="443753" y="5901418"/>
            <a:ext cx="2586446" cy="402883"/>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2F912FB6-D1F1-C22D-8AE5-1ABE9D9487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4817" y="5901360"/>
            <a:ext cx="1313093" cy="359459"/>
          </a:xfrm>
          <a:prstGeom prst="rect">
            <a:avLst/>
          </a:prstGeom>
        </p:spPr>
      </p:pic>
    </p:spTree>
    <p:extLst>
      <p:ext uri="{BB962C8B-B14F-4D97-AF65-F5344CB8AC3E}">
        <p14:creationId xmlns:p14="http://schemas.microsoft.com/office/powerpoint/2010/main" val="198520835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240067"/>
            </a:gs>
            <a:gs pos="48000">
              <a:srgbClr val="240067"/>
            </a:gs>
            <a:gs pos="95000">
              <a:srgbClr val="24003C"/>
            </a:gs>
            <a:gs pos="100000">
              <a:srgbClr val="24003C"/>
            </a:gs>
          </a:gsLst>
          <a:lin ang="5400000" scaled="0"/>
        </a:gradFill>
        <a:effectLst/>
      </p:bgPr>
    </p:bg>
    <p:spTree>
      <p:nvGrpSpPr>
        <p:cNvPr id="1" name="Shape 1464"/>
        <p:cNvGrpSpPr/>
        <p:nvPr/>
      </p:nvGrpSpPr>
      <p:grpSpPr>
        <a:xfrm>
          <a:off x="0" y="0"/>
          <a:ext cx="0" cy="0"/>
          <a:chOff x="0" y="0"/>
          <a:chExt cx="0" cy="0"/>
        </a:xfrm>
      </p:grpSpPr>
      <p:sp>
        <p:nvSpPr>
          <p:cNvPr id="25" name="Google Shape;1465;p173">
            <a:extLst>
              <a:ext uri="{FF2B5EF4-FFF2-40B4-BE49-F238E27FC236}">
                <a16:creationId xmlns:a16="http://schemas.microsoft.com/office/drawing/2014/main" id="{C9349B9E-042E-83F5-E4D4-432DD0FB1D81}"/>
              </a:ext>
            </a:extLst>
          </p:cNvPr>
          <p:cNvSpPr/>
          <p:nvPr/>
        </p:nvSpPr>
        <p:spPr>
          <a:xfrm>
            <a:off x="9335327" y="2741236"/>
            <a:ext cx="2351897" cy="2351897"/>
          </a:xfrm>
          <a:prstGeom prst="ellipse">
            <a:avLst/>
          </a:prstGeom>
          <a:solidFill>
            <a:srgbClr val="DAD3FF">
              <a:alpha val="81960"/>
            </a:srgbClr>
          </a:solidFill>
          <a:ln w="76200" cap="flat" cmpd="sng">
            <a:solidFill>
              <a:schemeClr val="lt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9" name="Google Shape;1469;p173"/>
          <p:cNvSpPr txBox="1"/>
          <p:nvPr/>
        </p:nvSpPr>
        <p:spPr>
          <a:xfrm>
            <a:off x="1198933" y="933257"/>
            <a:ext cx="9794133" cy="235260"/>
          </a:xfrm>
          <a:prstGeom prst="rect">
            <a:avLst/>
          </a:prstGeom>
          <a:noFill/>
          <a:ln>
            <a:noFill/>
          </a:ln>
        </p:spPr>
        <p:txBody>
          <a:bodyPr spcFirstLastPara="1" wrap="square" lIns="0" tIns="0" rIns="0" bIns="0" anchor="b" anchorCtr="0">
            <a:noAutofit/>
          </a:bodyPr>
          <a:lstStyle/>
          <a:p>
            <a:pPr algn="ctr">
              <a:lnSpc>
                <a:spcPct val="90000"/>
              </a:lnSpc>
              <a:buClr>
                <a:srgbClr val="FFFFFF"/>
              </a:buClr>
              <a:buSzPts val="5400"/>
            </a:pPr>
            <a:r>
              <a:rPr lang="en-US" sz="4800" b="1" i="0" u="none" strike="noStrike" cap="none" dirty="0">
                <a:solidFill>
                  <a:srgbClr val="FFFFFF"/>
                </a:solidFill>
                <a:latin typeface="Montserrat"/>
                <a:ea typeface="Montserrat"/>
                <a:cs typeface="Montserrat"/>
                <a:sym typeface="Montserrat"/>
              </a:rPr>
              <a:t>COMPETITION RULES</a:t>
            </a:r>
            <a:endParaRPr sz="4800" b="1" i="0" u="none" strike="noStrike" cap="none" dirty="0">
              <a:solidFill>
                <a:srgbClr val="FFFFFF"/>
              </a:solidFill>
              <a:latin typeface="Montserrat"/>
              <a:ea typeface="Montserrat"/>
              <a:cs typeface="Montserrat"/>
              <a:sym typeface="Montserrat"/>
            </a:endParaRPr>
          </a:p>
        </p:txBody>
      </p:sp>
      <p:cxnSp>
        <p:nvCxnSpPr>
          <p:cNvPr id="2" name="Google Shape;1444;p171">
            <a:extLst>
              <a:ext uri="{FF2B5EF4-FFF2-40B4-BE49-F238E27FC236}">
                <a16:creationId xmlns:a16="http://schemas.microsoft.com/office/drawing/2014/main" id="{5FE65E1E-3E8C-96C0-E623-01B5FDFEC7C4}"/>
              </a:ext>
            </a:extLst>
          </p:cNvPr>
          <p:cNvCxnSpPr>
            <a:cxnSpLocks/>
          </p:cNvCxnSpPr>
          <p:nvPr/>
        </p:nvCxnSpPr>
        <p:spPr>
          <a:xfrm>
            <a:off x="1023616" y="741611"/>
            <a:ext cx="1340442" cy="0"/>
          </a:xfrm>
          <a:prstGeom prst="straightConnector1">
            <a:avLst/>
          </a:prstGeom>
          <a:noFill/>
          <a:ln w="38100" cap="flat" cmpd="sng">
            <a:solidFill>
              <a:srgbClr val="FFFFFF"/>
            </a:solidFill>
            <a:prstDash val="solid"/>
            <a:round/>
            <a:headEnd type="none" w="sm" len="sm"/>
            <a:tailEnd type="none" w="sm" len="sm"/>
          </a:ln>
        </p:spPr>
      </p:cxnSp>
      <p:pic>
        <p:nvPicPr>
          <p:cNvPr id="11" name="Picture 10">
            <a:extLst>
              <a:ext uri="{FF2B5EF4-FFF2-40B4-BE49-F238E27FC236}">
                <a16:creationId xmlns:a16="http://schemas.microsoft.com/office/drawing/2014/main" id="{189130DD-9458-061E-4AFE-30E72FC4045D}"/>
              </a:ext>
            </a:extLst>
          </p:cNvPr>
          <p:cNvPicPr>
            <a:picLocks noChangeAspect="1"/>
          </p:cNvPicPr>
          <p:nvPr/>
        </p:nvPicPr>
        <p:blipFill>
          <a:blip r:embed="rId3"/>
          <a:stretch>
            <a:fillRect/>
          </a:stretch>
        </p:blipFill>
        <p:spPr>
          <a:xfrm>
            <a:off x="443753" y="6226404"/>
            <a:ext cx="2586446" cy="402883"/>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6AE1C435-E110-DA70-1753-1E2FDCA3BA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4817" y="6226346"/>
            <a:ext cx="1313093" cy="359459"/>
          </a:xfrm>
          <a:prstGeom prst="rect">
            <a:avLst/>
          </a:prstGeom>
        </p:spPr>
      </p:pic>
      <p:cxnSp>
        <p:nvCxnSpPr>
          <p:cNvPr id="4" name="Google Shape;1444;p171">
            <a:extLst>
              <a:ext uri="{FF2B5EF4-FFF2-40B4-BE49-F238E27FC236}">
                <a16:creationId xmlns:a16="http://schemas.microsoft.com/office/drawing/2014/main" id="{28D72B14-BFB1-9868-1860-13E8D53283E5}"/>
              </a:ext>
            </a:extLst>
          </p:cNvPr>
          <p:cNvCxnSpPr>
            <a:cxnSpLocks/>
          </p:cNvCxnSpPr>
          <p:nvPr/>
        </p:nvCxnSpPr>
        <p:spPr>
          <a:xfrm>
            <a:off x="9863512" y="676617"/>
            <a:ext cx="1340442" cy="0"/>
          </a:xfrm>
          <a:prstGeom prst="straightConnector1">
            <a:avLst/>
          </a:prstGeom>
          <a:noFill/>
          <a:ln w="38100" cap="flat" cmpd="sng">
            <a:solidFill>
              <a:srgbClr val="FFFFFF"/>
            </a:solidFill>
            <a:prstDash val="solid"/>
            <a:round/>
            <a:headEnd type="none" w="sm" len="sm"/>
            <a:tailEnd type="none" w="sm" len="sm"/>
          </a:ln>
        </p:spPr>
      </p:cxnSp>
      <p:pic>
        <p:nvPicPr>
          <p:cNvPr id="20" name="Picture 19">
            <a:extLst>
              <a:ext uri="{FF2B5EF4-FFF2-40B4-BE49-F238E27FC236}">
                <a16:creationId xmlns:a16="http://schemas.microsoft.com/office/drawing/2014/main" id="{DED5A305-48B4-3E25-020F-465DF71CB476}"/>
              </a:ext>
            </a:extLst>
          </p:cNvPr>
          <p:cNvPicPr>
            <a:picLocks noChangeAspect="1"/>
          </p:cNvPicPr>
          <p:nvPr/>
        </p:nvPicPr>
        <p:blipFill>
          <a:blip r:embed="rId5"/>
          <a:stretch>
            <a:fillRect/>
          </a:stretch>
        </p:blipFill>
        <p:spPr>
          <a:xfrm>
            <a:off x="2209799" y="1519265"/>
            <a:ext cx="7772400" cy="548898"/>
          </a:xfrm>
          <a:prstGeom prst="rect">
            <a:avLst/>
          </a:prstGeom>
        </p:spPr>
      </p:pic>
      <p:sp>
        <p:nvSpPr>
          <p:cNvPr id="22" name="Google Shape;231;p12">
            <a:extLst>
              <a:ext uri="{FF2B5EF4-FFF2-40B4-BE49-F238E27FC236}">
                <a16:creationId xmlns:a16="http://schemas.microsoft.com/office/drawing/2014/main" id="{DB87CDAE-8FCE-34EE-5BD4-4F9CC9980076}"/>
              </a:ext>
            </a:extLst>
          </p:cNvPr>
          <p:cNvSpPr txBox="1">
            <a:spLocks/>
          </p:cNvSpPr>
          <p:nvPr/>
        </p:nvSpPr>
        <p:spPr>
          <a:xfrm>
            <a:off x="1023616" y="1733750"/>
            <a:ext cx="8311711" cy="3917892"/>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bg1"/>
              </a:buClr>
              <a:buSzPct val="100000"/>
            </a:pPr>
            <a:r>
              <a:rPr lang="en-US" sz="2200" dirty="0">
                <a:solidFill>
                  <a:schemeClr val="bg1"/>
                </a:solidFill>
                <a:latin typeface="Montserrat" pitchFamily="2" charset="77"/>
                <a:ea typeface="Proxima Nova"/>
                <a:cs typeface="Proxima Nova"/>
                <a:sym typeface="Proxima Nova"/>
              </a:rPr>
              <a:t> </a:t>
            </a:r>
            <a:endParaRPr lang="en-US" sz="2200" dirty="0">
              <a:solidFill>
                <a:schemeClr val="bg1"/>
              </a:solidFill>
              <a:latin typeface="Montserrat" pitchFamily="2" charset="77"/>
            </a:endParaRPr>
          </a:p>
          <a:p>
            <a:pPr algn="ctr">
              <a:lnSpc>
                <a:spcPct val="90000"/>
              </a:lnSpc>
              <a:spcBef>
                <a:spcPts val="1000"/>
              </a:spcBef>
              <a:buClr>
                <a:schemeClr val="bg1"/>
              </a:buClr>
              <a:buSzPct val="100000"/>
            </a:pPr>
            <a:endParaRPr lang="en-US" sz="2200" dirty="0">
              <a:solidFill>
                <a:schemeClr val="bg1"/>
              </a:solidFill>
              <a:latin typeface="Montserrat" pitchFamily="2" charset="77"/>
              <a:ea typeface="Proxima Nova"/>
              <a:cs typeface="Proxima Nova"/>
              <a:sym typeface="Proxima Nova"/>
            </a:endParaRPr>
          </a:p>
          <a:p>
            <a:pPr marL="342900" indent="-342900">
              <a:lnSpc>
                <a:spcPct val="90000"/>
              </a:lnSpc>
              <a:spcBef>
                <a:spcPts val="1000"/>
              </a:spcBef>
              <a:buClr>
                <a:schemeClr val="bg1"/>
              </a:buClr>
              <a:buSzPct val="100000"/>
              <a:buFont typeface="Arial"/>
              <a:buChar char="•"/>
            </a:pPr>
            <a:r>
              <a:rPr lang="en-US" sz="2200" dirty="0">
                <a:solidFill>
                  <a:schemeClr val="bg1"/>
                </a:solidFill>
                <a:latin typeface="Montserrat" pitchFamily="2" charset="77"/>
                <a:ea typeface="Proxima Nova"/>
                <a:cs typeface="Proxima Nova"/>
                <a:sym typeface="Proxima Nova"/>
              </a:rPr>
              <a:t>Redesigned part must be less than double the initial volume</a:t>
            </a:r>
            <a:endParaRPr lang="en-US" sz="2200" dirty="0">
              <a:solidFill>
                <a:schemeClr val="bg1"/>
              </a:solidFill>
              <a:latin typeface="Montserrat" pitchFamily="2" charset="77"/>
            </a:endParaRPr>
          </a:p>
          <a:p>
            <a:pPr marL="342900" indent="-342900">
              <a:lnSpc>
                <a:spcPct val="90000"/>
              </a:lnSpc>
              <a:spcBef>
                <a:spcPts val="1000"/>
              </a:spcBef>
              <a:buClr>
                <a:schemeClr val="bg1"/>
              </a:buClr>
              <a:buSzPct val="100000"/>
              <a:buFont typeface="Arial"/>
              <a:buChar char="•"/>
            </a:pPr>
            <a:r>
              <a:rPr lang="en-US" sz="2200" dirty="0">
                <a:solidFill>
                  <a:schemeClr val="bg1"/>
                </a:solidFill>
                <a:latin typeface="Montserrat" pitchFamily="2" charset="77"/>
                <a:ea typeface="Proxima Nova"/>
                <a:cs typeface="Proxima Nova"/>
                <a:sym typeface="Proxima Nova"/>
              </a:rPr>
              <a:t>Redesigned part must have a safety factor of at least 3</a:t>
            </a:r>
            <a:endParaRPr lang="en-US" sz="2200" dirty="0">
              <a:solidFill>
                <a:schemeClr val="bg1"/>
              </a:solidFill>
              <a:latin typeface="Montserrat" pitchFamily="2" charset="77"/>
            </a:endParaRPr>
          </a:p>
          <a:p>
            <a:pPr marL="342900" indent="-342900">
              <a:lnSpc>
                <a:spcPct val="90000"/>
              </a:lnSpc>
              <a:spcBef>
                <a:spcPts val="1000"/>
              </a:spcBef>
              <a:buClr>
                <a:schemeClr val="bg1"/>
              </a:buClr>
              <a:buSzPct val="100000"/>
              <a:buFont typeface="Arial"/>
              <a:buChar char="•"/>
            </a:pPr>
            <a:r>
              <a:rPr lang="en-US" sz="2200" dirty="0">
                <a:solidFill>
                  <a:schemeClr val="bg1"/>
                </a:solidFill>
                <a:latin typeface="Montserrat" pitchFamily="2" charset="77"/>
                <a:ea typeface="Proxima Nova"/>
                <a:cs typeface="Proxima Nova"/>
                <a:sym typeface="Proxima Nova"/>
              </a:rPr>
              <a:t>Cannot alter the applied loads or constraints</a:t>
            </a:r>
            <a:endParaRPr lang="en-US" sz="2200" dirty="0">
              <a:solidFill>
                <a:schemeClr val="bg1"/>
              </a:solidFill>
              <a:latin typeface="Montserrat" pitchFamily="2" charset="77"/>
            </a:endParaRPr>
          </a:p>
          <a:p>
            <a:pPr marL="342900" indent="-342900">
              <a:lnSpc>
                <a:spcPct val="90000"/>
              </a:lnSpc>
              <a:spcBef>
                <a:spcPts val="1000"/>
              </a:spcBef>
              <a:buClr>
                <a:schemeClr val="bg1"/>
              </a:buClr>
              <a:buSzPct val="100000"/>
              <a:buFont typeface="Arial"/>
              <a:buChar char="•"/>
            </a:pPr>
            <a:r>
              <a:rPr lang="en-US" sz="2200" dirty="0">
                <a:solidFill>
                  <a:schemeClr val="bg1"/>
                </a:solidFill>
                <a:latin typeface="Montserrat" pitchFamily="2" charset="77"/>
                <a:ea typeface="Proxima Nova"/>
                <a:cs typeface="Proxima Nova"/>
                <a:sym typeface="Proxima Nova"/>
              </a:rPr>
              <a:t>Cannot remove the areas highlighted in red on the model</a:t>
            </a:r>
            <a:endParaRPr lang="en-US" sz="2200" dirty="0">
              <a:solidFill>
                <a:schemeClr val="bg1"/>
              </a:solidFill>
              <a:latin typeface="Montserrat" pitchFamily="2" charset="77"/>
            </a:endParaRPr>
          </a:p>
          <a:p>
            <a:pPr marL="342900" indent="-342900">
              <a:lnSpc>
                <a:spcPct val="90000"/>
              </a:lnSpc>
              <a:spcBef>
                <a:spcPts val="1000"/>
              </a:spcBef>
              <a:buClr>
                <a:schemeClr val="bg1"/>
              </a:buClr>
              <a:buSzPct val="100000"/>
              <a:buFont typeface="Arial"/>
              <a:buChar char="•"/>
            </a:pPr>
            <a:r>
              <a:rPr lang="en-US" sz="2200" dirty="0">
                <a:solidFill>
                  <a:schemeClr val="bg1"/>
                </a:solidFill>
                <a:latin typeface="Montserrat" pitchFamily="2" charset="77"/>
                <a:ea typeface="Proxima Nova"/>
                <a:cs typeface="Proxima Nova"/>
                <a:sym typeface="Proxima Nova"/>
              </a:rPr>
              <a:t>Can only use aluminum, steel, copper, or lead</a:t>
            </a:r>
          </a:p>
        </p:txBody>
      </p:sp>
      <p:pic>
        <p:nvPicPr>
          <p:cNvPr id="23" name="Google Shape;236;p12" descr="A picture containing building, window&#10;&#10;Description automatically generated">
            <a:extLst>
              <a:ext uri="{FF2B5EF4-FFF2-40B4-BE49-F238E27FC236}">
                <a16:creationId xmlns:a16="http://schemas.microsoft.com/office/drawing/2014/main" id="{F7D5CC43-2A66-B8C6-3680-9DD035DF491A}"/>
              </a:ext>
            </a:extLst>
          </p:cNvPr>
          <p:cNvPicPr preferRelativeResize="0"/>
          <p:nvPr/>
        </p:nvPicPr>
        <p:blipFill rotWithShape="1">
          <a:blip r:embed="rId6">
            <a:alphaModFix/>
            <a:extLst>
              <a:ext uri="{BEBA8EAE-BF5A-486C-A8C5-ECC9F3942E4B}">
                <a14:imgProps xmlns:a14="http://schemas.microsoft.com/office/drawing/2010/main">
                  <a14:imgLayer r:embed="rId7">
                    <a14:imgEffect>
                      <a14:backgroundRemoval t="9172" b="89941" l="5736" r="92768">
                        <a14:foregroundMark x1="90773" y1="42899" x2="90773" y2="42899"/>
                        <a14:foregroundMark x1="93017" y1="32249" x2="93017" y2="32249"/>
                        <a14:foregroundMark x1="5736" y1="74852" x2="5736" y2="74852"/>
                      </a14:backgroundRemoval>
                    </a14:imgEffect>
                  </a14:imgLayer>
                </a14:imgProps>
              </a:ext>
            </a:extLst>
          </a:blip>
          <a:srcRect/>
          <a:stretch/>
        </p:blipFill>
        <p:spPr>
          <a:xfrm>
            <a:off x="9465038" y="3073509"/>
            <a:ext cx="1976519" cy="1665994"/>
          </a:xfrm>
          <a:prstGeom prst="rect">
            <a:avLst/>
          </a:prstGeom>
          <a:noFill/>
          <a:ln>
            <a:noFill/>
          </a:ln>
        </p:spPr>
      </p:pic>
      <p:sp>
        <p:nvSpPr>
          <p:cNvPr id="24" name="Google Shape;237;p12">
            <a:extLst>
              <a:ext uri="{FF2B5EF4-FFF2-40B4-BE49-F238E27FC236}">
                <a16:creationId xmlns:a16="http://schemas.microsoft.com/office/drawing/2014/main" id="{58C9EC3D-6254-2625-506A-226AB4B985B2}"/>
              </a:ext>
            </a:extLst>
          </p:cNvPr>
          <p:cNvSpPr/>
          <p:nvPr/>
        </p:nvSpPr>
        <p:spPr>
          <a:xfrm>
            <a:off x="8061749" y="5143642"/>
            <a:ext cx="4783096"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0" i="0" u="none" strike="noStrike" cap="none" dirty="0">
                <a:solidFill>
                  <a:schemeClr val="bg1"/>
                </a:solidFill>
                <a:latin typeface="Montserrat" pitchFamily="2" charset="77"/>
                <a:ea typeface="Proxima Nova"/>
                <a:cs typeface="Proxima Nova"/>
                <a:sym typeface="Proxima Nova"/>
              </a:rPr>
              <a:t>Figure 7: Wire </a:t>
            </a:r>
            <a:br>
              <a:rPr lang="en-US" sz="1600" b="0" i="0" u="none" strike="noStrike" cap="none" dirty="0">
                <a:solidFill>
                  <a:schemeClr val="bg1"/>
                </a:solidFill>
                <a:latin typeface="Montserrat" pitchFamily="2" charset="77"/>
                <a:ea typeface="Proxima Nova"/>
                <a:cs typeface="Proxima Nova"/>
                <a:sym typeface="Proxima Nova"/>
              </a:rPr>
            </a:br>
            <a:r>
              <a:rPr lang="en-US" sz="1600" b="0" i="0" u="none" strike="noStrike" cap="none" dirty="0">
                <a:solidFill>
                  <a:schemeClr val="bg1"/>
                </a:solidFill>
                <a:latin typeface="Montserrat" pitchFamily="2" charset="77"/>
                <a:ea typeface="Proxima Nova"/>
                <a:cs typeface="Proxima Nova"/>
                <a:sym typeface="Proxima Nova"/>
              </a:rPr>
              <a:t>Supported Shelf</a:t>
            </a:r>
            <a:endParaRPr dirty="0">
              <a:solidFill>
                <a:schemeClr val="bg1"/>
              </a:solidFill>
              <a:latin typeface="Montserrat" pitchFamily="2" charset="77"/>
            </a:endParaRPr>
          </a:p>
        </p:txBody>
      </p:sp>
    </p:spTree>
    <p:extLst>
      <p:ext uri="{BB962C8B-B14F-4D97-AF65-F5344CB8AC3E}">
        <p14:creationId xmlns:p14="http://schemas.microsoft.com/office/powerpoint/2010/main" val="253938562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240067"/>
            </a:gs>
            <a:gs pos="48000">
              <a:srgbClr val="240067"/>
            </a:gs>
            <a:gs pos="95000">
              <a:srgbClr val="24003C"/>
            </a:gs>
            <a:gs pos="100000">
              <a:srgbClr val="24003C"/>
            </a:gs>
          </a:gsLst>
          <a:lin ang="5400000" scaled="0"/>
        </a:gradFill>
        <a:effectLst/>
      </p:bgPr>
    </p:bg>
    <p:spTree>
      <p:nvGrpSpPr>
        <p:cNvPr id="1" name="Shape 1464"/>
        <p:cNvGrpSpPr/>
        <p:nvPr/>
      </p:nvGrpSpPr>
      <p:grpSpPr>
        <a:xfrm>
          <a:off x="0" y="0"/>
          <a:ext cx="0" cy="0"/>
          <a:chOff x="0" y="0"/>
          <a:chExt cx="0" cy="0"/>
        </a:xfrm>
      </p:grpSpPr>
      <p:sp>
        <p:nvSpPr>
          <p:cNvPr id="14" name="Google Shape;1466;p173">
            <a:extLst>
              <a:ext uri="{FF2B5EF4-FFF2-40B4-BE49-F238E27FC236}">
                <a16:creationId xmlns:a16="http://schemas.microsoft.com/office/drawing/2014/main" id="{4077FDB2-3182-9AE9-6EC7-9E51F467530E}"/>
              </a:ext>
            </a:extLst>
          </p:cNvPr>
          <p:cNvSpPr/>
          <p:nvPr/>
        </p:nvSpPr>
        <p:spPr>
          <a:xfrm>
            <a:off x="7290488" y="3428999"/>
            <a:ext cx="2705099" cy="2705099"/>
          </a:xfrm>
          <a:prstGeom prst="ellipse">
            <a:avLst/>
          </a:prstGeom>
          <a:solidFill>
            <a:srgbClr val="725C8B">
              <a:alpha val="34509"/>
            </a:srgbClr>
          </a:solidFill>
          <a:ln w="76200" cap="flat" cmpd="sng">
            <a:solidFill>
              <a:schemeClr val="lt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5" name="Google Shape;1465;p173"/>
          <p:cNvSpPr/>
          <p:nvPr/>
        </p:nvSpPr>
        <p:spPr>
          <a:xfrm>
            <a:off x="7710294" y="1485832"/>
            <a:ext cx="3939042" cy="3939042"/>
          </a:xfrm>
          <a:prstGeom prst="ellipse">
            <a:avLst/>
          </a:prstGeom>
          <a:solidFill>
            <a:srgbClr val="DAD3FF">
              <a:alpha val="81960"/>
            </a:srgbClr>
          </a:solidFill>
          <a:ln w="76200" cap="flat" cmpd="sng">
            <a:solidFill>
              <a:schemeClr val="lt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 name="TextBox 5">
            <a:extLst>
              <a:ext uri="{FF2B5EF4-FFF2-40B4-BE49-F238E27FC236}">
                <a16:creationId xmlns:a16="http://schemas.microsoft.com/office/drawing/2014/main" id="{726454E8-0CC8-2840-E368-ADE53F02FE81}"/>
              </a:ext>
            </a:extLst>
          </p:cNvPr>
          <p:cNvSpPr txBox="1"/>
          <p:nvPr/>
        </p:nvSpPr>
        <p:spPr>
          <a:xfrm>
            <a:off x="518531" y="2791960"/>
            <a:ext cx="5113200" cy="583878"/>
          </a:xfrm>
          <a:prstGeom prst="rect">
            <a:avLst/>
          </a:prstGeom>
          <a:noFill/>
        </p:spPr>
        <p:txBody>
          <a:bodyPr wrap="square" lIns="91440" tIns="45720" rIns="91440" bIns="45720" rtlCol="0" anchor="t">
            <a:spAutoFit/>
          </a:bodyPr>
          <a:lstStyle/>
          <a:p>
            <a:pPr marL="342900" marR="0" lvl="0" indent="-342900" algn="l">
              <a:lnSpc>
                <a:spcPct val="150000"/>
              </a:lnSpc>
              <a:spcBef>
                <a:spcPts val="0"/>
              </a:spcBef>
              <a:spcAft>
                <a:spcPts val="0"/>
              </a:spcAft>
              <a:buClr>
                <a:schemeClr val="lt1"/>
              </a:buClr>
              <a:buSzPts val="4000"/>
              <a:buFont typeface="Arial" panose="020B0604020202020204" pitchFamily="34" charset="0"/>
              <a:buChar char="•"/>
            </a:pPr>
            <a:endParaRPr lang="en-US" sz="2400" dirty="0">
              <a:solidFill>
                <a:schemeClr val="lt1"/>
              </a:solidFill>
              <a:latin typeface="Montserrat"/>
            </a:endParaRPr>
          </a:p>
        </p:txBody>
      </p:sp>
      <p:sp>
        <p:nvSpPr>
          <p:cNvPr id="4" name="Google Shape;107;p14">
            <a:extLst>
              <a:ext uri="{FF2B5EF4-FFF2-40B4-BE49-F238E27FC236}">
                <a16:creationId xmlns:a16="http://schemas.microsoft.com/office/drawing/2014/main" id="{791928E4-015C-4BE6-DAD1-6C56FFD7F8FF}"/>
              </a:ext>
            </a:extLst>
          </p:cNvPr>
          <p:cNvSpPr txBox="1">
            <a:spLocks/>
          </p:cNvSpPr>
          <p:nvPr/>
        </p:nvSpPr>
        <p:spPr>
          <a:xfrm>
            <a:off x="401349" y="1942154"/>
            <a:ext cx="7008609" cy="3918000"/>
          </a:xfrm>
          <a:prstGeom prst="rect">
            <a:avLst/>
          </a:prstGeom>
          <a:noFill/>
          <a:ln>
            <a:noFill/>
          </a:ln>
        </p:spPr>
        <p:txBody>
          <a:bodyPr spcFirstLastPara="1" wrap="square" lIns="91425" tIns="45700" rIns="91425" bIns="4570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0" indent="-330200" algn="l" rtl="0">
              <a:spcBef>
                <a:spcPts val="0"/>
              </a:spcBef>
              <a:spcAft>
                <a:spcPts val="0"/>
              </a:spcAft>
              <a:buClr>
                <a:schemeClr val="bg1"/>
              </a:buClr>
              <a:buSzPts val="2200"/>
              <a:buChar char="•"/>
            </a:pPr>
            <a:r>
              <a:rPr lang="en-US" sz="2000" dirty="0">
                <a:solidFill>
                  <a:schemeClr val="bg1"/>
                </a:solidFill>
                <a:latin typeface="Montserrat" pitchFamily="2" charset="77"/>
                <a:ea typeface="Proxima Nova"/>
                <a:cs typeface="Proxima Nova"/>
                <a:sym typeface="Proxima Nova"/>
              </a:rPr>
              <a:t>Inclusive Leadership</a:t>
            </a:r>
          </a:p>
          <a:p>
            <a:pPr marL="800100" lvl="1" indent="-330200" algn="l" rtl="0">
              <a:spcBef>
                <a:spcPts val="500"/>
              </a:spcBef>
              <a:spcAft>
                <a:spcPts val="0"/>
              </a:spcAft>
              <a:buClr>
                <a:schemeClr val="bg1"/>
              </a:buClr>
              <a:buSzPts val="2200"/>
              <a:buChar char="•"/>
            </a:pPr>
            <a:r>
              <a:rPr lang="en-US" sz="2000" dirty="0">
                <a:solidFill>
                  <a:schemeClr val="bg1"/>
                </a:solidFill>
                <a:latin typeface="Montserrat" pitchFamily="2" charset="77"/>
                <a:ea typeface="Proxima Nova"/>
                <a:cs typeface="Proxima Nova"/>
                <a:sym typeface="Proxima Nova"/>
              </a:rPr>
              <a:t>Effective and inclusive leaders work to identify their peers’ strengths and support their weaknesses</a:t>
            </a:r>
          </a:p>
          <a:p>
            <a:pPr marL="800100" lvl="1" indent="-330200" algn="l" rtl="0">
              <a:spcBef>
                <a:spcPts val="500"/>
              </a:spcBef>
              <a:spcAft>
                <a:spcPts val="0"/>
              </a:spcAft>
              <a:buClr>
                <a:schemeClr val="bg1"/>
              </a:buClr>
              <a:buSzPts val="2200"/>
              <a:buFont typeface="Proxima Nova"/>
              <a:buChar char="•"/>
            </a:pPr>
            <a:r>
              <a:rPr lang="en-US" sz="2000" dirty="0">
                <a:solidFill>
                  <a:schemeClr val="bg1"/>
                </a:solidFill>
                <a:latin typeface="Montserrat" pitchFamily="2" charset="77"/>
                <a:ea typeface="Proxima Nova"/>
                <a:cs typeface="Proxima Nova"/>
                <a:sym typeface="Proxima Nova"/>
              </a:rPr>
              <a:t>Our social identities play an important role in how we lead and the ways we can relate to others</a:t>
            </a:r>
          </a:p>
          <a:p>
            <a:pPr marL="342900" lvl="0" indent="-330200" algn="l" rtl="0">
              <a:spcBef>
                <a:spcPts val="1000"/>
              </a:spcBef>
              <a:spcAft>
                <a:spcPts val="0"/>
              </a:spcAft>
              <a:buClr>
                <a:schemeClr val="bg1"/>
              </a:buClr>
              <a:buSzPts val="2200"/>
              <a:buChar char="•"/>
            </a:pPr>
            <a:r>
              <a:rPr lang="en-US" sz="2000" dirty="0">
                <a:solidFill>
                  <a:schemeClr val="bg1"/>
                </a:solidFill>
                <a:latin typeface="Montserrat" pitchFamily="2" charset="77"/>
                <a:ea typeface="Proxima Nova"/>
                <a:cs typeface="Proxima Nova"/>
                <a:sym typeface="Proxima Nova"/>
              </a:rPr>
              <a:t>Conflict Resolution</a:t>
            </a:r>
          </a:p>
          <a:p>
            <a:pPr marL="800100" lvl="1" indent="-330200" algn="l" rtl="0">
              <a:spcBef>
                <a:spcPts val="500"/>
              </a:spcBef>
              <a:spcAft>
                <a:spcPts val="0"/>
              </a:spcAft>
              <a:buClr>
                <a:schemeClr val="bg1"/>
              </a:buClr>
              <a:buSzPts val="2200"/>
              <a:buChar char="•"/>
            </a:pPr>
            <a:r>
              <a:rPr lang="en-US" sz="2000" dirty="0">
                <a:solidFill>
                  <a:schemeClr val="bg1"/>
                </a:solidFill>
                <a:latin typeface="Montserrat" pitchFamily="2" charset="77"/>
                <a:ea typeface="Proxima Nova"/>
                <a:cs typeface="Proxima Nova"/>
                <a:sym typeface="Proxima Nova"/>
              </a:rPr>
              <a:t>How do you approach an interpersonal conflict?</a:t>
            </a:r>
          </a:p>
          <a:p>
            <a:pPr marL="800100" lvl="1" indent="-330200" algn="l" rtl="0">
              <a:spcBef>
                <a:spcPts val="500"/>
              </a:spcBef>
              <a:spcAft>
                <a:spcPts val="0"/>
              </a:spcAft>
              <a:buClr>
                <a:schemeClr val="bg1"/>
              </a:buClr>
              <a:buSzPts val="2200"/>
              <a:buFont typeface="Proxima Nova"/>
              <a:buChar char="•"/>
            </a:pPr>
            <a:r>
              <a:rPr lang="en-US" sz="2000" dirty="0">
                <a:solidFill>
                  <a:schemeClr val="bg1"/>
                </a:solidFill>
                <a:latin typeface="Montserrat" pitchFamily="2" charset="77"/>
                <a:ea typeface="Proxima Nova"/>
                <a:cs typeface="Proxima Nova"/>
                <a:sym typeface="Proxima Nova"/>
              </a:rPr>
              <a:t>What expectations do you have for your team members? Are these realistic expectations?</a:t>
            </a:r>
          </a:p>
          <a:p>
            <a:pPr marL="800100" lvl="1" indent="-330200" algn="l" rtl="0">
              <a:spcBef>
                <a:spcPts val="500"/>
              </a:spcBef>
              <a:spcAft>
                <a:spcPts val="0"/>
              </a:spcAft>
              <a:buClr>
                <a:schemeClr val="bg1"/>
              </a:buClr>
              <a:buSzPts val="2200"/>
              <a:buFont typeface="Proxima Nova"/>
              <a:buChar char="•"/>
            </a:pPr>
            <a:r>
              <a:rPr lang="en-US" sz="2000" dirty="0">
                <a:solidFill>
                  <a:schemeClr val="bg1"/>
                </a:solidFill>
                <a:latin typeface="Montserrat" pitchFamily="2" charset="77"/>
                <a:ea typeface="Proxima Nova"/>
                <a:cs typeface="Proxima Nova"/>
                <a:sym typeface="Proxima Nova"/>
              </a:rPr>
              <a:t>How can we make our emotions </a:t>
            </a:r>
            <a:r>
              <a:rPr lang="en-US" sz="2000" i="1" dirty="0">
                <a:solidFill>
                  <a:schemeClr val="bg1"/>
                </a:solidFill>
                <a:latin typeface="Montserrat" pitchFamily="2" charset="77"/>
                <a:ea typeface="Proxima Nova"/>
                <a:cs typeface="Proxima Nova"/>
                <a:sym typeface="Proxima Nova"/>
              </a:rPr>
              <a:t>and</a:t>
            </a:r>
            <a:r>
              <a:rPr lang="en-US" sz="2000" dirty="0">
                <a:solidFill>
                  <a:schemeClr val="bg1"/>
                </a:solidFill>
                <a:latin typeface="Montserrat" pitchFamily="2" charset="77"/>
                <a:ea typeface="Proxima Nova"/>
                <a:cs typeface="Proxima Nova"/>
                <a:sym typeface="Proxima Nova"/>
              </a:rPr>
              <a:t> the emotions of others heard?</a:t>
            </a:r>
          </a:p>
        </p:txBody>
      </p:sp>
      <p:sp>
        <p:nvSpPr>
          <p:cNvPr id="3" name="Google Shape;105;p14">
            <a:extLst>
              <a:ext uri="{FF2B5EF4-FFF2-40B4-BE49-F238E27FC236}">
                <a16:creationId xmlns:a16="http://schemas.microsoft.com/office/drawing/2014/main" id="{FEAD9622-827B-F8E7-874C-2D83526F30AA}"/>
              </a:ext>
            </a:extLst>
          </p:cNvPr>
          <p:cNvSpPr/>
          <p:nvPr/>
        </p:nvSpPr>
        <p:spPr>
          <a:xfrm>
            <a:off x="7568978" y="5456273"/>
            <a:ext cx="4221673" cy="25078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0" i="0" u="none" strike="noStrike" cap="none">
                <a:solidFill>
                  <a:schemeClr val="bg1"/>
                </a:solidFill>
                <a:latin typeface="Montserrat" pitchFamily="2" charset="77"/>
                <a:ea typeface="Proxima Nova"/>
                <a:cs typeface="Proxima Nova"/>
                <a:sym typeface="Proxima Nova"/>
              </a:rPr>
              <a:t>Figure </a:t>
            </a:r>
            <a:r>
              <a:rPr lang="en-US" sz="1600" b="0" i="0" u="none" strike="noStrike" cap="none" dirty="0">
                <a:solidFill>
                  <a:schemeClr val="bg1"/>
                </a:solidFill>
                <a:latin typeface="Montserrat" pitchFamily="2" charset="77"/>
                <a:ea typeface="Proxima Nova"/>
                <a:cs typeface="Proxima Nova"/>
                <a:sym typeface="Proxima Nova"/>
              </a:rPr>
              <a:t>8</a:t>
            </a:r>
            <a:r>
              <a:rPr lang="en-US" sz="1600" b="0" i="0" u="none" strike="noStrike" cap="none">
                <a:solidFill>
                  <a:schemeClr val="bg1"/>
                </a:solidFill>
                <a:latin typeface="Montserrat" pitchFamily="2" charset="77"/>
                <a:ea typeface="Proxima Nova"/>
                <a:cs typeface="Proxima Nova"/>
                <a:sym typeface="Proxima Nova"/>
              </a:rPr>
              <a:t>: </a:t>
            </a:r>
            <a:r>
              <a:rPr lang="en-US" sz="1600" dirty="0">
                <a:solidFill>
                  <a:schemeClr val="bg1"/>
                </a:solidFill>
                <a:latin typeface="Montserrat" pitchFamily="2" charset="77"/>
                <a:ea typeface="Proxima Nova"/>
                <a:cs typeface="Proxima Nova"/>
                <a:sym typeface="Proxima Nova"/>
              </a:rPr>
              <a:t>Inclusive</a:t>
            </a:r>
            <a:r>
              <a:rPr lang="en-US" sz="1600" b="0" i="0" u="none" strike="noStrike" cap="none" dirty="0">
                <a:solidFill>
                  <a:schemeClr val="bg1"/>
                </a:solidFill>
                <a:latin typeface="Montserrat" pitchFamily="2" charset="77"/>
                <a:ea typeface="Proxima Nova"/>
                <a:cs typeface="Proxima Nova"/>
                <a:sym typeface="Proxima Nova"/>
              </a:rPr>
              <a:t> Leadership from Deloitte</a:t>
            </a:r>
            <a:endParaRPr lang="en-US" sz="1600" dirty="0">
              <a:solidFill>
                <a:schemeClr val="bg1"/>
              </a:solidFill>
              <a:latin typeface="Montserrat" pitchFamily="2" charset="77"/>
            </a:endParaRPr>
          </a:p>
        </p:txBody>
      </p:sp>
      <p:pic>
        <p:nvPicPr>
          <p:cNvPr id="11" name="Picture 10">
            <a:extLst>
              <a:ext uri="{FF2B5EF4-FFF2-40B4-BE49-F238E27FC236}">
                <a16:creationId xmlns:a16="http://schemas.microsoft.com/office/drawing/2014/main" id="{189130DD-9458-061E-4AFE-30E72FC4045D}"/>
              </a:ext>
            </a:extLst>
          </p:cNvPr>
          <p:cNvPicPr>
            <a:picLocks noChangeAspect="1"/>
          </p:cNvPicPr>
          <p:nvPr/>
        </p:nvPicPr>
        <p:blipFill>
          <a:blip r:embed="rId3"/>
          <a:stretch>
            <a:fillRect/>
          </a:stretch>
        </p:blipFill>
        <p:spPr>
          <a:xfrm>
            <a:off x="443753" y="6226404"/>
            <a:ext cx="2586446" cy="402883"/>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6AE1C435-E110-DA70-1753-1E2FDCA3BA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4817" y="6226346"/>
            <a:ext cx="1313093" cy="359459"/>
          </a:xfrm>
          <a:prstGeom prst="rect">
            <a:avLst/>
          </a:prstGeom>
        </p:spPr>
      </p:pic>
      <p:pic>
        <p:nvPicPr>
          <p:cNvPr id="13" name="Picture 12" descr="A diagram of the inclusive leadership traits&#10;&#10;Description automatically generated">
            <a:extLst>
              <a:ext uri="{FF2B5EF4-FFF2-40B4-BE49-F238E27FC236}">
                <a16:creationId xmlns:a16="http://schemas.microsoft.com/office/drawing/2014/main" id="{9CE1DD4B-6921-8218-9D5E-56EA8B045014}"/>
              </a:ext>
            </a:extLst>
          </p:cNvPr>
          <p:cNvPicPr>
            <a:picLocks noChangeAspect="1"/>
          </p:cNvPicPr>
          <p:nvPr/>
        </p:nvPicPr>
        <p:blipFill rotWithShape="1">
          <a:blip r:embed="rId5"/>
          <a:srcRect l="104" t="1281" r="2458" b="8171"/>
          <a:stretch/>
        </p:blipFill>
        <p:spPr>
          <a:xfrm>
            <a:off x="8086813" y="1960086"/>
            <a:ext cx="3190666" cy="2937827"/>
          </a:xfrm>
          <a:prstGeom prst="ellipse">
            <a:avLst/>
          </a:prstGeom>
        </p:spPr>
      </p:pic>
      <p:sp>
        <p:nvSpPr>
          <p:cNvPr id="5" name="Google Shape;1469;p173">
            <a:extLst>
              <a:ext uri="{FF2B5EF4-FFF2-40B4-BE49-F238E27FC236}">
                <a16:creationId xmlns:a16="http://schemas.microsoft.com/office/drawing/2014/main" id="{3FBD3C08-31CA-090E-EBAC-AAD4B90E1E86}"/>
              </a:ext>
            </a:extLst>
          </p:cNvPr>
          <p:cNvSpPr txBox="1"/>
          <p:nvPr/>
        </p:nvSpPr>
        <p:spPr>
          <a:xfrm>
            <a:off x="1198933" y="933257"/>
            <a:ext cx="9794133" cy="235260"/>
          </a:xfrm>
          <a:prstGeom prst="rect">
            <a:avLst/>
          </a:prstGeom>
          <a:noFill/>
          <a:ln>
            <a:noFill/>
          </a:ln>
        </p:spPr>
        <p:txBody>
          <a:bodyPr spcFirstLastPara="1" wrap="square" lIns="0" tIns="0" rIns="0" bIns="0" anchor="b" anchorCtr="0">
            <a:noAutofit/>
          </a:bodyPr>
          <a:lstStyle/>
          <a:p>
            <a:pPr algn="ctr">
              <a:lnSpc>
                <a:spcPct val="90000"/>
              </a:lnSpc>
              <a:buClr>
                <a:srgbClr val="FFFFFF"/>
              </a:buClr>
              <a:buSzPts val="5400"/>
            </a:pPr>
            <a:r>
              <a:rPr lang="en-US" sz="4800" b="1" dirty="0">
                <a:solidFill>
                  <a:srgbClr val="FFFFFF"/>
                </a:solidFill>
                <a:latin typeface="Montserrat"/>
                <a:ea typeface="Montserrat"/>
                <a:cs typeface="Montserrat"/>
                <a:sym typeface="Montserrat"/>
              </a:rPr>
              <a:t>IDBE IMPLEMENTATION</a:t>
            </a:r>
            <a:endParaRPr sz="4800" b="1" i="0" u="none" strike="noStrike" cap="none" dirty="0">
              <a:solidFill>
                <a:srgbClr val="FFFFFF"/>
              </a:solidFill>
              <a:latin typeface="Montserrat"/>
              <a:ea typeface="Montserrat"/>
              <a:cs typeface="Montserrat"/>
              <a:sym typeface="Montserrat"/>
            </a:endParaRPr>
          </a:p>
        </p:txBody>
      </p:sp>
      <p:cxnSp>
        <p:nvCxnSpPr>
          <p:cNvPr id="7" name="Google Shape;1444;p171">
            <a:extLst>
              <a:ext uri="{FF2B5EF4-FFF2-40B4-BE49-F238E27FC236}">
                <a16:creationId xmlns:a16="http://schemas.microsoft.com/office/drawing/2014/main" id="{3BA9C9F2-D175-311B-AD9D-C66B0F24AC22}"/>
              </a:ext>
            </a:extLst>
          </p:cNvPr>
          <p:cNvCxnSpPr>
            <a:cxnSpLocks/>
          </p:cNvCxnSpPr>
          <p:nvPr/>
        </p:nvCxnSpPr>
        <p:spPr>
          <a:xfrm>
            <a:off x="443753" y="741611"/>
            <a:ext cx="1629976" cy="0"/>
          </a:xfrm>
          <a:prstGeom prst="straightConnector1">
            <a:avLst/>
          </a:prstGeom>
          <a:noFill/>
          <a:ln w="38100" cap="flat" cmpd="sng">
            <a:solidFill>
              <a:srgbClr val="FFFFFF"/>
            </a:solidFill>
            <a:prstDash val="solid"/>
            <a:round/>
            <a:headEnd type="none" w="sm" len="sm"/>
            <a:tailEnd type="none" w="sm" len="sm"/>
          </a:ln>
        </p:spPr>
      </p:cxnSp>
      <p:cxnSp>
        <p:nvCxnSpPr>
          <p:cNvPr id="8" name="Google Shape;1444;p171">
            <a:extLst>
              <a:ext uri="{FF2B5EF4-FFF2-40B4-BE49-F238E27FC236}">
                <a16:creationId xmlns:a16="http://schemas.microsoft.com/office/drawing/2014/main" id="{7781D6DC-F4EA-D20A-AD40-33919966804C}"/>
              </a:ext>
            </a:extLst>
          </p:cNvPr>
          <p:cNvCxnSpPr>
            <a:cxnSpLocks/>
          </p:cNvCxnSpPr>
          <p:nvPr/>
        </p:nvCxnSpPr>
        <p:spPr>
          <a:xfrm>
            <a:off x="10071641" y="741611"/>
            <a:ext cx="1629976" cy="0"/>
          </a:xfrm>
          <a:prstGeom prst="straightConnector1">
            <a:avLst/>
          </a:prstGeom>
          <a:noFill/>
          <a:ln w="38100" cap="flat" cmpd="sng">
            <a:solidFill>
              <a:srgbClr val="FFFFFF"/>
            </a:solidFill>
            <a:prstDash val="solid"/>
            <a:round/>
            <a:headEnd type="none" w="sm" len="sm"/>
            <a:tailEnd type="none" w="sm" len="sm"/>
          </a:ln>
        </p:spPr>
      </p:cxnSp>
    </p:spTree>
    <p:extLst>
      <p:ext uri="{BB962C8B-B14F-4D97-AF65-F5344CB8AC3E}">
        <p14:creationId xmlns:p14="http://schemas.microsoft.com/office/powerpoint/2010/main" val="320478124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rgbClr val="240067"/>
            </a:gs>
            <a:gs pos="48000">
              <a:srgbClr val="240067"/>
            </a:gs>
            <a:gs pos="95000">
              <a:srgbClr val="24003C"/>
            </a:gs>
            <a:gs pos="100000">
              <a:srgbClr val="24003C"/>
            </a:gs>
          </a:gsLst>
          <a:lin ang="5400000" scaled="0"/>
        </a:gradFill>
        <a:effectLst/>
      </p:bgPr>
    </p:bg>
    <p:spTree>
      <p:nvGrpSpPr>
        <p:cNvPr id="1" name="Shape 1464"/>
        <p:cNvGrpSpPr/>
        <p:nvPr/>
      </p:nvGrpSpPr>
      <p:grpSpPr>
        <a:xfrm>
          <a:off x="0" y="0"/>
          <a:ext cx="0" cy="0"/>
          <a:chOff x="0" y="0"/>
          <a:chExt cx="0" cy="0"/>
        </a:xfrm>
      </p:grpSpPr>
      <p:sp>
        <p:nvSpPr>
          <p:cNvPr id="1469" name="Google Shape;1469;p173"/>
          <p:cNvSpPr txBox="1"/>
          <p:nvPr/>
        </p:nvSpPr>
        <p:spPr>
          <a:xfrm>
            <a:off x="3895247" y="769140"/>
            <a:ext cx="4401506" cy="587345"/>
          </a:xfrm>
          <a:prstGeom prst="rect">
            <a:avLst/>
          </a:prstGeom>
          <a:noFill/>
          <a:ln>
            <a:noFill/>
          </a:ln>
        </p:spPr>
        <p:txBody>
          <a:bodyPr spcFirstLastPara="1" wrap="square" lIns="0" tIns="0" rIns="0" bIns="0" anchor="b" anchorCtr="0">
            <a:noAutofit/>
          </a:bodyPr>
          <a:lstStyle/>
          <a:p>
            <a:pPr>
              <a:lnSpc>
                <a:spcPct val="90000"/>
              </a:lnSpc>
              <a:buClr>
                <a:schemeClr val="bg1"/>
              </a:buClr>
              <a:buSzPts val="5400"/>
            </a:pPr>
            <a:r>
              <a:rPr lang="en-US" sz="4800" b="1" dirty="0">
                <a:solidFill>
                  <a:srgbClr val="FFFFFF"/>
                </a:solidFill>
                <a:latin typeface="Montserrat"/>
                <a:ea typeface="Montserrat"/>
                <a:cs typeface="Montserrat"/>
                <a:sym typeface="Montserrat"/>
              </a:rPr>
              <a:t>ASSIGNMENT</a:t>
            </a:r>
            <a:endParaRPr sz="4800" b="1" i="0" u="none" strike="noStrike" cap="none" dirty="0">
              <a:solidFill>
                <a:srgbClr val="FFFFFF"/>
              </a:solidFill>
              <a:latin typeface="Montserrat"/>
              <a:ea typeface="Montserrat"/>
              <a:cs typeface="Montserrat"/>
              <a:sym typeface="Montserrat"/>
            </a:endParaRPr>
          </a:p>
        </p:txBody>
      </p:sp>
      <p:sp>
        <p:nvSpPr>
          <p:cNvPr id="6" name="TextBox 5">
            <a:extLst>
              <a:ext uri="{FF2B5EF4-FFF2-40B4-BE49-F238E27FC236}">
                <a16:creationId xmlns:a16="http://schemas.microsoft.com/office/drawing/2014/main" id="{726454E8-0CC8-2840-E368-ADE53F02FE81}"/>
              </a:ext>
            </a:extLst>
          </p:cNvPr>
          <p:cNvSpPr txBox="1"/>
          <p:nvPr/>
        </p:nvSpPr>
        <p:spPr>
          <a:xfrm>
            <a:off x="518531" y="2791960"/>
            <a:ext cx="5113200" cy="583878"/>
          </a:xfrm>
          <a:prstGeom prst="rect">
            <a:avLst/>
          </a:prstGeom>
          <a:noFill/>
        </p:spPr>
        <p:txBody>
          <a:bodyPr wrap="square" lIns="91440" tIns="45720" rIns="91440" bIns="45720" rtlCol="0" anchor="t">
            <a:spAutoFit/>
          </a:bodyPr>
          <a:lstStyle/>
          <a:p>
            <a:pPr marL="342900" marR="0" lvl="0" indent="-342900" algn="l">
              <a:lnSpc>
                <a:spcPct val="150000"/>
              </a:lnSpc>
              <a:spcBef>
                <a:spcPts val="0"/>
              </a:spcBef>
              <a:spcAft>
                <a:spcPts val="0"/>
              </a:spcAft>
              <a:buClr>
                <a:schemeClr val="bg1"/>
              </a:buClr>
              <a:buSzPts val="4000"/>
              <a:buFont typeface="Arial" panose="020B0604020202020204" pitchFamily="34" charset="0"/>
              <a:buChar char="•"/>
            </a:pPr>
            <a:endParaRPr lang="en-US" sz="2400" dirty="0">
              <a:solidFill>
                <a:schemeClr val="lt1"/>
              </a:solidFill>
              <a:latin typeface="Montserrat"/>
            </a:endParaRPr>
          </a:p>
        </p:txBody>
      </p:sp>
      <p:sp>
        <p:nvSpPr>
          <p:cNvPr id="4" name="Google Shape;107;p14">
            <a:extLst>
              <a:ext uri="{FF2B5EF4-FFF2-40B4-BE49-F238E27FC236}">
                <a16:creationId xmlns:a16="http://schemas.microsoft.com/office/drawing/2014/main" id="{791928E4-015C-4BE6-DAD1-6C56FFD7F8FF}"/>
              </a:ext>
            </a:extLst>
          </p:cNvPr>
          <p:cNvSpPr txBox="1">
            <a:spLocks/>
          </p:cNvSpPr>
          <p:nvPr/>
        </p:nvSpPr>
        <p:spPr>
          <a:xfrm>
            <a:off x="578166" y="1911011"/>
            <a:ext cx="10775634" cy="3376586"/>
          </a:xfrm>
          <a:prstGeom prst="rect">
            <a:avLst/>
          </a:prstGeom>
          <a:noFill/>
          <a:ln>
            <a:noFill/>
          </a:ln>
        </p:spPr>
        <p:txBody>
          <a:bodyPr spcFirstLastPara="1" wrap="square" lIns="91425" tIns="45700" rIns="91425" bIns="4570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0" indent="-342900" algn="l" rtl="0">
              <a:lnSpc>
                <a:spcPct val="90000"/>
              </a:lnSpc>
              <a:spcBef>
                <a:spcPts val="0"/>
              </a:spcBef>
              <a:spcAft>
                <a:spcPts val="0"/>
              </a:spcAft>
              <a:buClr>
                <a:schemeClr val="bg1"/>
              </a:buClr>
              <a:buSzPts val="2400"/>
              <a:buFont typeface="Arial"/>
              <a:buChar char="•"/>
            </a:pPr>
            <a:r>
              <a:rPr lang="en-US" sz="2200" dirty="0">
                <a:solidFill>
                  <a:schemeClr val="bg1"/>
                </a:solidFill>
                <a:latin typeface="Montserrat" pitchFamily="2" charset="77"/>
                <a:ea typeface="Proxima Nova"/>
                <a:cs typeface="Proxima Nova"/>
                <a:sym typeface="Proxima Nova"/>
              </a:rPr>
              <a:t>Individual lab report:</a:t>
            </a:r>
            <a:endParaRPr lang="en-US" sz="2200" dirty="0">
              <a:solidFill>
                <a:schemeClr val="bg1"/>
              </a:solidFill>
              <a:latin typeface="Montserrat" pitchFamily="2" charset="77"/>
            </a:endParaRPr>
          </a:p>
          <a:p>
            <a:pPr marL="800100" lvl="1" indent="-342900" algn="l" rtl="0">
              <a:lnSpc>
                <a:spcPct val="90000"/>
              </a:lnSpc>
              <a:spcBef>
                <a:spcPts val="500"/>
              </a:spcBef>
              <a:spcAft>
                <a:spcPts val="0"/>
              </a:spcAft>
              <a:buClr>
                <a:schemeClr val="bg1"/>
              </a:buClr>
              <a:buSzPts val="2400"/>
              <a:buFont typeface="Arial"/>
              <a:buChar char="•"/>
            </a:pPr>
            <a:r>
              <a:rPr lang="en-US" sz="2200" dirty="0">
                <a:solidFill>
                  <a:schemeClr val="bg1"/>
                </a:solidFill>
                <a:latin typeface="Montserrat" pitchFamily="2" charset="77"/>
                <a:ea typeface="Proxima Nova"/>
                <a:cs typeface="Proxima Nova"/>
                <a:sym typeface="Proxima Nova"/>
              </a:rPr>
              <a:t>Answer discussion questions in manual</a:t>
            </a:r>
            <a:endParaRPr lang="en-US" sz="2200" dirty="0">
              <a:solidFill>
                <a:schemeClr val="bg1"/>
              </a:solidFill>
              <a:latin typeface="Montserrat" pitchFamily="2" charset="77"/>
            </a:endParaRPr>
          </a:p>
          <a:p>
            <a:pPr marL="800100" lvl="1" indent="-342900" algn="l" rtl="0">
              <a:lnSpc>
                <a:spcPct val="90000"/>
              </a:lnSpc>
              <a:spcBef>
                <a:spcPts val="500"/>
              </a:spcBef>
              <a:spcAft>
                <a:spcPts val="0"/>
              </a:spcAft>
              <a:buClr>
                <a:schemeClr val="bg1"/>
              </a:buClr>
              <a:buSzPts val="2400"/>
              <a:buFont typeface="Arial"/>
              <a:buChar char="•"/>
            </a:pPr>
            <a:r>
              <a:rPr lang="en-US" sz="2200" dirty="0">
                <a:solidFill>
                  <a:schemeClr val="bg1"/>
                </a:solidFill>
                <a:latin typeface="Montserrat" pitchFamily="2" charset="77"/>
                <a:ea typeface="Proxima Nova"/>
                <a:cs typeface="Proxima Nova"/>
                <a:sym typeface="Proxima Nova"/>
              </a:rPr>
              <a:t>Learning Exercise section need not be discussed</a:t>
            </a:r>
            <a:endParaRPr lang="en-US" sz="2200" dirty="0">
              <a:solidFill>
                <a:schemeClr val="bg1"/>
              </a:solidFill>
              <a:latin typeface="Montserrat" pitchFamily="2" charset="77"/>
            </a:endParaRPr>
          </a:p>
          <a:p>
            <a:pPr marL="800100" lvl="1" indent="-342900" algn="l" rtl="0">
              <a:lnSpc>
                <a:spcPct val="90000"/>
              </a:lnSpc>
              <a:spcBef>
                <a:spcPts val="500"/>
              </a:spcBef>
              <a:spcAft>
                <a:spcPts val="0"/>
              </a:spcAft>
              <a:buClr>
                <a:schemeClr val="bg1"/>
              </a:buClr>
              <a:buSzPts val="2400"/>
              <a:buFont typeface="Arial"/>
              <a:buChar char="•"/>
            </a:pPr>
            <a:r>
              <a:rPr lang="en-US" sz="2200" dirty="0">
                <a:solidFill>
                  <a:schemeClr val="bg1"/>
                </a:solidFill>
                <a:latin typeface="Montserrat" pitchFamily="2" charset="77"/>
                <a:ea typeface="Proxima Nova"/>
                <a:cs typeface="Proxima Nova"/>
                <a:sym typeface="Proxima Nova"/>
              </a:rPr>
              <a:t>Include screenshots of at least two simulations</a:t>
            </a:r>
            <a:endParaRPr lang="en-US" sz="2200" dirty="0">
              <a:solidFill>
                <a:schemeClr val="bg1"/>
              </a:solidFill>
              <a:latin typeface="Montserrat" pitchFamily="2" charset="77"/>
            </a:endParaRPr>
          </a:p>
          <a:p>
            <a:pPr marL="800100" lvl="1" indent="-342900" algn="l" rtl="0">
              <a:lnSpc>
                <a:spcPct val="90000"/>
              </a:lnSpc>
              <a:spcBef>
                <a:spcPts val="500"/>
              </a:spcBef>
              <a:spcAft>
                <a:spcPts val="0"/>
              </a:spcAft>
              <a:buClr>
                <a:schemeClr val="bg1"/>
              </a:buClr>
              <a:buSzPts val="2400"/>
              <a:buFont typeface="Arial"/>
              <a:buChar char="•"/>
            </a:pPr>
            <a:r>
              <a:rPr lang="en-US" sz="2200" dirty="0">
                <a:solidFill>
                  <a:schemeClr val="bg1"/>
                </a:solidFill>
                <a:latin typeface="Montserrat" pitchFamily="2" charset="77"/>
                <a:ea typeface="Proxima Nova"/>
                <a:cs typeface="Proxima Nova"/>
                <a:sym typeface="Proxima Nova"/>
              </a:rPr>
              <a:t>Due at 11:59 PM the night before Lab 3</a:t>
            </a:r>
            <a:endParaRPr lang="en-US" sz="2200" dirty="0">
              <a:solidFill>
                <a:schemeClr val="bg1"/>
              </a:solidFill>
              <a:latin typeface="Montserrat" pitchFamily="2" charset="77"/>
            </a:endParaRPr>
          </a:p>
          <a:p>
            <a:pPr marL="342900" lvl="0" indent="-342900" algn="l" rtl="0">
              <a:lnSpc>
                <a:spcPct val="90000"/>
              </a:lnSpc>
              <a:spcBef>
                <a:spcPts val="1000"/>
              </a:spcBef>
              <a:spcAft>
                <a:spcPts val="0"/>
              </a:spcAft>
              <a:buClr>
                <a:schemeClr val="bg1"/>
              </a:buClr>
              <a:buSzPts val="2400"/>
              <a:buFont typeface="Arial"/>
              <a:buChar char="•"/>
            </a:pPr>
            <a:r>
              <a:rPr lang="en-US" sz="2200" dirty="0">
                <a:solidFill>
                  <a:schemeClr val="bg1"/>
                </a:solidFill>
                <a:latin typeface="Montserrat" pitchFamily="2" charset="77"/>
                <a:ea typeface="Proxima Nova"/>
                <a:cs typeface="Proxima Nova"/>
                <a:sym typeface="Proxima Nova"/>
              </a:rPr>
              <a:t>Team presentation:</a:t>
            </a:r>
            <a:endParaRPr lang="en-US" sz="2200" dirty="0">
              <a:solidFill>
                <a:schemeClr val="bg1"/>
              </a:solidFill>
              <a:latin typeface="Montserrat" pitchFamily="2" charset="77"/>
            </a:endParaRPr>
          </a:p>
          <a:p>
            <a:pPr marL="800100" lvl="1" indent="-342900" algn="l" rtl="0">
              <a:lnSpc>
                <a:spcPct val="90000"/>
              </a:lnSpc>
              <a:spcBef>
                <a:spcPts val="500"/>
              </a:spcBef>
              <a:spcAft>
                <a:spcPts val="0"/>
              </a:spcAft>
              <a:buClr>
                <a:schemeClr val="bg1"/>
              </a:buClr>
              <a:buSzPts val="2400"/>
              <a:buFont typeface="Arial"/>
              <a:buChar char="•"/>
            </a:pPr>
            <a:r>
              <a:rPr lang="en-US" sz="2200" dirty="0">
                <a:solidFill>
                  <a:schemeClr val="bg1"/>
                </a:solidFill>
                <a:latin typeface="Montserrat" pitchFamily="2" charset="77"/>
                <a:ea typeface="Proxima Nova"/>
                <a:cs typeface="Proxima Nova"/>
                <a:sym typeface="Proxima Nova"/>
              </a:rPr>
              <a:t>Address discussion points in manual</a:t>
            </a:r>
            <a:endParaRPr lang="en-US" sz="2200" dirty="0">
              <a:solidFill>
                <a:schemeClr val="bg1"/>
              </a:solidFill>
              <a:latin typeface="Montserrat" pitchFamily="2" charset="77"/>
            </a:endParaRPr>
          </a:p>
          <a:p>
            <a:pPr marL="800100" lvl="1" indent="-342900" algn="l" rtl="0">
              <a:lnSpc>
                <a:spcPct val="90000"/>
              </a:lnSpc>
              <a:spcBef>
                <a:spcPts val="500"/>
              </a:spcBef>
              <a:spcAft>
                <a:spcPts val="0"/>
              </a:spcAft>
              <a:buClr>
                <a:schemeClr val="bg1"/>
              </a:buClr>
              <a:buSzPts val="2400"/>
              <a:buFont typeface="Arial"/>
              <a:buChar char="•"/>
            </a:pPr>
            <a:r>
              <a:rPr lang="en-US" sz="2200" dirty="0">
                <a:solidFill>
                  <a:schemeClr val="bg1"/>
                </a:solidFill>
                <a:latin typeface="Montserrat" pitchFamily="2" charset="77"/>
                <a:ea typeface="Proxima Nova"/>
                <a:cs typeface="Proxima Nova"/>
                <a:sym typeface="Proxima Nova"/>
              </a:rPr>
              <a:t>Learning Exercise section need not be discussed</a:t>
            </a:r>
            <a:endParaRPr lang="en-US" sz="2200" dirty="0">
              <a:solidFill>
                <a:schemeClr val="bg1"/>
              </a:solidFill>
              <a:latin typeface="Montserrat" pitchFamily="2" charset="77"/>
            </a:endParaRPr>
          </a:p>
          <a:p>
            <a:pPr marL="800100" lvl="1" indent="-342900" algn="l" rtl="0">
              <a:lnSpc>
                <a:spcPct val="90000"/>
              </a:lnSpc>
              <a:spcBef>
                <a:spcPts val="500"/>
              </a:spcBef>
              <a:spcAft>
                <a:spcPts val="0"/>
              </a:spcAft>
              <a:buClr>
                <a:schemeClr val="bg1"/>
              </a:buClr>
              <a:buSzPts val="2400"/>
              <a:buFont typeface="Arial"/>
              <a:buChar char="•"/>
            </a:pPr>
            <a:r>
              <a:rPr lang="en-US" sz="2200" dirty="0">
                <a:solidFill>
                  <a:schemeClr val="bg1"/>
                </a:solidFill>
                <a:latin typeface="Montserrat" pitchFamily="2" charset="77"/>
                <a:ea typeface="Proxima Nova"/>
                <a:cs typeface="Proxima Nova"/>
                <a:sym typeface="Proxima Nova"/>
              </a:rPr>
              <a:t>Include drawings (top, front, most detailed side, isometric) of </a:t>
            </a:r>
            <a:br>
              <a:rPr lang="en-US" sz="2200" dirty="0">
                <a:solidFill>
                  <a:schemeClr val="bg1"/>
                </a:solidFill>
                <a:latin typeface="Montserrat" pitchFamily="2" charset="77"/>
                <a:ea typeface="Proxima Nova"/>
                <a:cs typeface="Proxima Nova"/>
                <a:sym typeface="Proxima Nova"/>
              </a:rPr>
            </a:br>
            <a:r>
              <a:rPr lang="en-US" sz="2200" dirty="0">
                <a:solidFill>
                  <a:schemeClr val="bg1"/>
                </a:solidFill>
                <a:latin typeface="Montserrat" pitchFamily="2" charset="77"/>
                <a:ea typeface="Proxima Nova"/>
                <a:cs typeface="Proxima Nova"/>
                <a:sym typeface="Proxima Nova"/>
              </a:rPr>
              <a:t>unmodified and modified part</a:t>
            </a:r>
            <a:endParaRPr lang="en-US" sz="2200" dirty="0">
              <a:solidFill>
                <a:schemeClr val="bg1"/>
              </a:solidFill>
              <a:latin typeface="Montserrat" pitchFamily="2" charset="77"/>
            </a:endParaRPr>
          </a:p>
          <a:p>
            <a:pPr marL="800100" lvl="1" indent="-342900" algn="l" rtl="0">
              <a:lnSpc>
                <a:spcPct val="90000"/>
              </a:lnSpc>
              <a:spcBef>
                <a:spcPts val="500"/>
              </a:spcBef>
              <a:spcAft>
                <a:spcPts val="0"/>
              </a:spcAft>
              <a:buClr>
                <a:schemeClr val="bg1"/>
              </a:buClr>
              <a:buSzPts val="2400"/>
              <a:buFont typeface="Arial"/>
              <a:buChar char="•"/>
            </a:pPr>
            <a:r>
              <a:rPr lang="en-US" sz="2200" dirty="0">
                <a:solidFill>
                  <a:schemeClr val="bg1"/>
                </a:solidFill>
                <a:latin typeface="Montserrat" pitchFamily="2" charset="77"/>
                <a:ea typeface="Proxima Nova"/>
                <a:cs typeface="Proxima Nova"/>
                <a:sym typeface="Proxima Nova"/>
              </a:rPr>
              <a:t>Due at 11:59 PM the night before Recitation 3</a:t>
            </a:r>
            <a:endParaRPr lang="en-US" sz="2200" dirty="0">
              <a:solidFill>
                <a:schemeClr val="bg1"/>
              </a:solidFill>
              <a:latin typeface="Montserrat" pitchFamily="2" charset="77"/>
            </a:endParaRPr>
          </a:p>
        </p:txBody>
      </p:sp>
      <p:pic>
        <p:nvPicPr>
          <p:cNvPr id="11" name="Picture 10">
            <a:extLst>
              <a:ext uri="{FF2B5EF4-FFF2-40B4-BE49-F238E27FC236}">
                <a16:creationId xmlns:a16="http://schemas.microsoft.com/office/drawing/2014/main" id="{189130DD-9458-061E-4AFE-30E72FC4045D}"/>
              </a:ext>
            </a:extLst>
          </p:cNvPr>
          <p:cNvPicPr>
            <a:picLocks noChangeAspect="1"/>
          </p:cNvPicPr>
          <p:nvPr/>
        </p:nvPicPr>
        <p:blipFill>
          <a:blip r:embed="rId3"/>
          <a:stretch>
            <a:fillRect/>
          </a:stretch>
        </p:blipFill>
        <p:spPr>
          <a:xfrm>
            <a:off x="443753" y="6226404"/>
            <a:ext cx="2586446" cy="402883"/>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6AE1C435-E110-DA70-1753-1E2FDCA3BA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4817" y="6226346"/>
            <a:ext cx="1313093" cy="359459"/>
          </a:xfrm>
          <a:prstGeom prst="rect">
            <a:avLst/>
          </a:prstGeom>
        </p:spPr>
      </p:pic>
      <p:cxnSp>
        <p:nvCxnSpPr>
          <p:cNvPr id="3" name="Google Shape;1444;p171">
            <a:extLst>
              <a:ext uri="{FF2B5EF4-FFF2-40B4-BE49-F238E27FC236}">
                <a16:creationId xmlns:a16="http://schemas.microsoft.com/office/drawing/2014/main" id="{ED736886-4C53-4EB0-3FBD-1DE0398993F5}"/>
              </a:ext>
            </a:extLst>
          </p:cNvPr>
          <p:cNvCxnSpPr>
            <a:cxnSpLocks/>
          </p:cNvCxnSpPr>
          <p:nvPr/>
        </p:nvCxnSpPr>
        <p:spPr>
          <a:xfrm>
            <a:off x="8610600" y="972262"/>
            <a:ext cx="2992272" cy="0"/>
          </a:xfrm>
          <a:prstGeom prst="straightConnector1">
            <a:avLst/>
          </a:prstGeom>
          <a:noFill/>
          <a:ln w="38100" cap="flat" cmpd="sng">
            <a:solidFill>
              <a:srgbClr val="FFFFFF"/>
            </a:solidFill>
            <a:prstDash val="solid"/>
            <a:round/>
            <a:headEnd type="none" w="sm" len="sm"/>
            <a:tailEnd type="none" w="sm" len="sm"/>
          </a:ln>
        </p:spPr>
      </p:cxnSp>
      <p:cxnSp>
        <p:nvCxnSpPr>
          <p:cNvPr id="5" name="Google Shape;1444;p171">
            <a:extLst>
              <a:ext uri="{FF2B5EF4-FFF2-40B4-BE49-F238E27FC236}">
                <a16:creationId xmlns:a16="http://schemas.microsoft.com/office/drawing/2014/main" id="{4DFC3658-CD6A-9550-684F-87A2D328B133}"/>
              </a:ext>
            </a:extLst>
          </p:cNvPr>
          <p:cNvCxnSpPr>
            <a:cxnSpLocks/>
          </p:cNvCxnSpPr>
          <p:nvPr/>
        </p:nvCxnSpPr>
        <p:spPr>
          <a:xfrm>
            <a:off x="578166" y="943331"/>
            <a:ext cx="2982996" cy="0"/>
          </a:xfrm>
          <a:prstGeom prst="straightConnector1">
            <a:avLst/>
          </a:prstGeom>
          <a:noFill/>
          <a:ln w="38100" cap="flat" cmpd="sng">
            <a:solidFill>
              <a:srgbClr val="FFFFFF"/>
            </a:solidFill>
            <a:prstDash val="solid"/>
            <a:round/>
            <a:headEnd type="none" w="sm" len="sm"/>
            <a:tailEnd type="none" w="sm" len="sm"/>
          </a:ln>
        </p:spPr>
      </p:cxnSp>
    </p:spTree>
    <p:extLst>
      <p:ext uri="{BB962C8B-B14F-4D97-AF65-F5344CB8AC3E}">
        <p14:creationId xmlns:p14="http://schemas.microsoft.com/office/powerpoint/2010/main" val="427301558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rgbClr val="240067"/>
            </a:gs>
            <a:gs pos="48000">
              <a:srgbClr val="240067"/>
            </a:gs>
            <a:gs pos="95000">
              <a:srgbClr val="24003C"/>
            </a:gs>
            <a:gs pos="100000">
              <a:srgbClr val="24003C"/>
            </a:gs>
          </a:gsLst>
          <a:lin ang="5400000" scaled="0"/>
        </a:gradFill>
        <a:effectLst/>
      </p:bgPr>
    </p:bg>
    <p:spTree>
      <p:nvGrpSpPr>
        <p:cNvPr id="1" name="Shape 1464"/>
        <p:cNvGrpSpPr/>
        <p:nvPr/>
      </p:nvGrpSpPr>
      <p:grpSpPr>
        <a:xfrm>
          <a:off x="0" y="0"/>
          <a:ext cx="0" cy="0"/>
          <a:chOff x="0" y="0"/>
          <a:chExt cx="0" cy="0"/>
        </a:xfrm>
      </p:grpSpPr>
      <p:sp>
        <p:nvSpPr>
          <p:cNvPr id="1469" name="Google Shape;1469;p173"/>
          <p:cNvSpPr txBox="1"/>
          <p:nvPr/>
        </p:nvSpPr>
        <p:spPr>
          <a:xfrm>
            <a:off x="3895247" y="769140"/>
            <a:ext cx="4401506" cy="587345"/>
          </a:xfrm>
          <a:prstGeom prst="rect">
            <a:avLst/>
          </a:prstGeom>
          <a:noFill/>
          <a:ln>
            <a:noFill/>
          </a:ln>
        </p:spPr>
        <p:txBody>
          <a:bodyPr spcFirstLastPara="1" wrap="square" lIns="0" tIns="0" rIns="0" bIns="0" anchor="b" anchorCtr="0">
            <a:noAutofit/>
          </a:bodyPr>
          <a:lstStyle/>
          <a:p>
            <a:pPr>
              <a:lnSpc>
                <a:spcPct val="90000"/>
              </a:lnSpc>
              <a:buClr>
                <a:schemeClr val="bg1"/>
              </a:buClr>
              <a:buSzPts val="5400"/>
            </a:pPr>
            <a:r>
              <a:rPr lang="en-US" sz="4800" b="1" dirty="0">
                <a:solidFill>
                  <a:srgbClr val="FFFFFF"/>
                </a:solidFill>
                <a:latin typeface="Montserrat"/>
                <a:ea typeface="Montserrat"/>
                <a:cs typeface="Montserrat"/>
                <a:sym typeface="Montserrat"/>
              </a:rPr>
              <a:t>ASSIGNMENT</a:t>
            </a:r>
            <a:endParaRPr sz="4800" b="1" i="0" u="none" strike="noStrike" cap="none" dirty="0">
              <a:solidFill>
                <a:srgbClr val="FFFFFF"/>
              </a:solidFill>
              <a:latin typeface="Montserrat"/>
              <a:ea typeface="Montserrat"/>
              <a:cs typeface="Montserrat"/>
              <a:sym typeface="Montserrat"/>
            </a:endParaRPr>
          </a:p>
        </p:txBody>
      </p:sp>
      <p:sp>
        <p:nvSpPr>
          <p:cNvPr id="6" name="TextBox 5">
            <a:extLst>
              <a:ext uri="{FF2B5EF4-FFF2-40B4-BE49-F238E27FC236}">
                <a16:creationId xmlns:a16="http://schemas.microsoft.com/office/drawing/2014/main" id="{726454E8-0CC8-2840-E368-ADE53F02FE81}"/>
              </a:ext>
            </a:extLst>
          </p:cNvPr>
          <p:cNvSpPr txBox="1"/>
          <p:nvPr/>
        </p:nvSpPr>
        <p:spPr>
          <a:xfrm>
            <a:off x="518531" y="2791960"/>
            <a:ext cx="5113200" cy="583878"/>
          </a:xfrm>
          <a:prstGeom prst="rect">
            <a:avLst/>
          </a:prstGeom>
          <a:noFill/>
        </p:spPr>
        <p:txBody>
          <a:bodyPr wrap="square" lIns="91440" tIns="45720" rIns="91440" bIns="45720" rtlCol="0" anchor="t">
            <a:spAutoFit/>
          </a:bodyPr>
          <a:lstStyle/>
          <a:p>
            <a:pPr marL="342900" marR="0" lvl="0" indent="-342900" algn="l">
              <a:lnSpc>
                <a:spcPct val="150000"/>
              </a:lnSpc>
              <a:spcBef>
                <a:spcPts val="0"/>
              </a:spcBef>
              <a:spcAft>
                <a:spcPts val="0"/>
              </a:spcAft>
              <a:buClr>
                <a:schemeClr val="bg1"/>
              </a:buClr>
              <a:buSzPts val="4000"/>
              <a:buFont typeface="Arial" panose="020B0604020202020204" pitchFamily="34" charset="0"/>
              <a:buChar char="•"/>
            </a:pPr>
            <a:endParaRPr lang="en-US" sz="2400" dirty="0">
              <a:solidFill>
                <a:schemeClr val="lt1"/>
              </a:solidFill>
              <a:latin typeface="Montserrat"/>
            </a:endParaRPr>
          </a:p>
        </p:txBody>
      </p:sp>
      <p:pic>
        <p:nvPicPr>
          <p:cNvPr id="11" name="Picture 10">
            <a:extLst>
              <a:ext uri="{FF2B5EF4-FFF2-40B4-BE49-F238E27FC236}">
                <a16:creationId xmlns:a16="http://schemas.microsoft.com/office/drawing/2014/main" id="{189130DD-9458-061E-4AFE-30E72FC4045D}"/>
              </a:ext>
            </a:extLst>
          </p:cNvPr>
          <p:cNvPicPr>
            <a:picLocks noChangeAspect="1"/>
          </p:cNvPicPr>
          <p:nvPr/>
        </p:nvPicPr>
        <p:blipFill>
          <a:blip r:embed="rId3"/>
          <a:stretch>
            <a:fillRect/>
          </a:stretch>
        </p:blipFill>
        <p:spPr>
          <a:xfrm>
            <a:off x="443753" y="6226404"/>
            <a:ext cx="2586446" cy="402883"/>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6AE1C435-E110-DA70-1753-1E2FDCA3BA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4817" y="6226346"/>
            <a:ext cx="1313093" cy="359459"/>
          </a:xfrm>
          <a:prstGeom prst="rect">
            <a:avLst/>
          </a:prstGeom>
        </p:spPr>
      </p:pic>
      <p:cxnSp>
        <p:nvCxnSpPr>
          <p:cNvPr id="3" name="Google Shape;1444;p171">
            <a:extLst>
              <a:ext uri="{FF2B5EF4-FFF2-40B4-BE49-F238E27FC236}">
                <a16:creationId xmlns:a16="http://schemas.microsoft.com/office/drawing/2014/main" id="{ED736886-4C53-4EB0-3FBD-1DE0398993F5}"/>
              </a:ext>
            </a:extLst>
          </p:cNvPr>
          <p:cNvCxnSpPr>
            <a:cxnSpLocks/>
          </p:cNvCxnSpPr>
          <p:nvPr/>
        </p:nvCxnSpPr>
        <p:spPr>
          <a:xfrm>
            <a:off x="8610600" y="972262"/>
            <a:ext cx="2992272" cy="0"/>
          </a:xfrm>
          <a:prstGeom prst="straightConnector1">
            <a:avLst/>
          </a:prstGeom>
          <a:noFill/>
          <a:ln w="38100" cap="flat" cmpd="sng">
            <a:solidFill>
              <a:srgbClr val="FFFFFF"/>
            </a:solidFill>
            <a:prstDash val="solid"/>
            <a:round/>
            <a:headEnd type="none" w="sm" len="sm"/>
            <a:tailEnd type="none" w="sm" len="sm"/>
          </a:ln>
        </p:spPr>
      </p:cxnSp>
      <p:cxnSp>
        <p:nvCxnSpPr>
          <p:cNvPr id="5" name="Google Shape;1444;p171">
            <a:extLst>
              <a:ext uri="{FF2B5EF4-FFF2-40B4-BE49-F238E27FC236}">
                <a16:creationId xmlns:a16="http://schemas.microsoft.com/office/drawing/2014/main" id="{4DFC3658-CD6A-9550-684F-87A2D328B133}"/>
              </a:ext>
            </a:extLst>
          </p:cNvPr>
          <p:cNvCxnSpPr>
            <a:cxnSpLocks/>
          </p:cNvCxnSpPr>
          <p:nvPr/>
        </p:nvCxnSpPr>
        <p:spPr>
          <a:xfrm>
            <a:off x="578166" y="943331"/>
            <a:ext cx="2982996" cy="0"/>
          </a:xfrm>
          <a:prstGeom prst="straightConnector1">
            <a:avLst/>
          </a:prstGeom>
          <a:noFill/>
          <a:ln w="38100" cap="flat" cmpd="sng">
            <a:solidFill>
              <a:srgbClr val="FFFFFF"/>
            </a:solidFill>
            <a:prstDash val="solid"/>
            <a:round/>
            <a:headEnd type="none" w="sm" len="sm"/>
            <a:tailEnd type="none" w="sm" len="sm"/>
          </a:ln>
        </p:spPr>
      </p:cxnSp>
      <p:sp>
        <p:nvSpPr>
          <p:cNvPr id="2" name="Google Shape;853;p153">
            <a:extLst>
              <a:ext uri="{FF2B5EF4-FFF2-40B4-BE49-F238E27FC236}">
                <a16:creationId xmlns:a16="http://schemas.microsoft.com/office/drawing/2014/main" id="{AB9BB834-B12B-769B-8474-0078CF7F083D}"/>
              </a:ext>
            </a:extLst>
          </p:cNvPr>
          <p:cNvSpPr/>
          <p:nvPr/>
        </p:nvSpPr>
        <p:spPr>
          <a:xfrm>
            <a:off x="578166" y="1577339"/>
            <a:ext cx="5215491" cy="4221405"/>
          </a:xfrm>
          <a:prstGeom prst="roundRect">
            <a:avLst>
              <a:gd name="adj" fmla="val 16667"/>
            </a:avLst>
          </a:prstGeom>
          <a:solidFill>
            <a:srgbClr val="B7ABE2"/>
          </a:solidFill>
          <a:ln w="25400" cap="flat" cmpd="sng">
            <a:solidFill>
              <a:srgbClr val="1C305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 name="Google Shape;853;p153">
            <a:extLst>
              <a:ext uri="{FF2B5EF4-FFF2-40B4-BE49-F238E27FC236}">
                <a16:creationId xmlns:a16="http://schemas.microsoft.com/office/drawing/2014/main" id="{13C3AAA0-6C7C-EDA5-C885-8C13D3229E51}"/>
              </a:ext>
            </a:extLst>
          </p:cNvPr>
          <p:cNvSpPr/>
          <p:nvPr/>
        </p:nvSpPr>
        <p:spPr>
          <a:xfrm>
            <a:off x="6457978" y="1577339"/>
            <a:ext cx="5215491" cy="4221406"/>
          </a:xfrm>
          <a:prstGeom prst="roundRect">
            <a:avLst>
              <a:gd name="adj" fmla="val 16667"/>
            </a:avLst>
          </a:prstGeom>
          <a:solidFill>
            <a:srgbClr val="B7ABE2"/>
          </a:solidFill>
          <a:ln w="25400" cap="flat" cmpd="sng">
            <a:solidFill>
              <a:srgbClr val="1C305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 name="TextBox 7">
            <a:extLst>
              <a:ext uri="{FF2B5EF4-FFF2-40B4-BE49-F238E27FC236}">
                <a16:creationId xmlns:a16="http://schemas.microsoft.com/office/drawing/2014/main" id="{FDBDAE5F-185B-278D-37CD-29695A58A5DE}"/>
              </a:ext>
            </a:extLst>
          </p:cNvPr>
          <p:cNvSpPr txBox="1"/>
          <p:nvPr/>
        </p:nvSpPr>
        <p:spPr>
          <a:xfrm>
            <a:off x="578166" y="1820170"/>
            <a:ext cx="5215490" cy="3303468"/>
          </a:xfrm>
          <a:prstGeom prst="rect">
            <a:avLst/>
          </a:prstGeom>
          <a:noFill/>
        </p:spPr>
        <p:txBody>
          <a:bodyPr wrap="square">
            <a:spAutoFit/>
          </a:bodyPr>
          <a:lstStyle/>
          <a:p>
            <a:pPr algn="ctr"/>
            <a:r>
              <a:rPr lang="en-US" sz="2400" b="1" dirty="0">
                <a:solidFill>
                  <a:srgbClr val="240067"/>
                </a:solidFill>
                <a:latin typeface="Montserrat" pitchFamily="2" charset="77"/>
              </a:rPr>
              <a:t>Individual Lab Report</a:t>
            </a:r>
          </a:p>
          <a:p>
            <a:pPr algn="ctr"/>
            <a:endParaRPr lang="en-US" sz="2400" b="1" dirty="0">
              <a:solidFill>
                <a:srgbClr val="240067"/>
              </a:solidFill>
              <a:latin typeface="Montserrat" pitchFamily="2" charset="77"/>
            </a:endParaRPr>
          </a:p>
          <a:p>
            <a:pPr marL="800100" lvl="1" indent="-342900" algn="l" rtl="0">
              <a:lnSpc>
                <a:spcPct val="90000"/>
              </a:lnSpc>
              <a:spcBef>
                <a:spcPts val="500"/>
              </a:spcBef>
              <a:spcAft>
                <a:spcPts val="0"/>
              </a:spcAft>
              <a:buClr>
                <a:srgbClr val="230063"/>
              </a:buClr>
              <a:buSzPts val="2400"/>
              <a:buFont typeface="Arial"/>
              <a:buChar char="•"/>
            </a:pPr>
            <a:r>
              <a:rPr lang="en-US" sz="2000" dirty="0">
                <a:solidFill>
                  <a:srgbClr val="230063"/>
                </a:solidFill>
                <a:latin typeface="Montserrat" pitchFamily="2" charset="77"/>
                <a:ea typeface="Proxima Nova"/>
                <a:cs typeface="Proxima Nova"/>
                <a:sym typeface="Proxima Nova"/>
              </a:rPr>
              <a:t>Answer discussion questions in manual</a:t>
            </a:r>
            <a:endParaRPr lang="en-US" sz="2000" dirty="0">
              <a:solidFill>
                <a:srgbClr val="230063"/>
              </a:solidFill>
              <a:latin typeface="Montserrat" pitchFamily="2" charset="77"/>
            </a:endParaRPr>
          </a:p>
          <a:p>
            <a:pPr marL="800100" lvl="1" indent="-342900" algn="l" rtl="0">
              <a:lnSpc>
                <a:spcPct val="90000"/>
              </a:lnSpc>
              <a:spcBef>
                <a:spcPts val="500"/>
              </a:spcBef>
              <a:spcAft>
                <a:spcPts val="0"/>
              </a:spcAft>
              <a:buClr>
                <a:srgbClr val="230063"/>
              </a:buClr>
              <a:buSzPts val="2400"/>
              <a:buFont typeface="Arial"/>
              <a:buChar char="•"/>
            </a:pPr>
            <a:r>
              <a:rPr lang="en-US" sz="2000" dirty="0">
                <a:solidFill>
                  <a:srgbClr val="230063"/>
                </a:solidFill>
                <a:latin typeface="Montserrat" pitchFamily="2" charset="77"/>
                <a:ea typeface="Proxima Nova"/>
                <a:cs typeface="Proxima Nova"/>
                <a:sym typeface="Proxima Nova"/>
              </a:rPr>
              <a:t>Learning Exercise section need not be discussed</a:t>
            </a:r>
            <a:endParaRPr lang="en-US" sz="2000" dirty="0">
              <a:solidFill>
                <a:srgbClr val="230063"/>
              </a:solidFill>
              <a:latin typeface="Montserrat" pitchFamily="2" charset="77"/>
            </a:endParaRPr>
          </a:p>
          <a:p>
            <a:pPr marL="800100" lvl="1" indent="-342900" algn="l" rtl="0">
              <a:lnSpc>
                <a:spcPct val="90000"/>
              </a:lnSpc>
              <a:spcBef>
                <a:spcPts val="500"/>
              </a:spcBef>
              <a:spcAft>
                <a:spcPts val="0"/>
              </a:spcAft>
              <a:buClr>
                <a:srgbClr val="230063"/>
              </a:buClr>
              <a:buSzPts val="2400"/>
              <a:buFont typeface="Arial"/>
              <a:buChar char="•"/>
            </a:pPr>
            <a:r>
              <a:rPr lang="en-US" sz="2000" dirty="0">
                <a:solidFill>
                  <a:srgbClr val="230063"/>
                </a:solidFill>
                <a:latin typeface="Montserrat" pitchFamily="2" charset="77"/>
                <a:ea typeface="Proxima Nova"/>
                <a:cs typeface="Proxima Nova"/>
                <a:sym typeface="Proxima Nova"/>
              </a:rPr>
              <a:t>Include screenshots of at least two simulations</a:t>
            </a:r>
            <a:endParaRPr lang="en-US" sz="2000" dirty="0">
              <a:solidFill>
                <a:srgbClr val="230063"/>
              </a:solidFill>
              <a:latin typeface="Montserrat" pitchFamily="2" charset="77"/>
            </a:endParaRPr>
          </a:p>
          <a:p>
            <a:pPr marL="800100" lvl="1" indent="-342900" algn="l" rtl="0">
              <a:lnSpc>
                <a:spcPct val="90000"/>
              </a:lnSpc>
              <a:spcBef>
                <a:spcPts val="500"/>
              </a:spcBef>
              <a:spcAft>
                <a:spcPts val="0"/>
              </a:spcAft>
              <a:buClr>
                <a:srgbClr val="230063"/>
              </a:buClr>
              <a:buSzPts val="2400"/>
              <a:buFont typeface="Arial"/>
              <a:buChar char="•"/>
            </a:pPr>
            <a:r>
              <a:rPr lang="en-US" sz="2000" dirty="0">
                <a:solidFill>
                  <a:srgbClr val="230063"/>
                </a:solidFill>
                <a:latin typeface="Montserrat" pitchFamily="2" charset="77"/>
                <a:ea typeface="Proxima Nova"/>
                <a:cs typeface="Proxima Nova"/>
                <a:sym typeface="Proxima Nova"/>
              </a:rPr>
              <a:t>Due at 11:59 PM the night before Lab 3</a:t>
            </a:r>
            <a:endParaRPr lang="en-US" sz="2000" dirty="0">
              <a:solidFill>
                <a:srgbClr val="230063"/>
              </a:solidFill>
              <a:latin typeface="Montserrat" pitchFamily="2" charset="77"/>
            </a:endParaRPr>
          </a:p>
        </p:txBody>
      </p:sp>
      <p:cxnSp>
        <p:nvCxnSpPr>
          <p:cNvPr id="9" name="Google Shape;1444;p171">
            <a:extLst>
              <a:ext uri="{FF2B5EF4-FFF2-40B4-BE49-F238E27FC236}">
                <a16:creationId xmlns:a16="http://schemas.microsoft.com/office/drawing/2014/main" id="{0EB35A2D-4197-8865-4C7F-CC9A42C14EDD}"/>
              </a:ext>
            </a:extLst>
          </p:cNvPr>
          <p:cNvCxnSpPr>
            <a:cxnSpLocks/>
          </p:cNvCxnSpPr>
          <p:nvPr/>
        </p:nvCxnSpPr>
        <p:spPr>
          <a:xfrm>
            <a:off x="949124" y="2391187"/>
            <a:ext cx="4560425" cy="0"/>
          </a:xfrm>
          <a:prstGeom prst="straightConnector1">
            <a:avLst/>
          </a:prstGeom>
          <a:noFill/>
          <a:ln w="38100" cap="flat" cmpd="sng">
            <a:solidFill>
              <a:srgbClr val="240067"/>
            </a:solidFill>
            <a:prstDash val="solid"/>
            <a:round/>
            <a:headEnd type="none" w="sm" len="sm"/>
            <a:tailEnd type="none" w="sm" len="sm"/>
          </a:ln>
        </p:spPr>
      </p:cxnSp>
      <p:sp>
        <p:nvSpPr>
          <p:cNvPr id="15" name="TextBox 14">
            <a:extLst>
              <a:ext uri="{FF2B5EF4-FFF2-40B4-BE49-F238E27FC236}">
                <a16:creationId xmlns:a16="http://schemas.microsoft.com/office/drawing/2014/main" id="{44856DD8-C288-63B0-E0F4-679ACBAC3975}"/>
              </a:ext>
            </a:extLst>
          </p:cNvPr>
          <p:cNvSpPr txBox="1"/>
          <p:nvPr/>
        </p:nvSpPr>
        <p:spPr>
          <a:xfrm>
            <a:off x="6457977" y="1784086"/>
            <a:ext cx="5215490" cy="3580467"/>
          </a:xfrm>
          <a:prstGeom prst="rect">
            <a:avLst/>
          </a:prstGeom>
          <a:noFill/>
        </p:spPr>
        <p:txBody>
          <a:bodyPr wrap="square">
            <a:spAutoFit/>
          </a:bodyPr>
          <a:lstStyle/>
          <a:p>
            <a:pPr algn="ctr"/>
            <a:r>
              <a:rPr lang="en-US" sz="2400" b="1" dirty="0">
                <a:solidFill>
                  <a:srgbClr val="240067"/>
                </a:solidFill>
                <a:latin typeface="Montserrat" pitchFamily="2" charset="77"/>
              </a:rPr>
              <a:t>Team Presentation</a:t>
            </a:r>
          </a:p>
          <a:p>
            <a:pPr algn="ctr"/>
            <a:endParaRPr lang="en-US" sz="2400" b="1" dirty="0">
              <a:solidFill>
                <a:srgbClr val="240067"/>
              </a:solidFill>
              <a:latin typeface="Montserrat" pitchFamily="2" charset="77"/>
            </a:endParaRPr>
          </a:p>
          <a:p>
            <a:pPr marL="800100" lvl="1" indent="-342900" algn="l" rtl="0">
              <a:lnSpc>
                <a:spcPct val="90000"/>
              </a:lnSpc>
              <a:spcBef>
                <a:spcPts val="500"/>
              </a:spcBef>
              <a:spcAft>
                <a:spcPts val="0"/>
              </a:spcAft>
              <a:buClr>
                <a:srgbClr val="230063"/>
              </a:buClr>
              <a:buSzPts val="2400"/>
              <a:buFont typeface="Arial"/>
              <a:buChar char="•"/>
            </a:pPr>
            <a:r>
              <a:rPr lang="en-US" sz="2000" dirty="0">
                <a:solidFill>
                  <a:srgbClr val="230063"/>
                </a:solidFill>
                <a:latin typeface="Montserrat" pitchFamily="2" charset="77"/>
                <a:ea typeface="Proxima Nova"/>
                <a:cs typeface="Proxima Nova"/>
                <a:sym typeface="Proxima Nova"/>
              </a:rPr>
              <a:t>Address discussion points in manual</a:t>
            </a:r>
            <a:endParaRPr lang="en-US" sz="2000" dirty="0">
              <a:solidFill>
                <a:srgbClr val="230063"/>
              </a:solidFill>
              <a:latin typeface="Montserrat" pitchFamily="2" charset="77"/>
            </a:endParaRPr>
          </a:p>
          <a:p>
            <a:pPr marL="800100" lvl="1" indent="-342900" algn="l" rtl="0">
              <a:lnSpc>
                <a:spcPct val="90000"/>
              </a:lnSpc>
              <a:spcBef>
                <a:spcPts val="500"/>
              </a:spcBef>
              <a:spcAft>
                <a:spcPts val="0"/>
              </a:spcAft>
              <a:buClr>
                <a:srgbClr val="230063"/>
              </a:buClr>
              <a:buSzPts val="2400"/>
              <a:buFont typeface="Arial"/>
              <a:buChar char="•"/>
            </a:pPr>
            <a:r>
              <a:rPr lang="en-US" sz="2000" dirty="0">
                <a:solidFill>
                  <a:srgbClr val="230063"/>
                </a:solidFill>
                <a:latin typeface="Montserrat" pitchFamily="2" charset="77"/>
                <a:ea typeface="Proxima Nova"/>
                <a:cs typeface="Proxima Nova"/>
                <a:sym typeface="Proxima Nova"/>
              </a:rPr>
              <a:t>Learning Exercise section need not be discussed</a:t>
            </a:r>
            <a:endParaRPr lang="en-US" sz="2000" dirty="0">
              <a:solidFill>
                <a:srgbClr val="230063"/>
              </a:solidFill>
              <a:latin typeface="Montserrat" pitchFamily="2" charset="77"/>
            </a:endParaRPr>
          </a:p>
          <a:p>
            <a:pPr marL="800100" lvl="1" indent="-342900" algn="l" rtl="0">
              <a:lnSpc>
                <a:spcPct val="90000"/>
              </a:lnSpc>
              <a:spcBef>
                <a:spcPts val="500"/>
              </a:spcBef>
              <a:spcAft>
                <a:spcPts val="0"/>
              </a:spcAft>
              <a:buClr>
                <a:srgbClr val="230063"/>
              </a:buClr>
              <a:buSzPts val="2400"/>
              <a:buFont typeface="Arial"/>
              <a:buChar char="•"/>
            </a:pPr>
            <a:r>
              <a:rPr lang="en-US" sz="2000" dirty="0">
                <a:solidFill>
                  <a:srgbClr val="230063"/>
                </a:solidFill>
                <a:latin typeface="Montserrat" pitchFamily="2" charset="77"/>
                <a:ea typeface="Proxima Nova"/>
                <a:cs typeface="Proxima Nova"/>
                <a:sym typeface="Proxima Nova"/>
              </a:rPr>
              <a:t>Include drawings (top, front, most detailed side, isometric) of </a:t>
            </a:r>
            <a:br>
              <a:rPr lang="en-US" sz="2000" dirty="0">
                <a:solidFill>
                  <a:srgbClr val="230063"/>
                </a:solidFill>
                <a:latin typeface="Montserrat" pitchFamily="2" charset="77"/>
                <a:ea typeface="Proxima Nova"/>
                <a:cs typeface="Proxima Nova"/>
                <a:sym typeface="Proxima Nova"/>
              </a:rPr>
            </a:br>
            <a:r>
              <a:rPr lang="en-US" sz="2000" dirty="0">
                <a:solidFill>
                  <a:srgbClr val="230063"/>
                </a:solidFill>
                <a:latin typeface="Montserrat" pitchFamily="2" charset="77"/>
                <a:ea typeface="Proxima Nova"/>
                <a:cs typeface="Proxima Nova"/>
                <a:sym typeface="Proxima Nova"/>
              </a:rPr>
              <a:t>unmodified and modified part</a:t>
            </a:r>
            <a:endParaRPr lang="en-US" sz="2000" dirty="0">
              <a:solidFill>
                <a:srgbClr val="230063"/>
              </a:solidFill>
              <a:latin typeface="Montserrat" pitchFamily="2" charset="77"/>
            </a:endParaRPr>
          </a:p>
          <a:p>
            <a:pPr marL="800100" lvl="1" indent="-342900" algn="l" rtl="0">
              <a:lnSpc>
                <a:spcPct val="90000"/>
              </a:lnSpc>
              <a:spcBef>
                <a:spcPts val="500"/>
              </a:spcBef>
              <a:spcAft>
                <a:spcPts val="0"/>
              </a:spcAft>
              <a:buClr>
                <a:srgbClr val="230063"/>
              </a:buClr>
              <a:buSzPts val="2400"/>
              <a:buFont typeface="Arial"/>
              <a:buChar char="•"/>
            </a:pPr>
            <a:r>
              <a:rPr lang="en-US" sz="2000" dirty="0">
                <a:solidFill>
                  <a:srgbClr val="230063"/>
                </a:solidFill>
                <a:latin typeface="Montserrat" pitchFamily="2" charset="77"/>
                <a:ea typeface="Proxima Nova"/>
                <a:cs typeface="Proxima Nova"/>
                <a:sym typeface="Proxima Nova"/>
              </a:rPr>
              <a:t>Due at 11:59 PM the night before Recitation 3</a:t>
            </a:r>
            <a:endParaRPr lang="en-US" sz="2000" dirty="0">
              <a:solidFill>
                <a:srgbClr val="230063"/>
              </a:solidFill>
              <a:latin typeface="Montserrat" pitchFamily="2" charset="77"/>
            </a:endParaRPr>
          </a:p>
        </p:txBody>
      </p:sp>
      <p:cxnSp>
        <p:nvCxnSpPr>
          <p:cNvPr id="16" name="Google Shape;1444;p171">
            <a:extLst>
              <a:ext uri="{FF2B5EF4-FFF2-40B4-BE49-F238E27FC236}">
                <a16:creationId xmlns:a16="http://schemas.microsoft.com/office/drawing/2014/main" id="{F2AD4B48-1CD8-D50A-BD22-F0849A757279}"/>
              </a:ext>
            </a:extLst>
          </p:cNvPr>
          <p:cNvCxnSpPr>
            <a:cxnSpLocks/>
          </p:cNvCxnSpPr>
          <p:nvPr/>
        </p:nvCxnSpPr>
        <p:spPr>
          <a:xfrm>
            <a:off x="6828935" y="2355103"/>
            <a:ext cx="4560425" cy="0"/>
          </a:xfrm>
          <a:prstGeom prst="straightConnector1">
            <a:avLst/>
          </a:prstGeom>
          <a:noFill/>
          <a:ln w="38100" cap="flat" cmpd="sng">
            <a:solidFill>
              <a:srgbClr val="240067"/>
            </a:solidFill>
            <a:prstDash val="solid"/>
            <a:round/>
            <a:headEnd type="none" w="sm" len="sm"/>
            <a:tailEnd type="none" w="sm" len="sm"/>
          </a:ln>
        </p:spPr>
      </p:cxnSp>
    </p:spTree>
    <p:extLst>
      <p:ext uri="{BB962C8B-B14F-4D97-AF65-F5344CB8AC3E}">
        <p14:creationId xmlns:p14="http://schemas.microsoft.com/office/powerpoint/2010/main" val="157201171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rgbClr val="240067"/>
            </a:gs>
            <a:gs pos="48000">
              <a:srgbClr val="240067"/>
            </a:gs>
            <a:gs pos="95000">
              <a:srgbClr val="24003C"/>
            </a:gs>
            <a:gs pos="100000">
              <a:srgbClr val="24003C"/>
            </a:gs>
          </a:gsLst>
          <a:lin ang="5400000" scaled="0"/>
        </a:gradFill>
        <a:effectLst/>
      </p:bgPr>
    </p:bg>
    <p:spTree>
      <p:nvGrpSpPr>
        <p:cNvPr id="1" name="Shape 1464"/>
        <p:cNvGrpSpPr/>
        <p:nvPr/>
      </p:nvGrpSpPr>
      <p:grpSpPr>
        <a:xfrm>
          <a:off x="0" y="0"/>
          <a:ext cx="0" cy="0"/>
          <a:chOff x="0" y="0"/>
          <a:chExt cx="0" cy="0"/>
        </a:xfrm>
      </p:grpSpPr>
      <p:sp>
        <p:nvSpPr>
          <p:cNvPr id="1469" name="Google Shape;1469;p173"/>
          <p:cNvSpPr txBox="1"/>
          <p:nvPr/>
        </p:nvSpPr>
        <p:spPr>
          <a:xfrm>
            <a:off x="2069668" y="678531"/>
            <a:ext cx="8052663" cy="587345"/>
          </a:xfrm>
          <a:prstGeom prst="rect">
            <a:avLst/>
          </a:prstGeom>
          <a:noFill/>
          <a:ln>
            <a:noFill/>
          </a:ln>
        </p:spPr>
        <p:txBody>
          <a:bodyPr spcFirstLastPara="1" wrap="square" lIns="0" tIns="0" rIns="0" bIns="0" anchor="b" anchorCtr="0">
            <a:noAutofit/>
          </a:bodyPr>
          <a:lstStyle/>
          <a:p>
            <a:pPr>
              <a:lnSpc>
                <a:spcPct val="90000"/>
              </a:lnSpc>
              <a:buClr>
                <a:schemeClr val="bg1"/>
              </a:buClr>
              <a:buSzPts val="5400"/>
            </a:pPr>
            <a:r>
              <a:rPr lang="en-US" sz="4800" b="1" dirty="0">
                <a:solidFill>
                  <a:srgbClr val="FFFFFF"/>
                </a:solidFill>
                <a:latin typeface="Montserrat"/>
                <a:ea typeface="Montserrat"/>
                <a:cs typeface="Montserrat"/>
                <a:sym typeface="Montserrat"/>
              </a:rPr>
              <a:t>LAB REPORT REMINDER</a:t>
            </a:r>
            <a:endParaRPr sz="4800" b="1" i="0" u="none" strike="noStrike" cap="none" dirty="0">
              <a:solidFill>
                <a:srgbClr val="FFFFFF"/>
              </a:solidFill>
              <a:latin typeface="Montserrat"/>
              <a:ea typeface="Montserrat"/>
              <a:cs typeface="Montserrat"/>
              <a:sym typeface="Montserrat"/>
            </a:endParaRPr>
          </a:p>
        </p:txBody>
      </p:sp>
      <p:sp>
        <p:nvSpPr>
          <p:cNvPr id="6" name="TextBox 5">
            <a:extLst>
              <a:ext uri="{FF2B5EF4-FFF2-40B4-BE49-F238E27FC236}">
                <a16:creationId xmlns:a16="http://schemas.microsoft.com/office/drawing/2014/main" id="{726454E8-0CC8-2840-E368-ADE53F02FE81}"/>
              </a:ext>
            </a:extLst>
          </p:cNvPr>
          <p:cNvSpPr txBox="1"/>
          <p:nvPr/>
        </p:nvSpPr>
        <p:spPr>
          <a:xfrm>
            <a:off x="518531" y="2791960"/>
            <a:ext cx="5113200" cy="583878"/>
          </a:xfrm>
          <a:prstGeom prst="rect">
            <a:avLst/>
          </a:prstGeom>
          <a:noFill/>
        </p:spPr>
        <p:txBody>
          <a:bodyPr wrap="square" lIns="91440" tIns="45720" rIns="91440" bIns="45720" rtlCol="0" anchor="t">
            <a:spAutoFit/>
          </a:bodyPr>
          <a:lstStyle/>
          <a:p>
            <a:pPr marL="342900" marR="0" lvl="0" indent="-342900" algn="l">
              <a:lnSpc>
                <a:spcPct val="150000"/>
              </a:lnSpc>
              <a:spcBef>
                <a:spcPts val="0"/>
              </a:spcBef>
              <a:spcAft>
                <a:spcPts val="0"/>
              </a:spcAft>
              <a:buClr>
                <a:schemeClr val="bg1"/>
              </a:buClr>
              <a:buSzPts val="4000"/>
              <a:buFont typeface="Arial" panose="020B0604020202020204" pitchFamily="34" charset="0"/>
              <a:buChar char="•"/>
            </a:pPr>
            <a:endParaRPr lang="en-US" sz="2400" dirty="0">
              <a:solidFill>
                <a:schemeClr val="lt1"/>
              </a:solidFill>
              <a:latin typeface="Montserrat"/>
            </a:endParaRPr>
          </a:p>
        </p:txBody>
      </p:sp>
      <p:sp>
        <p:nvSpPr>
          <p:cNvPr id="4" name="Google Shape;107;p14">
            <a:extLst>
              <a:ext uri="{FF2B5EF4-FFF2-40B4-BE49-F238E27FC236}">
                <a16:creationId xmlns:a16="http://schemas.microsoft.com/office/drawing/2014/main" id="{791928E4-015C-4BE6-DAD1-6C56FFD7F8FF}"/>
              </a:ext>
            </a:extLst>
          </p:cNvPr>
          <p:cNvSpPr txBox="1">
            <a:spLocks/>
          </p:cNvSpPr>
          <p:nvPr/>
        </p:nvSpPr>
        <p:spPr>
          <a:xfrm>
            <a:off x="578166" y="1911011"/>
            <a:ext cx="10775634" cy="3376586"/>
          </a:xfrm>
          <a:prstGeom prst="rect">
            <a:avLst/>
          </a:prstGeom>
          <a:noFill/>
          <a:ln>
            <a:noFill/>
          </a:ln>
        </p:spPr>
        <p:txBody>
          <a:bodyPr spcFirstLastPara="1" wrap="square" lIns="91425" tIns="45700" rIns="91425" bIns="4570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chemeClr val="bg1"/>
              </a:buClr>
              <a:buNone/>
            </a:pPr>
            <a:r>
              <a:rPr lang="en-US" sz="2400" b="1" i="0" u="none" strike="noStrike" cap="none" dirty="0">
                <a:solidFill>
                  <a:srgbClr val="FFFFFF"/>
                </a:solidFill>
                <a:effectLst>
                  <a:outerShdw sx="1000" sy="1000" algn="ctr" rotWithShape="0">
                    <a:schemeClr val="bg1"/>
                  </a:outerShdw>
                </a:effectLst>
                <a:highlight>
                  <a:srgbClr val="725C8B"/>
                </a:highlight>
                <a:latin typeface="Montserrat" pitchFamily="2" charset="77"/>
                <a:sym typeface="Montserrat Black"/>
              </a:rPr>
              <a:t>CONTRIBUTION STATEMENTS</a:t>
            </a:r>
            <a:endParaRPr lang="en-US" sz="2400" b="1" i="0" u="none" strike="noStrike" cap="none" dirty="0">
              <a:solidFill>
                <a:srgbClr val="000000"/>
              </a:solidFill>
              <a:effectLst>
                <a:outerShdw sx="1000" sy="1000" algn="ctr" rotWithShape="0">
                  <a:schemeClr val="bg1"/>
                </a:outerShdw>
              </a:effectLst>
              <a:highlight>
                <a:srgbClr val="725C8B"/>
              </a:highlight>
              <a:latin typeface="Montserrat" pitchFamily="2" charset="77"/>
              <a:sym typeface="Arial"/>
            </a:endParaRPr>
          </a:p>
          <a:p>
            <a:pPr marL="0" marR="0" lvl="0" indent="0" algn="l" rtl="0">
              <a:spcBef>
                <a:spcPts val="0"/>
              </a:spcBef>
              <a:spcAft>
                <a:spcPts val="0"/>
              </a:spcAft>
              <a:buClr>
                <a:schemeClr val="bg1"/>
              </a:buClr>
              <a:buNone/>
            </a:pPr>
            <a:endParaRPr lang="en-US" sz="2400" b="1" dirty="0">
              <a:solidFill>
                <a:srgbClr val="57068C"/>
              </a:solidFill>
              <a:latin typeface="Montserrat" pitchFamily="2" charset="77"/>
              <a:ea typeface="Proxima Nova"/>
              <a:cs typeface="Proxima Nova"/>
              <a:sym typeface="Proxima Nova"/>
            </a:endParaRPr>
          </a:p>
          <a:p>
            <a:pPr marL="457200" marR="0" lvl="0" indent="-457200" algn="l" rtl="0">
              <a:lnSpc>
                <a:spcPct val="150000"/>
              </a:lnSpc>
              <a:spcBef>
                <a:spcPts val="0"/>
              </a:spcBef>
              <a:spcAft>
                <a:spcPts val="0"/>
              </a:spcAft>
              <a:buClr>
                <a:schemeClr val="bg1"/>
              </a:buClr>
              <a:buSzPts val="2400"/>
              <a:buFont typeface="Arial"/>
              <a:buChar char="•"/>
            </a:pPr>
            <a:r>
              <a:rPr lang="en-US" sz="2400" dirty="0">
                <a:solidFill>
                  <a:schemeClr val="bg1"/>
                </a:solidFill>
                <a:latin typeface="Montserrat" pitchFamily="2" charset="77"/>
                <a:ea typeface="Proxima Nova"/>
                <a:cs typeface="Proxima Nova"/>
                <a:sym typeface="Proxima Nova"/>
              </a:rPr>
              <a:t>Paragraph at the end of Conclusion </a:t>
            </a:r>
            <a:endParaRPr lang="en-US" sz="2400" dirty="0">
              <a:solidFill>
                <a:schemeClr val="bg1"/>
              </a:solidFill>
              <a:latin typeface="Montserrat" pitchFamily="2" charset="77"/>
            </a:endParaRPr>
          </a:p>
          <a:p>
            <a:pPr marL="457200" marR="0" lvl="0" indent="-457200" algn="l" rtl="0">
              <a:lnSpc>
                <a:spcPct val="150000"/>
              </a:lnSpc>
              <a:spcBef>
                <a:spcPts val="0"/>
              </a:spcBef>
              <a:spcAft>
                <a:spcPts val="0"/>
              </a:spcAft>
              <a:buClr>
                <a:schemeClr val="bg1"/>
              </a:buClr>
              <a:buSzPts val="2400"/>
              <a:buFont typeface="Arial"/>
              <a:buChar char="•"/>
            </a:pPr>
            <a:r>
              <a:rPr lang="en-US" sz="2400" dirty="0">
                <a:solidFill>
                  <a:schemeClr val="bg1"/>
                </a:solidFill>
                <a:latin typeface="Montserrat" pitchFamily="2" charset="77"/>
                <a:ea typeface="Proxima Nova"/>
                <a:cs typeface="Proxima Nova"/>
                <a:sym typeface="Proxima Nova"/>
              </a:rPr>
              <a:t>Discuss the parts of the lab that you completed</a:t>
            </a:r>
            <a:endParaRPr lang="en-US" sz="2400" dirty="0">
              <a:solidFill>
                <a:schemeClr val="bg1"/>
              </a:solidFill>
              <a:latin typeface="Montserrat" pitchFamily="2" charset="77"/>
            </a:endParaRPr>
          </a:p>
          <a:p>
            <a:pPr marL="457200" marR="0" lvl="0" indent="-457200" algn="l" rtl="0">
              <a:lnSpc>
                <a:spcPct val="150000"/>
              </a:lnSpc>
              <a:spcBef>
                <a:spcPts val="0"/>
              </a:spcBef>
              <a:spcAft>
                <a:spcPts val="0"/>
              </a:spcAft>
              <a:buClr>
                <a:schemeClr val="bg1"/>
              </a:buClr>
              <a:buSzPts val="2400"/>
              <a:buFont typeface="Arial"/>
              <a:buChar char="•"/>
            </a:pPr>
            <a:r>
              <a:rPr lang="en-US" sz="2400" b="1" dirty="0">
                <a:solidFill>
                  <a:schemeClr val="bg1"/>
                </a:solidFill>
                <a:latin typeface="Montserrat" pitchFamily="2" charset="77"/>
                <a:ea typeface="Proxima Nova"/>
                <a:cs typeface="Proxima Nova"/>
                <a:sym typeface="Proxima Nova"/>
              </a:rPr>
              <a:t>State the importance of these parts to the overall experiment</a:t>
            </a:r>
            <a:endParaRPr lang="en-US" sz="2400" dirty="0">
              <a:solidFill>
                <a:schemeClr val="bg1"/>
              </a:solidFill>
              <a:latin typeface="Montserrat" pitchFamily="2" charset="77"/>
            </a:endParaRPr>
          </a:p>
          <a:p>
            <a:pPr marL="457200" indent="-457200">
              <a:lnSpc>
                <a:spcPct val="150000"/>
              </a:lnSpc>
              <a:spcBef>
                <a:spcPts val="0"/>
              </a:spcBef>
              <a:buClr>
                <a:schemeClr val="bg1"/>
              </a:buClr>
              <a:buSzPts val="2400"/>
              <a:buFont typeface="Arial"/>
              <a:buChar char="•"/>
            </a:pPr>
            <a:r>
              <a:rPr lang="en-US" sz="2400" dirty="0">
                <a:solidFill>
                  <a:schemeClr val="bg1"/>
                </a:solidFill>
                <a:latin typeface="Montserrat" pitchFamily="2" charset="77"/>
                <a:ea typeface="Proxima Nova"/>
                <a:cs typeface="Proxima Nova"/>
                <a:sym typeface="Proxima Nova"/>
              </a:rPr>
              <a:t>Refer to the </a:t>
            </a:r>
            <a:r>
              <a:rPr lang="en-US" sz="2400" b="1" dirty="0">
                <a:solidFill>
                  <a:srgbClr val="FFFFFF"/>
                </a:solidFill>
                <a:effectLst>
                  <a:outerShdw sx="1000" sy="1000" algn="ctr" rotWithShape="0">
                    <a:schemeClr val="bg1"/>
                  </a:outerShdw>
                </a:effectLst>
                <a:highlight>
                  <a:srgbClr val="725C8B"/>
                </a:highlight>
                <a:latin typeface="Montserrat" pitchFamily="2" charset="77"/>
                <a:ea typeface="Proxima Nova"/>
                <a:cs typeface="Proxima Nova"/>
                <a:sym typeface="Montserrat Black"/>
              </a:rPr>
              <a:t>Sample Lab Report</a:t>
            </a:r>
            <a:r>
              <a:rPr lang="en-US" sz="2400" b="1" dirty="0">
                <a:solidFill>
                  <a:srgbClr val="FFFFFF"/>
                </a:solidFill>
                <a:effectLst>
                  <a:outerShdw sx="1000" sy="1000" algn="ctr" rotWithShape="0">
                    <a:schemeClr val="bg1"/>
                  </a:outerShdw>
                </a:effectLst>
                <a:latin typeface="Montserrat" pitchFamily="2" charset="77"/>
                <a:ea typeface="Proxima Nova"/>
                <a:cs typeface="Proxima Nova"/>
                <a:sym typeface="Montserrat Black"/>
              </a:rPr>
              <a:t> </a:t>
            </a:r>
            <a:r>
              <a:rPr lang="en-US" sz="2400" dirty="0">
                <a:solidFill>
                  <a:schemeClr val="bg1"/>
                </a:solidFill>
                <a:latin typeface="Montserrat" pitchFamily="2" charset="77"/>
                <a:ea typeface="Proxima Nova"/>
                <a:cs typeface="Proxima Nova"/>
                <a:sym typeface="Proxima Nova"/>
              </a:rPr>
              <a:t>manual page under </a:t>
            </a:r>
            <a:r>
              <a:rPr lang="en-US" sz="2400" b="1" dirty="0">
                <a:solidFill>
                  <a:srgbClr val="FFFFFF"/>
                </a:solidFill>
                <a:effectLst>
                  <a:outerShdw sx="1000" sy="1000" algn="ctr" rotWithShape="0">
                    <a:schemeClr val="bg1"/>
                  </a:outerShdw>
                </a:effectLst>
                <a:highlight>
                  <a:srgbClr val="725C8B"/>
                </a:highlight>
                <a:latin typeface="Montserrat" pitchFamily="2" charset="77"/>
                <a:ea typeface="Proxima Nova"/>
                <a:cs typeface="Proxima Nova"/>
                <a:sym typeface="Montserrat Black"/>
              </a:rPr>
              <a:t>Writing Resources</a:t>
            </a:r>
            <a:endParaRPr lang="en-US" sz="2400" b="1" i="0" u="none" strike="noStrike" cap="none" dirty="0">
              <a:solidFill>
                <a:srgbClr val="000000"/>
              </a:solidFill>
              <a:effectLst>
                <a:outerShdw sx="1000" sy="1000" algn="ctr" rotWithShape="0">
                  <a:schemeClr val="bg1"/>
                </a:outerShdw>
              </a:effectLst>
              <a:highlight>
                <a:srgbClr val="725C8B"/>
              </a:highlight>
              <a:latin typeface="Montserrat" pitchFamily="2" charset="77"/>
              <a:sym typeface="Arial"/>
            </a:endParaRPr>
          </a:p>
        </p:txBody>
      </p:sp>
      <p:pic>
        <p:nvPicPr>
          <p:cNvPr id="11" name="Picture 10">
            <a:extLst>
              <a:ext uri="{FF2B5EF4-FFF2-40B4-BE49-F238E27FC236}">
                <a16:creationId xmlns:a16="http://schemas.microsoft.com/office/drawing/2014/main" id="{189130DD-9458-061E-4AFE-30E72FC4045D}"/>
              </a:ext>
            </a:extLst>
          </p:cNvPr>
          <p:cNvPicPr>
            <a:picLocks noChangeAspect="1"/>
          </p:cNvPicPr>
          <p:nvPr/>
        </p:nvPicPr>
        <p:blipFill>
          <a:blip r:embed="rId3"/>
          <a:stretch>
            <a:fillRect/>
          </a:stretch>
        </p:blipFill>
        <p:spPr>
          <a:xfrm>
            <a:off x="443753" y="6226404"/>
            <a:ext cx="2586446" cy="402883"/>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6AE1C435-E110-DA70-1753-1E2FDCA3BA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4817" y="6226346"/>
            <a:ext cx="1313093" cy="359459"/>
          </a:xfrm>
          <a:prstGeom prst="rect">
            <a:avLst/>
          </a:prstGeom>
        </p:spPr>
      </p:pic>
      <p:cxnSp>
        <p:nvCxnSpPr>
          <p:cNvPr id="5" name="Google Shape;1444;p171">
            <a:extLst>
              <a:ext uri="{FF2B5EF4-FFF2-40B4-BE49-F238E27FC236}">
                <a16:creationId xmlns:a16="http://schemas.microsoft.com/office/drawing/2014/main" id="{4DFC3658-CD6A-9550-684F-87A2D328B133}"/>
              </a:ext>
            </a:extLst>
          </p:cNvPr>
          <p:cNvCxnSpPr>
            <a:cxnSpLocks/>
          </p:cNvCxnSpPr>
          <p:nvPr/>
        </p:nvCxnSpPr>
        <p:spPr>
          <a:xfrm>
            <a:off x="578166" y="972203"/>
            <a:ext cx="1158810" cy="0"/>
          </a:xfrm>
          <a:prstGeom prst="straightConnector1">
            <a:avLst/>
          </a:prstGeom>
          <a:noFill/>
          <a:ln w="38100" cap="flat" cmpd="sng">
            <a:solidFill>
              <a:srgbClr val="FFFFFF"/>
            </a:solidFill>
            <a:prstDash val="solid"/>
            <a:round/>
            <a:headEnd type="none" w="sm" len="sm"/>
            <a:tailEnd type="none" w="sm" len="sm"/>
          </a:ln>
        </p:spPr>
      </p:cxnSp>
      <p:cxnSp>
        <p:nvCxnSpPr>
          <p:cNvPr id="9" name="Google Shape;1444;p171">
            <a:extLst>
              <a:ext uri="{FF2B5EF4-FFF2-40B4-BE49-F238E27FC236}">
                <a16:creationId xmlns:a16="http://schemas.microsoft.com/office/drawing/2014/main" id="{537A66CA-8F15-BD9C-786E-BE31F3967BD4}"/>
              </a:ext>
            </a:extLst>
          </p:cNvPr>
          <p:cNvCxnSpPr>
            <a:cxnSpLocks/>
          </p:cNvCxnSpPr>
          <p:nvPr/>
        </p:nvCxnSpPr>
        <p:spPr>
          <a:xfrm>
            <a:off x="10132553" y="972203"/>
            <a:ext cx="1158810" cy="0"/>
          </a:xfrm>
          <a:prstGeom prst="straightConnector1">
            <a:avLst/>
          </a:prstGeom>
          <a:noFill/>
          <a:ln w="38100" cap="flat" cmpd="sng">
            <a:solidFill>
              <a:srgbClr val="FFFFFF"/>
            </a:solidFill>
            <a:prstDash val="solid"/>
            <a:round/>
            <a:headEnd type="none" w="sm" len="sm"/>
            <a:tailEnd type="none" w="sm" len="sm"/>
          </a:ln>
        </p:spPr>
      </p:cxnSp>
    </p:spTree>
    <p:extLst>
      <p:ext uri="{BB962C8B-B14F-4D97-AF65-F5344CB8AC3E}">
        <p14:creationId xmlns:p14="http://schemas.microsoft.com/office/powerpoint/2010/main" val="36568428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rgbClr val="240067"/>
            </a:gs>
            <a:gs pos="48000">
              <a:srgbClr val="240067"/>
            </a:gs>
            <a:gs pos="95000">
              <a:srgbClr val="24003C"/>
            </a:gs>
            <a:gs pos="100000">
              <a:srgbClr val="24003C"/>
            </a:gs>
          </a:gsLst>
          <a:lin ang="5400000" scaled="0"/>
        </a:gradFill>
        <a:effectLst/>
      </p:bgPr>
    </p:bg>
    <p:spTree>
      <p:nvGrpSpPr>
        <p:cNvPr id="1" name="Shape 1464"/>
        <p:cNvGrpSpPr/>
        <p:nvPr/>
      </p:nvGrpSpPr>
      <p:grpSpPr>
        <a:xfrm>
          <a:off x="0" y="0"/>
          <a:ext cx="0" cy="0"/>
          <a:chOff x="0" y="0"/>
          <a:chExt cx="0" cy="0"/>
        </a:xfrm>
      </p:grpSpPr>
      <p:sp>
        <p:nvSpPr>
          <p:cNvPr id="1469" name="Google Shape;1469;p173"/>
          <p:cNvSpPr txBox="1"/>
          <p:nvPr/>
        </p:nvSpPr>
        <p:spPr>
          <a:xfrm>
            <a:off x="2069668" y="678531"/>
            <a:ext cx="8052663" cy="587345"/>
          </a:xfrm>
          <a:prstGeom prst="rect">
            <a:avLst/>
          </a:prstGeom>
          <a:noFill/>
          <a:ln>
            <a:noFill/>
          </a:ln>
        </p:spPr>
        <p:txBody>
          <a:bodyPr spcFirstLastPara="1" wrap="square" lIns="0" tIns="0" rIns="0" bIns="0" anchor="b" anchorCtr="0">
            <a:noAutofit/>
          </a:bodyPr>
          <a:lstStyle/>
          <a:p>
            <a:pPr>
              <a:lnSpc>
                <a:spcPct val="90000"/>
              </a:lnSpc>
              <a:buClr>
                <a:schemeClr val="bg1"/>
              </a:buClr>
              <a:buSzPts val="5400"/>
            </a:pPr>
            <a:r>
              <a:rPr lang="en-US" sz="4800" b="1" dirty="0">
                <a:solidFill>
                  <a:srgbClr val="FFFFFF"/>
                </a:solidFill>
                <a:latin typeface="Montserrat"/>
                <a:ea typeface="Montserrat"/>
                <a:cs typeface="Montserrat"/>
                <a:sym typeface="Montserrat"/>
              </a:rPr>
              <a:t>LAB REPORT REMINDER</a:t>
            </a:r>
            <a:endParaRPr sz="4800" b="1" i="0" u="none" strike="noStrike" cap="none" dirty="0">
              <a:solidFill>
                <a:srgbClr val="FFFFFF"/>
              </a:solidFill>
              <a:latin typeface="Montserrat"/>
              <a:ea typeface="Montserrat"/>
              <a:cs typeface="Montserrat"/>
              <a:sym typeface="Montserrat"/>
            </a:endParaRPr>
          </a:p>
        </p:txBody>
      </p:sp>
      <p:sp>
        <p:nvSpPr>
          <p:cNvPr id="6" name="TextBox 5">
            <a:extLst>
              <a:ext uri="{FF2B5EF4-FFF2-40B4-BE49-F238E27FC236}">
                <a16:creationId xmlns:a16="http://schemas.microsoft.com/office/drawing/2014/main" id="{726454E8-0CC8-2840-E368-ADE53F02FE81}"/>
              </a:ext>
            </a:extLst>
          </p:cNvPr>
          <p:cNvSpPr txBox="1"/>
          <p:nvPr/>
        </p:nvSpPr>
        <p:spPr>
          <a:xfrm>
            <a:off x="518531" y="2791960"/>
            <a:ext cx="5113200" cy="583878"/>
          </a:xfrm>
          <a:prstGeom prst="rect">
            <a:avLst/>
          </a:prstGeom>
          <a:noFill/>
        </p:spPr>
        <p:txBody>
          <a:bodyPr wrap="square" lIns="91440" tIns="45720" rIns="91440" bIns="45720" rtlCol="0" anchor="t">
            <a:spAutoFit/>
          </a:bodyPr>
          <a:lstStyle/>
          <a:p>
            <a:pPr marL="342900" marR="0" lvl="0" indent="-342900" algn="l">
              <a:lnSpc>
                <a:spcPct val="150000"/>
              </a:lnSpc>
              <a:spcBef>
                <a:spcPts val="0"/>
              </a:spcBef>
              <a:spcAft>
                <a:spcPts val="0"/>
              </a:spcAft>
              <a:buClr>
                <a:schemeClr val="bg1"/>
              </a:buClr>
              <a:buSzPts val="4000"/>
              <a:buFont typeface="Arial" panose="020B0604020202020204" pitchFamily="34" charset="0"/>
              <a:buChar char="•"/>
            </a:pPr>
            <a:endParaRPr lang="en-US" sz="2400" dirty="0">
              <a:solidFill>
                <a:schemeClr val="lt1"/>
              </a:solidFill>
              <a:latin typeface="Montserrat"/>
            </a:endParaRPr>
          </a:p>
        </p:txBody>
      </p:sp>
      <p:pic>
        <p:nvPicPr>
          <p:cNvPr id="11" name="Picture 10">
            <a:extLst>
              <a:ext uri="{FF2B5EF4-FFF2-40B4-BE49-F238E27FC236}">
                <a16:creationId xmlns:a16="http://schemas.microsoft.com/office/drawing/2014/main" id="{189130DD-9458-061E-4AFE-30E72FC4045D}"/>
              </a:ext>
            </a:extLst>
          </p:cNvPr>
          <p:cNvPicPr>
            <a:picLocks noChangeAspect="1"/>
          </p:cNvPicPr>
          <p:nvPr/>
        </p:nvPicPr>
        <p:blipFill>
          <a:blip r:embed="rId3"/>
          <a:stretch>
            <a:fillRect/>
          </a:stretch>
        </p:blipFill>
        <p:spPr>
          <a:xfrm>
            <a:off x="443753" y="6226404"/>
            <a:ext cx="2586446" cy="402883"/>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6AE1C435-E110-DA70-1753-1E2FDCA3BA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4817" y="6226346"/>
            <a:ext cx="1313093" cy="359459"/>
          </a:xfrm>
          <a:prstGeom prst="rect">
            <a:avLst/>
          </a:prstGeom>
        </p:spPr>
      </p:pic>
      <p:cxnSp>
        <p:nvCxnSpPr>
          <p:cNvPr id="5" name="Google Shape;1444;p171">
            <a:extLst>
              <a:ext uri="{FF2B5EF4-FFF2-40B4-BE49-F238E27FC236}">
                <a16:creationId xmlns:a16="http://schemas.microsoft.com/office/drawing/2014/main" id="{4DFC3658-CD6A-9550-684F-87A2D328B133}"/>
              </a:ext>
            </a:extLst>
          </p:cNvPr>
          <p:cNvCxnSpPr>
            <a:cxnSpLocks/>
          </p:cNvCxnSpPr>
          <p:nvPr/>
        </p:nvCxnSpPr>
        <p:spPr>
          <a:xfrm>
            <a:off x="578166" y="972203"/>
            <a:ext cx="1158810" cy="0"/>
          </a:xfrm>
          <a:prstGeom prst="straightConnector1">
            <a:avLst/>
          </a:prstGeom>
          <a:noFill/>
          <a:ln w="38100" cap="flat" cmpd="sng">
            <a:solidFill>
              <a:srgbClr val="FFFFFF"/>
            </a:solidFill>
            <a:prstDash val="solid"/>
            <a:round/>
            <a:headEnd type="none" w="sm" len="sm"/>
            <a:tailEnd type="none" w="sm" len="sm"/>
          </a:ln>
        </p:spPr>
      </p:cxnSp>
      <p:cxnSp>
        <p:nvCxnSpPr>
          <p:cNvPr id="9" name="Google Shape;1444;p171">
            <a:extLst>
              <a:ext uri="{FF2B5EF4-FFF2-40B4-BE49-F238E27FC236}">
                <a16:creationId xmlns:a16="http://schemas.microsoft.com/office/drawing/2014/main" id="{537A66CA-8F15-BD9C-786E-BE31F3967BD4}"/>
              </a:ext>
            </a:extLst>
          </p:cNvPr>
          <p:cNvCxnSpPr>
            <a:cxnSpLocks/>
          </p:cNvCxnSpPr>
          <p:nvPr/>
        </p:nvCxnSpPr>
        <p:spPr>
          <a:xfrm>
            <a:off x="10132553" y="972203"/>
            <a:ext cx="1158810" cy="0"/>
          </a:xfrm>
          <a:prstGeom prst="straightConnector1">
            <a:avLst/>
          </a:prstGeom>
          <a:noFill/>
          <a:ln w="38100" cap="flat" cmpd="sng">
            <a:solidFill>
              <a:srgbClr val="FFFFFF"/>
            </a:solidFill>
            <a:prstDash val="solid"/>
            <a:round/>
            <a:headEnd type="none" w="sm" len="sm"/>
            <a:tailEnd type="none" w="sm" len="sm"/>
          </a:ln>
        </p:spPr>
      </p:cxnSp>
      <p:sp>
        <p:nvSpPr>
          <p:cNvPr id="2" name="Google Shape;853;p153">
            <a:extLst>
              <a:ext uri="{FF2B5EF4-FFF2-40B4-BE49-F238E27FC236}">
                <a16:creationId xmlns:a16="http://schemas.microsoft.com/office/drawing/2014/main" id="{7397B4E6-3009-1771-367D-8EE83AFF69C5}"/>
              </a:ext>
            </a:extLst>
          </p:cNvPr>
          <p:cNvSpPr/>
          <p:nvPr/>
        </p:nvSpPr>
        <p:spPr>
          <a:xfrm>
            <a:off x="578166" y="1577339"/>
            <a:ext cx="11095303" cy="4221405"/>
          </a:xfrm>
          <a:prstGeom prst="roundRect">
            <a:avLst>
              <a:gd name="adj" fmla="val 16667"/>
            </a:avLst>
          </a:prstGeom>
          <a:solidFill>
            <a:srgbClr val="B7ABE2"/>
          </a:solidFill>
          <a:ln w="25400" cap="flat" cmpd="sng">
            <a:solidFill>
              <a:srgbClr val="1C305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 name="Google Shape;107;p14">
            <a:extLst>
              <a:ext uri="{FF2B5EF4-FFF2-40B4-BE49-F238E27FC236}">
                <a16:creationId xmlns:a16="http://schemas.microsoft.com/office/drawing/2014/main" id="{D07867A8-0DBF-F7F7-9217-259A081EF251}"/>
              </a:ext>
            </a:extLst>
          </p:cNvPr>
          <p:cNvSpPr txBox="1">
            <a:spLocks/>
          </p:cNvSpPr>
          <p:nvPr/>
        </p:nvSpPr>
        <p:spPr>
          <a:xfrm>
            <a:off x="957470" y="1999748"/>
            <a:ext cx="10775634" cy="3376586"/>
          </a:xfrm>
          <a:prstGeom prst="rect">
            <a:avLst/>
          </a:prstGeom>
          <a:noFill/>
          <a:ln>
            <a:noFill/>
          </a:ln>
        </p:spPr>
        <p:txBody>
          <a:bodyPr spcFirstLastPara="1" wrap="square" lIns="91425" tIns="45700" rIns="91425" bIns="4570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Clr>
                <a:schemeClr val="bg1"/>
              </a:buClr>
              <a:buNone/>
            </a:pPr>
            <a:r>
              <a:rPr lang="en-US" sz="2400" b="1" i="0" u="none" strike="noStrike" cap="none" dirty="0">
                <a:solidFill>
                  <a:srgbClr val="230063"/>
                </a:solidFill>
                <a:effectLst>
                  <a:outerShdw sx="1000" sy="1000" algn="ctr" rotWithShape="0">
                    <a:schemeClr val="bg1"/>
                  </a:outerShdw>
                </a:effectLst>
                <a:latin typeface="Montserrat" pitchFamily="2" charset="77"/>
                <a:sym typeface="Montserrat Black"/>
              </a:rPr>
              <a:t>Contribution Statements</a:t>
            </a:r>
          </a:p>
          <a:p>
            <a:pPr marL="0" indent="0">
              <a:spcBef>
                <a:spcPts val="0"/>
              </a:spcBef>
              <a:buClr>
                <a:schemeClr val="bg1"/>
              </a:buClr>
              <a:buNone/>
            </a:pPr>
            <a:endParaRPr lang="en-US" sz="2400" b="1" dirty="0">
              <a:solidFill>
                <a:srgbClr val="57068C"/>
              </a:solidFill>
              <a:latin typeface="Montserrat" pitchFamily="2" charset="77"/>
              <a:ea typeface="Proxima Nova"/>
              <a:cs typeface="Proxima Nova"/>
              <a:sym typeface="Proxima Nova"/>
            </a:endParaRPr>
          </a:p>
          <a:p>
            <a:pPr marL="457200" marR="0" lvl="0" indent="-457200" algn="l" rtl="0">
              <a:lnSpc>
                <a:spcPct val="150000"/>
              </a:lnSpc>
              <a:spcBef>
                <a:spcPts val="0"/>
              </a:spcBef>
              <a:spcAft>
                <a:spcPts val="0"/>
              </a:spcAft>
              <a:buClr>
                <a:srgbClr val="230063"/>
              </a:buClr>
              <a:buSzPts val="2400"/>
              <a:buFont typeface="Arial"/>
              <a:buChar char="•"/>
            </a:pPr>
            <a:r>
              <a:rPr lang="en-US" sz="2400" dirty="0">
                <a:solidFill>
                  <a:srgbClr val="230063"/>
                </a:solidFill>
                <a:latin typeface="Montserrat" pitchFamily="2" charset="77"/>
                <a:ea typeface="Proxima Nova"/>
                <a:cs typeface="Proxima Nova"/>
                <a:sym typeface="Proxima Nova"/>
              </a:rPr>
              <a:t>Paragraph at the end of Conclusion </a:t>
            </a:r>
            <a:endParaRPr lang="en-US" sz="2400" dirty="0">
              <a:solidFill>
                <a:srgbClr val="230063"/>
              </a:solidFill>
              <a:latin typeface="Montserrat" pitchFamily="2" charset="77"/>
            </a:endParaRPr>
          </a:p>
          <a:p>
            <a:pPr marL="457200" marR="0" lvl="0" indent="-457200" algn="l" rtl="0">
              <a:lnSpc>
                <a:spcPct val="150000"/>
              </a:lnSpc>
              <a:spcBef>
                <a:spcPts val="0"/>
              </a:spcBef>
              <a:spcAft>
                <a:spcPts val="0"/>
              </a:spcAft>
              <a:buClr>
                <a:srgbClr val="230063"/>
              </a:buClr>
              <a:buSzPts val="2400"/>
              <a:buFont typeface="Arial"/>
              <a:buChar char="•"/>
            </a:pPr>
            <a:r>
              <a:rPr lang="en-US" sz="2400" dirty="0">
                <a:solidFill>
                  <a:srgbClr val="230063"/>
                </a:solidFill>
                <a:latin typeface="Montserrat" pitchFamily="2" charset="77"/>
                <a:ea typeface="Proxima Nova"/>
                <a:cs typeface="Proxima Nova"/>
                <a:sym typeface="Proxima Nova"/>
              </a:rPr>
              <a:t>Discuss the parts of the lab that you completed</a:t>
            </a:r>
            <a:endParaRPr lang="en-US" sz="2400" dirty="0">
              <a:solidFill>
                <a:srgbClr val="230063"/>
              </a:solidFill>
              <a:latin typeface="Montserrat" pitchFamily="2" charset="77"/>
            </a:endParaRPr>
          </a:p>
          <a:p>
            <a:pPr marL="457200" marR="0" lvl="0" indent="-457200" algn="l" rtl="0">
              <a:lnSpc>
                <a:spcPct val="150000"/>
              </a:lnSpc>
              <a:spcBef>
                <a:spcPts val="0"/>
              </a:spcBef>
              <a:spcAft>
                <a:spcPts val="0"/>
              </a:spcAft>
              <a:buClr>
                <a:srgbClr val="230063"/>
              </a:buClr>
              <a:buSzPts val="2400"/>
              <a:buFont typeface="Arial"/>
              <a:buChar char="•"/>
            </a:pPr>
            <a:r>
              <a:rPr lang="en-US" sz="2400" b="1" dirty="0">
                <a:solidFill>
                  <a:srgbClr val="230063"/>
                </a:solidFill>
                <a:latin typeface="Montserrat" pitchFamily="2" charset="77"/>
                <a:ea typeface="Proxima Nova"/>
                <a:cs typeface="Proxima Nova"/>
                <a:sym typeface="Proxima Nova"/>
              </a:rPr>
              <a:t>State the importance of these parts to the overall experiment</a:t>
            </a:r>
            <a:endParaRPr lang="en-US" sz="2400" dirty="0">
              <a:solidFill>
                <a:srgbClr val="230063"/>
              </a:solidFill>
              <a:latin typeface="Montserrat" pitchFamily="2" charset="77"/>
            </a:endParaRPr>
          </a:p>
          <a:p>
            <a:pPr marL="457200" indent="-457200">
              <a:lnSpc>
                <a:spcPct val="150000"/>
              </a:lnSpc>
              <a:spcBef>
                <a:spcPts val="0"/>
              </a:spcBef>
              <a:buClr>
                <a:srgbClr val="230063"/>
              </a:buClr>
              <a:buSzPts val="2400"/>
              <a:buFont typeface="Arial"/>
              <a:buChar char="•"/>
            </a:pPr>
            <a:r>
              <a:rPr lang="en-US" sz="2400" dirty="0">
                <a:solidFill>
                  <a:srgbClr val="230063"/>
                </a:solidFill>
                <a:latin typeface="Montserrat" pitchFamily="2" charset="77"/>
                <a:ea typeface="Proxima Nova"/>
                <a:cs typeface="Proxima Nova"/>
                <a:sym typeface="Proxima Nova"/>
              </a:rPr>
              <a:t>Refer to the </a:t>
            </a:r>
            <a:r>
              <a:rPr lang="en-US" sz="2400" b="1" dirty="0">
                <a:solidFill>
                  <a:schemeClr val="bg1"/>
                </a:solidFill>
                <a:effectLst>
                  <a:outerShdw sx="1000" sy="1000" algn="ctr" rotWithShape="0">
                    <a:schemeClr val="bg1"/>
                  </a:outerShdw>
                </a:effectLst>
                <a:latin typeface="Montserrat" pitchFamily="2" charset="77"/>
                <a:ea typeface="Proxima Nova"/>
                <a:cs typeface="Proxima Nova"/>
                <a:sym typeface="Montserrat Black"/>
              </a:rPr>
              <a:t>Sample Lab Report </a:t>
            </a:r>
            <a:r>
              <a:rPr lang="en-US" sz="2400" dirty="0">
                <a:solidFill>
                  <a:srgbClr val="230063"/>
                </a:solidFill>
                <a:latin typeface="Montserrat" pitchFamily="2" charset="77"/>
                <a:ea typeface="Proxima Nova"/>
                <a:cs typeface="Proxima Nova"/>
                <a:sym typeface="Proxima Nova"/>
              </a:rPr>
              <a:t>manual page under </a:t>
            </a:r>
            <a:r>
              <a:rPr lang="en-US" sz="2400" b="1" dirty="0">
                <a:solidFill>
                  <a:schemeClr val="bg1"/>
                </a:solidFill>
                <a:effectLst>
                  <a:outerShdw sx="1000" sy="1000" algn="ctr" rotWithShape="0">
                    <a:schemeClr val="bg1"/>
                  </a:outerShdw>
                </a:effectLst>
                <a:latin typeface="Montserrat" pitchFamily="2" charset="77"/>
                <a:ea typeface="Proxima Nova"/>
                <a:cs typeface="Proxima Nova"/>
                <a:sym typeface="Montserrat Black"/>
              </a:rPr>
              <a:t>Writing Resources</a:t>
            </a:r>
            <a:endParaRPr lang="en-US" sz="2400" b="1" i="0" u="none" strike="noStrike" cap="none" dirty="0">
              <a:solidFill>
                <a:schemeClr val="bg1"/>
              </a:solidFill>
              <a:effectLst>
                <a:outerShdw sx="1000" sy="1000" algn="ctr" rotWithShape="0">
                  <a:schemeClr val="bg1"/>
                </a:outerShdw>
              </a:effectLst>
              <a:latin typeface="Montserrat" pitchFamily="2" charset="77"/>
              <a:sym typeface="Arial"/>
            </a:endParaRPr>
          </a:p>
        </p:txBody>
      </p:sp>
      <p:cxnSp>
        <p:nvCxnSpPr>
          <p:cNvPr id="7" name="Google Shape;1444;p171">
            <a:extLst>
              <a:ext uri="{FF2B5EF4-FFF2-40B4-BE49-F238E27FC236}">
                <a16:creationId xmlns:a16="http://schemas.microsoft.com/office/drawing/2014/main" id="{2520EF28-2EA8-99A9-8659-2FA8929FE2DF}"/>
              </a:ext>
            </a:extLst>
          </p:cNvPr>
          <p:cNvCxnSpPr>
            <a:cxnSpLocks/>
          </p:cNvCxnSpPr>
          <p:nvPr/>
        </p:nvCxnSpPr>
        <p:spPr>
          <a:xfrm>
            <a:off x="1071306" y="2463376"/>
            <a:ext cx="10220057" cy="0"/>
          </a:xfrm>
          <a:prstGeom prst="straightConnector1">
            <a:avLst/>
          </a:prstGeom>
          <a:noFill/>
          <a:ln w="38100" cap="flat" cmpd="sng">
            <a:solidFill>
              <a:srgbClr val="240067"/>
            </a:solidFill>
            <a:prstDash val="solid"/>
            <a:round/>
            <a:headEnd type="none" w="sm" len="sm"/>
            <a:tailEnd type="none" w="sm" len="sm"/>
          </a:ln>
        </p:spPr>
      </p:cxnSp>
    </p:spTree>
    <p:extLst>
      <p:ext uri="{BB962C8B-B14F-4D97-AF65-F5344CB8AC3E}">
        <p14:creationId xmlns:p14="http://schemas.microsoft.com/office/powerpoint/2010/main" val="354047294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rgbClr val="240067"/>
            </a:gs>
            <a:gs pos="48000">
              <a:srgbClr val="240067"/>
            </a:gs>
            <a:gs pos="95000">
              <a:srgbClr val="24003C"/>
            </a:gs>
            <a:gs pos="100000">
              <a:srgbClr val="24003C"/>
            </a:gs>
          </a:gsLst>
          <a:lin ang="5400000" scaled="0"/>
        </a:gradFill>
        <a:effectLst/>
      </p:bgPr>
    </p:bg>
    <p:spTree>
      <p:nvGrpSpPr>
        <p:cNvPr id="1" name="Shape 1464"/>
        <p:cNvGrpSpPr/>
        <p:nvPr/>
      </p:nvGrpSpPr>
      <p:grpSpPr>
        <a:xfrm>
          <a:off x="0" y="0"/>
          <a:ext cx="0" cy="0"/>
          <a:chOff x="0" y="0"/>
          <a:chExt cx="0" cy="0"/>
        </a:xfrm>
      </p:grpSpPr>
      <p:sp>
        <p:nvSpPr>
          <p:cNvPr id="6" name="TextBox 5">
            <a:extLst>
              <a:ext uri="{FF2B5EF4-FFF2-40B4-BE49-F238E27FC236}">
                <a16:creationId xmlns:a16="http://schemas.microsoft.com/office/drawing/2014/main" id="{726454E8-0CC8-2840-E368-ADE53F02FE81}"/>
              </a:ext>
            </a:extLst>
          </p:cNvPr>
          <p:cNvSpPr txBox="1"/>
          <p:nvPr/>
        </p:nvSpPr>
        <p:spPr>
          <a:xfrm>
            <a:off x="518531" y="2791960"/>
            <a:ext cx="5113200" cy="583878"/>
          </a:xfrm>
          <a:prstGeom prst="rect">
            <a:avLst/>
          </a:prstGeom>
          <a:noFill/>
        </p:spPr>
        <p:txBody>
          <a:bodyPr wrap="square" lIns="91440" tIns="45720" rIns="91440" bIns="45720" rtlCol="0" anchor="t">
            <a:spAutoFit/>
          </a:bodyPr>
          <a:lstStyle/>
          <a:p>
            <a:pPr marL="342900" marR="0" lvl="0" indent="-342900" algn="l">
              <a:lnSpc>
                <a:spcPct val="150000"/>
              </a:lnSpc>
              <a:spcBef>
                <a:spcPts val="0"/>
              </a:spcBef>
              <a:spcAft>
                <a:spcPts val="0"/>
              </a:spcAft>
              <a:buClr>
                <a:schemeClr val="bg1"/>
              </a:buClr>
              <a:buSzPts val="4000"/>
              <a:buFont typeface="Arial" panose="020B0604020202020204" pitchFamily="34" charset="0"/>
              <a:buChar char="•"/>
            </a:pPr>
            <a:endParaRPr lang="en-US" sz="2400" dirty="0">
              <a:solidFill>
                <a:schemeClr val="lt1"/>
              </a:solidFill>
              <a:latin typeface="Montserrat"/>
            </a:endParaRPr>
          </a:p>
        </p:txBody>
      </p:sp>
      <p:pic>
        <p:nvPicPr>
          <p:cNvPr id="11" name="Picture 10">
            <a:extLst>
              <a:ext uri="{FF2B5EF4-FFF2-40B4-BE49-F238E27FC236}">
                <a16:creationId xmlns:a16="http://schemas.microsoft.com/office/drawing/2014/main" id="{189130DD-9458-061E-4AFE-30E72FC4045D}"/>
              </a:ext>
            </a:extLst>
          </p:cNvPr>
          <p:cNvPicPr>
            <a:picLocks noChangeAspect="1"/>
          </p:cNvPicPr>
          <p:nvPr/>
        </p:nvPicPr>
        <p:blipFill>
          <a:blip r:embed="rId3"/>
          <a:stretch>
            <a:fillRect/>
          </a:stretch>
        </p:blipFill>
        <p:spPr>
          <a:xfrm>
            <a:off x="443753" y="6226404"/>
            <a:ext cx="2586446" cy="402883"/>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6AE1C435-E110-DA70-1753-1E2FDCA3BA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4817" y="6226346"/>
            <a:ext cx="1313093" cy="359459"/>
          </a:xfrm>
          <a:prstGeom prst="rect">
            <a:avLst/>
          </a:prstGeom>
        </p:spPr>
      </p:pic>
      <p:sp>
        <p:nvSpPr>
          <p:cNvPr id="2" name="Google Shape;1469;p173">
            <a:extLst>
              <a:ext uri="{FF2B5EF4-FFF2-40B4-BE49-F238E27FC236}">
                <a16:creationId xmlns:a16="http://schemas.microsoft.com/office/drawing/2014/main" id="{1AFF93ED-DE7C-8277-6E1D-79EE495C8935}"/>
              </a:ext>
            </a:extLst>
          </p:cNvPr>
          <p:cNvSpPr txBox="1"/>
          <p:nvPr/>
        </p:nvSpPr>
        <p:spPr>
          <a:xfrm>
            <a:off x="2069668" y="678531"/>
            <a:ext cx="8052663" cy="587345"/>
          </a:xfrm>
          <a:prstGeom prst="rect">
            <a:avLst/>
          </a:prstGeom>
          <a:noFill/>
          <a:ln>
            <a:noFill/>
          </a:ln>
        </p:spPr>
        <p:txBody>
          <a:bodyPr spcFirstLastPara="1" wrap="square" lIns="0" tIns="0" rIns="0" bIns="0" anchor="b" anchorCtr="0">
            <a:noAutofit/>
          </a:bodyPr>
          <a:lstStyle/>
          <a:p>
            <a:pPr>
              <a:lnSpc>
                <a:spcPct val="90000"/>
              </a:lnSpc>
              <a:buClr>
                <a:schemeClr val="bg1"/>
              </a:buClr>
              <a:buSzPts val="5400"/>
            </a:pPr>
            <a:r>
              <a:rPr lang="en-US" sz="4800" b="1" dirty="0">
                <a:solidFill>
                  <a:srgbClr val="FFFFFF"/>
                </a:solidFill>
                <a:latin typeface="Montserrat"/>
                <a:ea typeface="Montserrat"/>
                <a:cs typeface="Montserrat"/>
                <a:sym typeface="Montserrat"/>
              </a:rPr>
              <a:t>LAB REPORT REMINDER</a:t>
            </a:r>
            <a:endParaRPr sz="4800" b="1" i="0" u="none" strike="noStrike" cap="none" dirty="0">
              <a:solidFill>
                <a:srgbClr val="FFFFFF"/>
              </a:solidFill>
              <a:latin typeface="Montserrat"/>
              <a:ea typeface="Montserrat"/>
              <a:cs typeface="Montserrat"/>
              <a:sym typeface="Montserrat"/>
            </a:endParaRPr>
          </a:p>
        </p:txBody>
      </p:sp>
      <p:cxnSp>
        <p:nvCxnSpPr>
          <p:cNvPr id="7" name="Google Shape;1444;p171">
            <a:extLst>
              <a:ext uri="{FF2B5EF4-FFF2-40B4-BE49-F238E27FC236}">
                <a16:creationId xmlns:a16="http://schemas.microsoft.com/office/drawing/2014/main" id="{61CB095F-4A32-BFD4-8459-4CEA45FCC547}"/>
              </a:ext>
            </a:extLst>
          </p:cNvPr>
          <p:cNvCxnSpPr>
            <a:cxnSpLocks/>
          </p:cNvCxnSpPr>
          <p:nvPr/>
        </p:nvCxnSpPr>
        <p:spPr>
          <a:xfrm>
            <a:off x="578166" y="972203"/>
            <a:ext cx="1158810" cy="0"/>
          </a:xfrm>
          <a:prstGeom prst="straightConnector1">
            <a:avLst/>
          </a:prstGeom>
          <a:noFill/>
          <a:ln w="38100" cap="flat" cmpd="sng">
            <a:solidFill>
              <a:srgbClr val="FFFFFF"/>
            </a:solidFill>
            <a:prstDash val="solid"/>
            <a:round/>
            <a:headEnd type="none" w="sm" len="sm"/>
            <a:tailEnd type="none" w="sm" len="sm"/>
          </a:ln>
        </p:spPr>
      </p:cxnSp>
      <p:cxnSp>
        <p:nvCxnSpPr>
          <p:cNvPr id="8" name="Google Shape;1444;p171">
            <a:extLst>
              <a:ext uri="{FF2B5EF4-FFF2-40B4-BE49-F238E27FC236}">
                <a16:creationId xmlns:a16="http://schemas.microsoft.com/office/drawing/2014/main" id="{DC3A4EB8-F491-50DB-45B5-7D7C0EAFAC85}"/>
              </a:ext>
            </a:extLst>
          </p:cNvPr>
          <p:cNvCxnSpPr>
            <a:cxnSpLocks/>
          </p:cNvCxnSpPr>
          <p:nvPr/>
        </p:nvCxnSpPr>
        <p:spPr>
          <a:xfrm>
            <a:off x="10132553" y="972203"/>
            <a:ext cx="1158810" cy="0"/>
          </a:xfrm>
          <a:prstGeom prst="straightConnector1">
            <a:avLst/>
          </a:prstGeom>
          <a:noFill/>
          <a:ln w="38100" cap="flat" cmpd="sng">
            <a:solidFill>
              <a:srgbClr val="FFFFFF"/>
            </a:solidFill>
            <a:prstDash val="solid"/>
            <a:round/>
            <a:headEnd type="none" w="sm" len="sm"/>
            <a:tailEnd type="none" w="sm" len="sm"/>
          </a:ln>
        </p:spPr>
      </p:cxnSp>
      <p:sp>
        <p:nvSpPr>
          <p:cNvPr id="9" name="Google Shape;274;p15">
            <a:extLst>
              <a:ext uri="{FF2B5EF4-FFF2-40B4-BE49-F238E27FC236}">
                <a16:creationId xmlns:a16="http://schemas.microsoft.com/office/drawing/2014/main" id="{8EE72568-1275-763F-50BB-7859E380A2EA}"/>
              </a:ext>
            </a:extLst>
          </p:cNvPr>
          <p:cNvSpPr txBox="1"/>
          <p:nvPr/>
        </p:nvSpPr>
        <p:spPr>
          <a:xfrm>
            <a:off x="1397389" y="1527439"/>
            <a:ext cx="9397218" cy="646290"/>
          </a:xfrm>
          <a:prstGeom prst="rect">
            <a:avLst/>
          </a:prstGeom>
          <a:noFill/>
          <a:ln>
            <a:noFill/>
          </a:ln>
        </p:spPr>
        <p:txBody>
          <a:bodyPr spcFirstLastPara="1" wrap="square" lIns="91425" tIns="45700" rIns="91425" bIns="45700" anchor="t" anchorCtr="0">
            <a:spAutoFit/>
          </a:bodyPr>
          <a:lstStyle/>
          <a:p>
            <a:pPr marL="0" indent="0" algn="ctr">
              <a:spcBef>
                <a:spcPts val="0"/>
              </a:spcBef>
              <a:buClr>
                <a:schemeClr val="bg1"/>
              </a:buClr>
              <a:buNone/>
            </a:pPr>
            <a:r>
              <a:rPr lang="en-US" sz="3600" b="1" i="0" u="none" strike="noStrike" cap="none" dirty="0">
                <a:solidFill>
                  <a:srgbClr val="FFFFFF"/>
                </a:solidFill>
                <a:effectLst>
                  <a:outerShdw sx="1000" sy="1000" algn="ctr" rotWithShape="0">
                    <a:schemeClr val="bg1"/>
                  </a:outerShdw>
                </a:effectLst>
                <a:highlight>
                  <a:srgbClr val="725C8B"/>
                </a:highlight>
                <a:latin typeface="Montserrat" pitchFamily="2" charset="77"/>
                <a:sym typeface="Montserrat Black"/>
              </a:rPr>
              <a:t>EXAMPLE</a:t>
            </a:r>
            <a:endParaRPr lang="en-US" sz="3600" b="1" i="0" u="none" strike="noStrike" cap="none" dirty="0">
              <a:solidFill>
                <a:srgbClr val="000000"/>
              </a:solidFill>
              <a:effectLst>
                <a:outerShdw sx="1000" sy="1000" algn="ctr" rotWithShape="0">
                  <a:schemeClr val="bg1"/>
                </a:outerShdw>
              </a:effectLst>
              <a:highlight>
                <a:srgbClr val="725C8B"/>
              </a:highlight>
              <a:latin typeface="Montserrat" pitchFamily="2" charset="77"/>
              <a:sym typeface="Arial"/>
            </a:endParaRPr>
          </a:p>
        </p:txBody>
      </p:sp>
      <p:pic>
        <p:nvPicPr>
          <p:cNvPr id="10" name="Google Shape;275;p15">
            <a:extLst>
              <a:ext uri="{FF2B5EF4-FFF2-40B4-BE49-F238E27FC236}">
                <a16:creationId xmlns:a16="http://schemas.microsoft.com/office/drawing/2014/main" id="{88BD4448-1937-9EA3-CD4C-A3311562F2F0}"/>
              </a:ext>
            </a:extLst>
          </p:cNvPr>
          <p:cNvPicPr preferRelativeResize="0"/>
          <p:nvPr/>
        </p:nvPicPr>
        <p:blipFill rotWithShape="1">
          <a:blip r:embed="rId5">
            <a:alphaModFix/>
          </a:blip>
          <a:srcRect/>
          <a:stretch/>
        </p:blipFill>
        <p:spPr>
          <a:xfrm>
            <a:off x="1838421" y="2351290"/>
            <a:ext cx="8515153" cy="3530304"/>
          </a:xfrm>
          <a:prstGeom prst="rect">
            <a:avLst/>
          </a:prstGeom>
          <a:noFill/>
          <a:ln>
            <a:noFill/>
          </a:ln>
        </p:spPr>
      </p:pic>
    </p:spTree>
    <p:extLst>
      <p:ext uri="{BB962C8B-B14F-4D97-AF65-F5344CB8AC3E}">
        <p14:creationId xmlns:p14="http://schemas.microsoft.com/office/powerpoint/2010/main" val="262790331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rgbClr val="240067"/>
            </a:gs>
            <a:gs pos="48000">
              <a:srgbClr val="240067"/>
            </a:gs>
            <a:gs pos="95000">
              <a:srgbClr val="24003C"/>
            </a:gs>
            <a:gs pos="100000">
              <a:srgbClr val="24003C"/>
            </a:gs>
          </a:gsLst>
          <a:lin ang="5400000" scaled="0"/>
        </a:gradFill>
        <a:effectLst/>
      </p:bgPr>
    </p:bg>
    <p:spTree>
      <p:nvGrpSpPr>
        <p:cNvPr id="1" name="Shape 1464"/>
        <p:cNvGrpSpPr/>
        <p:nvPr/>
      </p:nvGrpSpPr>
      <p:grpSpPr>
        <a:xfrm>
          <a:off x="0" y="0"/>
          <a:ext cx="0" cy="0"/>
          <a:chOff x="0" y="0"/>
          <a:chExt cx="0" cy="0"/>
        </a:xfrm>
      </p:grpSpPr>
      <p:sp>
        <p:nvSpPr>
          <p:cNvPr id="16" name="Google Shape;1466;p173">
            <a:extLst>
              <a:ext uri="{FF2B5EF4-FFF2-40B4-BE49-F238E27FC236}">
                <a16:creationId xmlns:a16="http://schemas.microsoft.com/office/drawing/2014/main" id="{A4E9E42D-1A44-134B-E3D4-DA6BC8AADFDF}"/>
              </a:ext>
            </a:extLst>
          </p:cNvPr>
          <p:cNvSpPr/>
          <p:nvPr/>
        </p:nvSpPr>
        <p:spPr>
          <a:xfrm>
            <a:off x="9539215" y="3664776"/>
            <a:ext cx="1186676" cy="1186676"/>
          </a:xfrm>
          <a:prstGeom prst="ellipse">
            <a:avLst/>
          </a:prstGeom>
          <a:solidFill>
            <a:srgbClr val="725C8B">
              <a:alpha val="46000"/>
            </a:srgbClr>
          </a:solidFill>
          <a:ln w="76200" cap="flat" cmpd="sng">
            <a:solidFill>
              <a:schemeClr val="lt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Google Shape;1465;p173">
            <a:extLst>
              <a:ext uri="{FF2B5EF4-FFF2-40B4-BE49-F238E27FC236}">
                <a16:creationId xmlns:a16="http://schemas.microsoft.com/office/drawing/2014/main" id="{3D7065C9-15A4-B6F6-26F2-5A0B3A73EB8D}"/>
              </a:ext>
            </a:extLst>
          </p:cNvPr>
          <p:cNvSpPr/>
          <p:nvPr/>
        </p:nvSpPr>
        <p:spPr>
          <a:xfrm>
            <a:off x="8939466" y="4523035"/>
            <a:ext cx="2351897" cy="2351897"/>
          </a:xfrm>
          <a:prstGeom prst="ellipse">
            <a:avLst/>
          </a:prstGeom>
          <a:solidFill>
            <a:srgbClr val="DAD3FF">
              <a:alpha val="38305"/>
            </a:srgbClr>
          </a:solidFill>
          <a:ln w="76200" cap="flat" cmpd="sng">
            <a:solidFill>
              <a:schemeClr val="lt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1465;p173">
            <a:extLst>
              <a:ext uri="{FF2B5EF4-FFF2-40B4-BE49-F238E27FC236}">
                <a16:creationId xmlns:a16="http://schemas.microsoft.com/office/drawing/2014/main" id="{ECB2B4DE-C657-5853-BA3D-7815F676DB27}"/>
              </a:ext>
            </a:extLst>
          </p:cNvPr>
          <p:cNvSpPr/>
          <p:nvPr/>
        </p:nvSpPr>
        <p:spPr>
          <a:xfrm>
            <a:off x="1145561" y="3183336"/>
            <a:ext cx="2351897" cy="2351897"/>
          </a:xfrm>
          <a:prstGeom prst="ellipse">
            <a:avLst/>
          </a:prstGeom>
          <a:solidFill>
            <a:srgbClr val="DAD3FF">
              <a:alpha val="81960"/>
            </a:srgbClr>
          </a:solidFill>
          <a:ln w="76200" cap="flat" cmpd="sng">
            <a:solidFill>
              <a:schemeClr val="lt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1466;p173">
            <a:extLst>
              <a:ext uri="{FF2B5EF4-FFF2-40B4-BE49-F238E27FC236}">
                <a16:creationId xmlns:a16="http://schemas.microsoft.com/office/drawing/2014/main" id="{B3F17A2C-98DD-D7D6-5228-92FB3E1A1A4F}"/>
              </a:ext>
            </a:extLst>
          </p:cNvPr>
          <p:cNvSpPr/>
          <p:nvPr/>
        </p:nvSpPr>
        <p:spPr>
          <a:xfrm>
            <a:off x="773244" y="1139615"/>
            <a:ext cx="2705099" cy="2705099"/>
          </a:xfrm>
          <a:prstGeom prst="ellipse">
            <a:avLst/>
          </a:prstGeom>
          <a:solidFill>
            <a:srgbClr val="725C8B">
              <a:alpha val="34509"/>
            </a:srgbClr>
          </a:solidFill>
          <a:ln w="76200" cap="flat" cmpd="sng">
            <a:solidFill>
              <a:schemeClr val="lt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6" name="TextBox 5">
            <a:extLst>
              <a:ext uri="{FF2B5EF4-FFF2-40B4-BE49-F238E27FC236}">
                <a16:creationId xmlns:a16="http://schemas.microsoft.com/office/drawing/2014/main" id="{726454E8-0CC8-2840-E368-ADE53F02FE81}"/>
              </a:ext>
            </a:extLst>
          </p:cNvPr>
          <p:cNvSpPr txBox="1"/>
          <p:nvPr/>
        </p:nvSpPr>
        <p:spPr>
          <a:xfrm>
            <a:off x="518531" y="2791960"/>
            <a:ext cx="5113200" cy="583878"/>
          </a:xfrm>
          <a:prstGeom prst="rect">
            <a:avLst/>
          </a:prstGeom>
          <a:noFill/>
        </p:spPr>
        <p:txBody>
          <a:bodyPr wrap="square" lIns="91440" tIns="45720" rIns="91440" bIns="45720" rtlCol="0" anchor="t">
            <a:spAutoFit/>
          </a:bodyPr>
          <a:lstStyle/>
          <a:p>
            <a:pPr marL="342900" marR="0" lvl="0" indent="-342900" algn="l">
              <a:lnSpc>
                <a:spcPct val="150000"/>
              </a:lnSpc>
              <a:spcBef>
                <a:spcPts val="0"/>
              </a:spcBef>
              <a:spcAft>
                <a:spcPts val="0"/>
              </a:spcAft>
              <a:buClr>
                <a:schemeClr val="bg1"/>
              </a:buClr>
              <a:buSzPts val="4000"/>
              <a:buFont typeface="Arial" panose="020B0604020202020204" pitchFamily="34" charset="0"/>
              <a:buChar char="•"/>
            </a:pPr>
            <a:endParaRPr lang="en-US" sz="2400" dirty="0">
              <a:solidFill>
                <a:schemeClr val="lt1"/>
              </a:solidFill>
              <a:latin typeface="Montserrat"/>
            </a:endParaRPr>
          </a:p>
        </p:txBody>
      </p:sp>
      <p:pic>
        <p:nvPicPr>
          <p:cNvPr id="11" name="Picture 10">
            <a:extLst>
              <a:ext uri="{FF2B5EF4-FFF2-40B4-BE49-F238E27FC236}">
                <a16:creationId xmlns:a16="http://schemas.microsoft.com/office/drawing/2014/main" id="{189130DD-9458-061E-4AFE-30E72FC4045D}"/>
              </a:ext>
            </a:extLst>
          </p:cNvPr>
          <p:cNvPicPr>
            <a:picLocks noChangeAspect="1"/>
          </p:cNvPicPr>
          <p:nvPr/>
        </p:nvPicPr>
        <p:blipFill>
          <a:blip r:embed="rId3"/>
          <a:stretch>
            <a:fillRect/>
          </a:stretch>
        </p:blipFill>
        <p:spPr>
          <a:xfrm>
            <a:off x="443753" y="6226404"/>
            <a:ext cx="2586446" cy="402883"/>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6AE1C435-E110-DA70-1753-1E2FDCA3BA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4817" y="6226346"/>
            <a:ext cx="1313093" cy="359459"/>
          </a:xfrm>
          <a:prstGeom prst="rect">
            <a:avLst/>
          </a:prstGeom>
        </p:spPr>
      </p:pic>
      <p:sp>
        <p:nvSpPr>
          <p:cNvPr id="2" name="Google Shape;1469;p173">
            <a:extLst>
              <a:ext uri="{FF2B5EF4-FFF2-40B4-BE49-F238E27FC236}">
                <a16:creationId xmlns:a16="http://schemas.microsoft.com/office/drawing/2014/main" id="{1AFF93ED-DE7C-8277-6E1D-79EE495C8935}"/>
              </a:ext>
            </a:extLst>
          </p:cNvPr>
          <p:cNvSpPr txBox="1"/>
          <p:nvPr/>
        </p:nvSpPr>
        <p:spPr>
          <a:xfrm>
            <a:off x="2069668" y="678531"/>
            <a:ext cx="8052663" cy="587345"/>
          </a:xfrm>
          <a:prstGeom prst="rect">
            <a:avLst/>
          </a:prstGeom>
          <a:noFill/>
          <a:ln>
            <a:noFill/>
          </a:ln>
        </p:spPr>
        <p:txBody>
          <a:bodyPr spcFirstLastPara="1" wrap="square" lIns="0" tIns="0" rIns="0" bIns="0" anchor="b" anchorCtr="0">
            <a:noAutofit/>
          </a:bodyPr>
          <a:lstStyle/>
          <a:p>
            <a:pPr>
              <a:lnSpc>
                <a:spcPct val="90000"/>
              </a:lnSpc>
              <a:buClr>
                <a:schemeClr val="bg1"/>
              </a:buClr>
              <a:buSzPts val="5400"/>
            </a:pPr>
            <a:r>
              <a:rPr lang="en-US" sz="4800" b="1" dirty="0">
                <a:solidFill>
                  <a:srgbClr val="FFFFFF"/>
                </a:solidFill>
                <a:latin typeface="Montserrat"/>
                <a:ea typeface="Montserrat"/>
                <a:cs typeface="Montserrat"/>
                <a:sym typeface="Montserrat"/>
              </a:rPr>
              <a:t>LAB REPORT REMINDER</a:t>
            </a:r>
            <a:endParaRPr sz="4800" b="1" i="0" u="none" strike="noStrike" cap="none" dirty="0">
              <a:solidFill>
                <a:srgbClr val="FFFFFF"/>
              </a:solidFill>
              <a:latin typeface="Montserrat"/>
              <a:ea typeface="Montserrat"/>
              <a:cs typeface="Montserrat"/>
              <a:sym typeface="Montserrat"/>
            </a:endParaRPr>
          </a:p>
        </p:txBody>
      </p:sp>
      <p:cxnSp>
        <p:nvCxnSpPr>
          <p:cNvPr id="7" name="Google Shape;1444;p171">
            <a:extLst>
              <a:ext uri="{FF2B5EF4-FFF2-40B4-BE49-F238E27FC236}">
                <a16:creationId xmlns:a16="http://schemas.microsoft.com/office/drawing/2014/main" id="{61CB095F-4A32-BFD4-8459-4CEA45FCC547}"/>
              </a:ext>
            </a:extLst>
          </p:cNvPr>
          <p:cNvCxnSpPr>
            <a:cxnSpLocks/>
          </p:cNvCxnSpPr>
          <p:nvPr/>
        </p:nvCxnSpPr>
        <p:spPr>
          <a:xfrm>
            <a:off x="578166" y="972203"/>
            <a:ext cx="1158810" cy="0"/>
          </a:xfrm>
          <a:prstGeom prst="straightConnector1">
            <a:avLst/>
          </a:prstGeom>
          <a:noFill/>
          <a:ln w="38100" cap="flat" cmpd="sng">
            <a:solidFill>
              <a:srgbClr val="FFFFFF"/>
            </a:solidFill>
            <a:prstDash val="solid"/>
            <a:round/>
            <a:headEnd type="none" w="sm" len="sm"/>
            <a:tailEnd type="none" w="sm" len="sm"/>
          </a:ln>
        </p:spPr>
      </p:cxnSp>
      <p:cxnSp>
        <p:nvCxnSpPr>
          <p:cNvPr id="8" name="Google Shape;1444;p171">
            <a:extLst>
              <a:ext uri="{FF2B5EF4-FFF2-40B4-BE49-F238E27FC236}">
                <a16:creationId xmlns:a16="http://schemas.microsoft.com/office/drawing/2014/main" id="{DC3A4EB8-F491-50DB-45B5-7D7C0EAFAC85}"/>
              </a:ext>
            </a:extLst>
          </p:cNvPr>
          <p:cNvCxnSpPr>
            <a:cxnSpLocks/>
          </p:cNvCxnSpPr>
          <p:nvPr/>
        </p:nvCxnSpPr>
        <p:spPr>
          <a:xfrm>
            <a:off x="10132553" y="972203"/>
            <a:ext cx="1158810" cy="0"/>
          </a:xfrm>
          <a:prstGeom prst="straightConnector1">
            <a:avLst/>
          </a:prstGeom>
          <a:noFill/>
          <a:ln w="38100" cap="flat" cmpd="sng">
            <a:solidFill>
              <a:srgbClr val="FFFFFF"/>
            </a:solidFill>
            <a:prstDash val="solid"/>
            <a:round/>
            <a:headEnd type="none" w="sm" len="sm"/>
            <a:tailEnd type="none" w="sm" len="sm"/>
          </a:ln>
        </p:spPr>
      </p:cxnSp>
      <p:sp>
        <p:nvSpPr>
          <p:cNvPr id="9" name="Google Shape;274;p15">
            <a:extLst>
              <a:ext uri="{FF2B5EF4-FFF2-40B4-BE49-F238E27FC236}">
                <a16:creationId xmlns:a16="http://schemas.microsoft.com/office/drawing/2014/main" id="{8EE72568-1275-763F-50BB-7859E380A2EA}"/>
              </a:ext>
            </a:extLst>
          </p:cNvPr>
          <p:cNvSpPr txBox="1"/>
          <p:nvPr/>
        </p:nvSpPr>
        <p:spPr>
          <a:xfrm>
            <a:off x="1397388" y="1602190"/>
            <a:ext cx="9397218" cy="646290"/>
          </a:xfrm>
          <a:prstGeom prst="rect">
            <a:avLst/>
          </a:prstGeom>
          <a:noFill/>
          <a:ln>
            <a:noFill/>
          </a:ln>
        </p:spPr>
        <p:txBody>
          <a:bodyPr spcFirstLastPara="1" wrap="square" lIns="91425" tIns="45700" rIns="91425" bIns="45700" anchor="t" anchorCtr="0">
            <a:spAutoFit/>
          </a:bodyPr>
          <a:lstStyle/>
          <a:p>
            <a:pPr marL="0" indent="0" algn="ctr">
              <a:spcBef>
                <a:spcPts val="0"/>
              </a:spcBef>
              <a:buClr>
                <a:schemeClr val="bg1"/>
              </a:buClr>
              <a:buNone/>
            </a:pPr>
            <a:r>
              <a:rPr lang="en-US" sz="3600" b="1" i="0" u="none" strike="noStrike" cap="none" dirty="0">
                <a:solidFill>
                  <a:srgbClr val="FFFFFF"/>
                </a:solidFill>
                <a:effectLst>
                  <a:outerShdw sx="1000" sy="1000" algn="ctr" rotWithShape="0">
                    <a:schemeClr val="bg1"/>
                  </a:outerShdw>
                </a:effectLst>
                <a:highlight>
                  <a:srgbClr val="725C8B"/>
                </a:highlight>
                <a:latin typeface="Montserrat" pitchFamily="2" charset="77"/>
                <a:sym typeface="Montserrat Black"/>
              </a:rPr>
              <a:t>EXAMPLE</a:t>
            </a:r>
            <a:endParaRPr lang="en-US" sz="3600" b="1" i="0" u="none" strike="noStrike" cap="none" dirty="0">
              <a:solidFill>
                <a:srgbClr val="000000"/>
              </a:solidFill>
              <a:effectLst>
                <a:outerShdw sx="1000" sy="1000" algn="ctr" rotWithShape="0">
                  <a:schemeClr val="bg1"/>
                </a:outerShdw>
              </a:effectLst>
              <a:highlight>
                <a:srgbClr val="725C8B"/>
              </a:highlight>
              <a:latin typeface="Montserrat" pitchFamily="2" charset="77"/>
              <a:sym typeface="Arial"/>
            </a:endParaRPr>
          </a:p>
        </p:txBody>
      </p:sp>
      <p:pic>
        <p:nvPicPr>
          <p:cNvPr id="10" name="Google Shape;275;p15">
            <a:extLst>
              <a:ext uri="{FF2B5EF4-FFF2-40B4-BE49-F238E27FC236}">
                <a16:creationId xmlns:a16="http://schemas.microsoft.com/office/drawing/2014/main" id="{88BD4448-1937-9EA3-CD4C-A3311562F2F0}"/>
              </a:ext>
            </a:extLst>
          </p:cNvPr>
          <p:cNvPicPr preferRelativeResize="0"/>
          <p:nvPr/>
        </p:nvPicPr>
        <p:blipFill rotWithShape="1">
          <a:blip r:embed="rId5">
            <a:alphaModFix/>
          </a:blip>
          <a:srcRect/>
          <a:stretch/>
        </p:blipFill>
        <p:spPr>
          <a:xfrm>
            <a:off x="1838421" y="2351290"/>
            <a:ext cx="8515153" cy="3530304"/>
          </a:xfrm>
          <a:prstGeom prst="rect">
            <a:avLst/>
          </a:prstGeom>
          <a:noFill/>
          <a:ln>
            <a:noFill/>
          </a:ln>
        </p:spPr>
      </p:pic>
    </p:spTree>
    <p:extLst>
      <p:ext uri="{BB962C8B-B14F-4D97-AF65-F5344CB8AC3E}">
        <p14:creationId xmlns:p14="http://schemas.microsoft.com/office/powerpoint/2010/main" val="389414872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rgbClr val="240067"/>
            </a:gs>
            <a:gs pos="48000">
              <a:srgbClr val="240067"/>
            </a:gs>
            <a:gs pos="95000">
              <a:srgbClr val="24003C"/>
            </a:gs>
            <a:gs pos="100000">
              <a:srgbClr val="24003C"/>
            </a:gs>
          </a:gsLst>
          <a:lin ang="5400000" scaled="0"/>
        </a:gradFill>
        <a:effectLst/>
      </p:bgPr>
    </p:bg>
    <p:spTree>
      <p:nvGrpSpPr>
        <p:cNvPr id="1" name="Shape 1464"/>
        <p:cNvGrpSpPr/>
        <p:nvPr/>
      </p:nvGrpSpPr>
      <p:grpSpPr>
        <a:xfrm>
          <a:off x="0" y="0"/>
          <a:ext cx="0" cy="0"/>
          <a:chOff x="0" y="0"/>
          <a:chExt cx="0" cy="0"/>
        </a:xfrm>
      </p:grpSpPr>
      <p:sp>
        <p:nvSpPr>
          <p:cNvPr id="1469" name="Google Shape;1469;p173"/>
          <p:cNvSpPr txBox="1"/>
          <p:nvPr/>
        </p:nvSpPr>
        <p:spPr>
          <a:xfrm>
            <a:off x="3895247" y="769140"/>
            <a:ext cx="4401506" cy="587345"/>
          </a:xfrm>
          <a:prstGeom prst="rect">
            <a:avLst/>
          </a:prstGeom>
          <a:noFill/>
          <a:ln>
            <a:noFill/>
          </a:ln>
        </p:spPr>
        <p:txBody>
          <a:bodyPr spcFirstLastPara="1" wrap="square" lIns="0" tIns="0" rIns="0" bIns="0" anchor="b" anchorCtr="0">
            <a:noAutofit/>
          </a:bodyPr>
          <a:lstStyle/>
          <a:p>
            <a:pPr algn="ctr">
              <a:lnSpc>
                <a:spcPct val="90000"/>
              </a:lnSpc>
              <a:buClr>
                <a:schemeClr val="bg1"/>
              </a:buClr>
              <a:buSzPts val="5400"/>
            </a:pPr>
            <a:r>
              <a:rPr lang="en-US" sz="4800" b="1" dirty="0">
                <a:solidFill>
                  <a:srgbClr val="FFFFFF"/>
                </a:solidFill>
                <a:latin typeface="Montserrat"/>
                <a:ea typeface="Montserrat"/>
                <a:cs typeface="Montserrat"/>
                <a:sym typeface="Montserrat"/>
              </a:rPr>
              <a:t>CLOSING</a:t>
            </a:r>
            <a:endParaRPr sz="4800" b="1" i="0" u="none" strike="noStrike" cap="none" dirty="0">
              <a:solidFill>
                <a:srgbClr val="FFFFFF"/>
              </a:solidFill>
              <a:latin typeface="Montserrat"/>
              <a:ea typeface="Montserrat"/>
              <a:cs typeface="Montserrat"/>
              <a:sym typeface="Montserrat"/>
            </a:endParaRPr>
          </a:p>
        </p:txBody>
      </p:sp>
      <p:sp>
        <p:nvSpPr>
          <p:cNvPr id="6" name="TextBox 5">
            <a:extLst>
              <a:ext uri="{FF2B5EF4-FFF2-40B4-BE49-F238E27FC236}">
                <a16:creationId xmlns:a16="http://schemas.microsoft.com/office/drawing/2014/main" id="{726454E8-0CC8-2840-E368-ADE53F02FE81}"/>
              </a:ext>
            </a:extLst>
          </p:cNvPr>
          <p:cNvSpPr txBox="1"/>
          <p:nvPr/>
        </p:nvSpPr>
        <p:spPr>
          <a:xfrm>
            <a:off x="518531" y="2791960"/>
            <a:ext cx="5113200" cy="583878"/>
          </a:xfrm>
          <a:prstGeom prst="rect">
            <a:avLst/>
          </a:prstGeom>
          <a:noFill/>
        </p:spPr>
        <p:txBody>
          <a:bodyPr wrap="square" lIns="91440" tIns="45720" rIns="91440" bIns="45720" rtlCol="0" anchor="t">
            <a:spAutoFit/>
          </a:bodyPr>
          <a:lstStyle/>
          <a:p>
            <a:pPr marL="342900" marR="0" lvl="0" indent="-342900" algn="l">
              <a:lnSpc>
                <a:spcPct val="150000"/>
              </a:lnSpc>
              <a:spcBef>
                <a:spcPts val="0"/>
              </a:spcBef>
              <a:spcAft>
                <a:spcPts val="0"/>
              </a:spcAft>
              <a:buClr>
                <a:schemeClr val="bg1"/>
              </a:buClr>
              <a:buSzPts val="4000"/>
              <a:buFont typeface="Arial" panose="020B0604020202020204" pitchFamily="34" charset="0"/>
              <a:buChar char="•"/>
            </a:pPr>
            <a:endParaRPr lang="en-US" sz="2400" dirty="0">
              <a:solidFill>
                <a:schemeClr val="lt1"/>
              </a:solidFill>
              <a:latin typeface="Montserrat"/>
            </a:endParaRPr>
          </a:p>
        </p:txBody>
      </p:sp>
      <p:sp>
        <p:nvSpPr>
          <p:cNvPr id="4" name="Google Shape;107;p14">
            <a:extLst>
              <a:ext uri="{FF2B5EF4-FFF2-40B4-BE49-F238E27FC236}">
                <a16:creationId xmlns:a16="http://schemas.microsoft.com/office/drawing/2014/main" id="{791928E4-015C-4BE6-DAD1-6C56FFD7F8FF}"/>
              </a:ext>
            </a:extLst>
          </p:cNvPr>
          <p:cNvSpPr txBox="1">
            <a:spLocks/>
          </p:cNvSpPr>
          <p:nvPr/>
        </p:nvSpPr>
        <p:spPr>
          <a:xfrm>
            <a:off x="578166" y="1911011"/>
            <a:ext cx="10775634" cy="3376586"/>
          </a:xfrm>
          <a:prstGeom prst="rect">
            <a:avLst/>
          </a:prstGeom>
          <a:noFill/>
          <a:ln>
            <a:noFill/>
          </a:ln>
        </p:spPr>
        <p:txBody>
          <a:bodyPr spcFirstLastPara="1" wrap="square" lIns="91425" tIns="45700" rIns="91425" bIns="4570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0" indent="-342900" algn="l" rtl="0">
              <a:lnSpc>
                <a:spcPct val="90000"/>
              </a:lnSpc>
              <a:spcBef>
                <a:spcPts val="0"/>
              </a:spcBef>
              <a:spcAft>
                <a:spcPts val="0"/>
              </a:spcAft>
              <a:buClr>
                <a:schemeClr val="bg1"/>
              </a:buClr>
              <a:buSzPct val="100000"/>
              <a:buFont typeface="Arial"/>
              <a:buChar char="•"/>
            </a:pPr>
            <a:r>
              <a:rPr lang="en-US" dirty="0">
                <a:solidFill>
                  <a:schemeClr val="bg1"/>
                </a:solidFill>
                <a:latin typeface="Montserrat" pitchFamily="2" charset="77"/>
                <a:ea typeface="Proxima Nova"/>
                <a:cs typeface="Proxima Nova"/>
                <a:sym typeface="Proxima Nova"/>
              </a:rPr>
              <a:t>Have all original data signed by a TA</a:t>
            </a:r>
            <a:endParaRPr lang="en-US" dirty="0">
              <a:solidFill>
                <a:schemeClr val="bg1"/>
              </a:solidFill>
              <a:latin typeface="Montserrat" pitchFamily="2" charset="77"/>
            </a:endParaRPr>
          </a:p>
          <a:p>
            <a:pPr marL="342900" lvl="0" indent="-342900" algn="l" rtl="0">
              <a:lnSpc>
                <a:spcPct val="90000"/>
              </a:lnSpc>
              <a:spcBef>
                <a:spcPts val="1000"/>
              </a:spcBef>
              <a:spcAft>
                <a:spcPts val="0"/>
              </a:spcAft>
              <a:buClr>
                <a:schemeClr val="bg1"/>
              </a:buClr>
              <a:buSzPct val="100000"/>
              <a:buFont typeface="Arial"/>
              <a:buChar char="•"/>
            </a:pPr>
            <a:r>
              <a:rPr lang="en-US" dirty="0">
                <a:solidFill>
                  <a:schemeClr val="bg1"/>
                </a:solidFill>
                <a:latin typeface="Montserrat" pitchFamily="2" charset="77"/>
                <a:ea typeface="Proxima Nova"/>
                <a:cs typeface="Proxima Nova"/>
                <a:sym typeface="Proxima Nova"/>
              </a:rPr>
              <a:t>Submit all work electronically</a:t>
            </a:r>
            <a:endParaRPr lang="en-US" dirty="0">
              <a:solidFill>
                <a:schemeClr val="bg1"/>
              </a:solidFill>
              <a:latin typeface="Montserrat" pitchFamily="2" charset="77"/>
            </a:endParaRPr>
          </a:p>
          <a:p>
            <a:pPr marL="342900" lvl="0" indent="-342900" algn="l" rtl="0">
              <a:lnSpc>
                <a:spcPct val="90000"/>
              </a:lnSpc>
              <a:spcBef>
                <a:spcPts val="1000"/>
              </a:spcBef>
              <a:spcAft>
                <a:spcPts val="0"/>
              </a:spcAft>
              <a:buClr>
                <a:schemeClr val="bg1"/>
              </a:buClr>
              <a:buSzPct val="100000"/>
              <a:buFont typeface="Arial"/>
              <a:buChar char="•"/>
            </a:pPr>
            <a:r>
              <a:rPr lang="en-US" dirty="0">
                <a:solidFill>
                  <a:schemeClr val="bg1"/>
                </a:solidFill>
                <a:latin typeface="Montserrat" pitchFamily="2" charset="77"/>
                <a:ea typeface="Proxima Nova"/>
                <a:cs typeface="Proxima Nova"/>
                <a:sym typeface="Proxima Nova"/>
              </a:rPr>
              <a:t>Take screenshots of mechanical part before and after modification</a:t>
            </a:r>
            <a:endParaRPr lang="en-US" dirty="0">
              <a:solidFill>
                <a:schemeClr val="bg1"/>
              </a:solidFill>
              <a:latin typeface="Montserrat" pitchFamily="2" charset="77"/>
            </a:endParaRPr>
          </a:p>
        </p:txBody>
      </p:sp>
      <p:pic>
        <p:nvPicPr>
          <p:cNvPr id="11" name="Picture 10">
            <a:extLst>
              <a:ext uri="{FF2B5EF4-FFF2-40B4-BE49-F238E27FC236}">
                <a16:creationId xmlns:a16="http://schemas.microsoft.com/office/drawing/2014/main" id="{189130DD-9458-061E-4AFE-30E72FC4045D}"/>
              </a:ext>
            </a:extLst>
          </p:cNvPr>
          <p:cNvPicPr>
            <a:picLocks noChangeAspect="1"/>
          </p:cNvPicPr>
          <p:nvPr/>
        </p:nvPicPr>
        <p:blipFill>
          <a:blip r:embed="rId3"/>
          <a:stretch>
            <a:fillRect/>
          </a:stretch>
        </p:blipFill>
        <p:spPr>
          <a:xfrm>
            <a:off x="443753" y="6226404"/>
            <a:ext cx="2586446" cy="402883"/>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6AE1C435-E110-DA70-1753-1E2FDCA3BA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4817" y="6226346"/>
            <a:ext cx="1313093" cy="359459"/>
          </a:xfrm>
          <a:prstGeom prst="rect">
            <a:avLst/>
          </a:prstGeom>
        </p:spPr>
      </p:pic>
      <p:cxnSp>
        <p:nvCxnSpPr>
          <p:cNvPr id="3" name="Google Shape;1444;p171">
            <a:extLst>
              <a:ext uri="{FF2B5EF4-FFF2-40B4-BE49-F238E27FC236}">
                <a16:creationId xmlns:a16="http://schemas.microsoft.com/office/drawing/2014/main" id="{ED736886-4C53-4EB0-3FBD-1DE0398993F5}"/>
              </a:ext>
            </a:extLst>
          </p:cNvPr>
          <p:cNvCxnSpPr>
            <a:cxnSpLocks/>
          </p:cNvCxnSpPr>
          <p:nvPr/>
        </p:nvCxnSpPr>
        <p:spPr>
          <a:xfrm>
            <a:off x="7925036" y="969564"/>
            <a:ext cx="2992272" cy="0"/>
          </a:xfrm>
          <a:prstGeom prst="straightConnector1">
            <a:avLst/>
          </a:prstGeom>
          <a:noFill/>
          <a:ln w="38100" cap="flat" cmpd="sng">
            <a:solidFill>
              <a:srgbClr val="FFFFFF"/>
            </a:solidFill>
            <a:prstDash val="solid"/>
            <a:round/>
            <a:headEnd type="none" w="sm" len="sm"/>
            <a:tailEnd type="none" w="sm" len="sm"/>
          </a:ln>
        </p:spPr>
      </p:cxnSp>
      <p:cxnSp>
        <p:nvCxnSpPr>
          <p:cNvPr id="5" name="Google Shape;1444;p171">
            <a:extLst>
              <a:ext uri="{FF2B5EF4-FFF2-40B4-BE49-F238E27FC236}">
                <a16:creationId xmlns:a16="http://schemas.microsoft.com/office/drawing/2014/main" id="{4DFC3658-CD6A-9550-684F-87A2D328B133}"/>
              </a:ext>
            </a:extLst>
          </p:cNvPr>
          <p:cNvCxnSpPr>
            <a:cxnSpLocks/>
          </p:cNvCxnSpPr>
          <p:nvPr/>
        </p:nvCxnSpPr>
        <p:spPr>
          <a:xfrm>
            <a:off x="1251934" y="967394"/>
            <a:ext cx="2982996" cy="0"/>
          </a:xfrm>
          <a:prstGeom prst="straightConnector1">
            <a:avLst/>
          </a:prstGeom>
          <a:noFill/>
          <a:ln w="38100" cap="flat" cmpd="sng">
            <a:solidFill>
              <a:srgbClr val="FFFFFF"/>
            </a:solidFill>
            <a:prstDash val="solid"/>
            <a:round/>
            <a:headEnd type="none" w="sm" len="sm"/>
            <a:tailEnd type="none" w="sm" len="sm"/>
          </a:ln>
        </p:spPr>
      </p:cxnSp>
    </p:spTree>
    <p:extLst>
      <p:ext uri="{BB962C8B-B14F-4D97-AF65-F5344CB8AC3E}">
        <p14:creationId xmlns:p14="http://schemas.microsoft.com/office/powerpoint/2010/main" val="405306592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rgbClr val="240067"/>
            </a:gs>
            <a:gs pos="48000">
              <a:srgbClr val="240067"/>
            </a:gs>
            <a:gs pos="95000">
              <a:srgbClr val="24003C"/>
            </a:gs>
            <a:gs pos="100000">
              <a:srgbClr val="24003C"/>
            </a:gs>
          </a:gsLst>
          <a:lin ang="5400000" scaled="0"/>
        </a:gradFill>
        <a:effectLst/>
      </p:bgPr>
    </p:bg>
    <p:spTree>
      <p:nvGrpSpPr>
        <p:cNvPr id="1" name="Shape 297"/>
        <p:cNvGrpSpPr/>
        <p:nvPr/>
      </p:nvGrpSpPr>
      <p:grpSpPr>
        <a:xfrm>
          <a:off x="0" y="0"/>
          <a:ext cx="0" cy="0"/>
          <a:chOff x="0" y="0"/>
          <a:chExt cx="0" cy="0"/>
        </a:xfrm>
      </p:grpSpPr>
      <p:sp>
        <p:nvSpPr>
          <p:cNvPr id="300" name="Google Shape;300;p9"/>
          <p:cNvSpPr txBox="1"/>
          <p:nvPr/>
        </p:nvSpPr>
        <p:spPr>
          <a:xfrm>
            <a:off x="2817944" y="2817773"/>
            <a:ext cx="6556112" cy="1222453"/>
          </a:xfrm>
          <a:prstGeom prst="rect">
            <a:avLst/>
          </a:prstGeom>
          <a:noFill/>
          <a:ln>
            <a:noFill/>
          </a:ln>
        </p:spPr>
        <p:txBody>
          <a:bodyPr spcFirstLastPara="1" wrap="square" lIns="121900" tIns="121900" rIns="121900" bIns="121900" anchor="b" anchorCtr="0">
            <a:noAutofit/>
          </a:bodyPr>
          <a:lstStyle/>
          <a:p>
            <a:pPr>
              <a:lnSpc>
                <a:spcPct val="80000"/>
              </a:lnSpc>
              <a:buClr>
                <a:srgbClr val="57068C"/>
              </a:buClr>
              <a:buSzPts val="4200"/>
            </a:pPr>
            <a:r>
              <a:rPr lang="en-US" sz="7000" dirty="0">
                <a:solidFill>
                  <a:srgbClr val="FFFFFF"/>
                </a:solidFill>
                <a:effectLst>
                  <a:outerShdw sx="1000" sy="1000" algn="ctr" rotWithShape="0">
                    <a:schemeClr val="bg1"/>
                  </a:outerShdw>
                </a:effectLst>
                <a:latin typeface="Montserrat Black"/>
                <a:sym typeface="Montserrat Black"/>
              </a:rPr>
              <a:t>QUESTIONS?</a:t>
            </a:r>
            <a:endParaRPr sz="4000" b="0" i="0" u="none" strike="noStrike" cap="none" dirty="0">
              <a:solidFill>
                <a:srgbClr val="000000"/>
              </a:solidFill>
              <a:effectLst>
                <a:outerShdw sx="1000" sy="1000" algn="ctr" rotWithShape="0">
                  <a:schemeClr val="bg1"/>
                </a:outerShdw>
              </a:effectLst>
              <a:highlight>
                <a:srgbClr val="725C8B"/>
              </a:highlight>
              <a:sym typeface="Arial"/>
            </a:endParaRPr>
          </a:p>
        </p:txBody>
      </p:sp>
      <p:pic>
        <p:nvPicPr>
          <p:cNvPr id="5" name="Picture 4">
            <a:extLst>
              <a:ext uri="{FF2B5EF4-FFF2-40B4-BE49-F238E27FC236}">
                <a16:creationId xmlns:a16="http://schemas.microsoft.com/office/drawing/2014/main" id="{7556799E-1ECD-6C11-63AD-76C5A4E6733E}"/>
              </a:ext>
            </a:extLst>
          </p:cNvPr>
          <p:cNvPicPr>
            <a:picLocks noChangeAspect="1"/>
          </p:cNvPicPr>
          <p:nvPr/>
        </p:nvPicPr>
        <p:blipFill>
          <a:blip r:embed="rId3"/>
          <a:stretch>
            <a:fillRect/>
          </a:stretch>
        </p:blipFill>
        <p:spPr>
          <a:xfrm>
            <a:off x="443753" y="5901418"/>
            <a:ext cx="2586446" cy="402883"/>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2F912FB6-D1F1-C22D-8AE5-1ABE9D9487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4817" y="5901360"/>
            <a:ext cx="1313093" cy="359459"/>
          </a:xfrm>
          <a:prstGeom prst="rect">
            <a:avLst/>
          </a:prstGeom>
        </p:spPr>
      </p:pic>
    </p:spTree>
    <p:extLst>
      <p:ext uri="{BB962C8B-B14F-4D97-AF65-F5344CB8AC3E}">
        <p14:creationId xmlns:p14="http://schemas.microsoft.com/office/powerpoint/2010/main" val="340480121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240067"/>
            </a:gs>
            <a:gs pos="48000">
              <a:srgbClr val="240067"/>
            </a:gs>
            <a:gs pos="95000">
              <a:srgbClr val="24003C"/>
            </a:gs>
            <a:gs pos="100000">
              <a:srgbClr val="24003C"/>
            </a:gs>
          </a:gsLst>
          <a:lin ang="5400000" scaled="0"/>
        </a:gradFill>
        <a:effectLst/>
      </p:bgPr>
    </p:bg>
    <p:spTree>
      <p:nvGrpSpPr>
        <p:cNvPr id="1" name="Shape 345"/>
        <p:cNvGrpSpPr/>
        <p:nvPr/>
      </p:nvGrpSpPr>
      <p:grpSpPr>
        <a:xfrm>
          <a:off x="0" y="0"/>
          <a:ext cx="0" cy="0"/>
          <a:chOff x="0" y="0"/>
          <a:chExt cx="0" cy="0"/>
        </a:xfrm>
      </p:grpSpPr>
      <p:pic>
        <p:nvPicPr>
          <p:cNvPr id="6" name="Picture 5">
            <a:extLst>
              <a:ext uri="{FF2B5EF4-FFF2-40B4-BE49-F238E27FC236}">
                <a16:creationId xmlns:a16="http://schemas.microsoft.com/office/drawing/2014/main" id="{7A064E57-BAD5-4A0D-5104-99ACBA66102B}"/>
              </a:ext>
            </a:extLst>
          </p:cNvPr>
          <p:cNvPicPr>
            <a:picLocks noChangeAspect="1"/>
          </p:cNvPicPr>
          <p:nvPr/>
        </p:nvPicPr>
        <p:blipFill>
          <a:blip r:embed="rId3"/>
          <a:stretch>
            <a:fillRect/>
          </a:stretch>
        </p:blipFill>
        <p:spPr>
          <a:xfrm>
            <a:off x="443753" y="6226404"/>
            <a:ext cx="2586446" cy="402883"/>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9A6F7E06-748F-A795-5FC8-8015C79136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4817" y="6226346"/>
            <a:ext cx="1313093" cy="359459"/>
          </a:xfrm>
          <a:prstGeom prst="rect">
            <a:avLst/>
          </a:prstGeom>
        </p:spPr>
      </p:pic>
      <p:sp>
        <p:nvSpPr>
          <p:cNvPr id="4" name="TextBox 3">
            <a:extLst>
              <a:ext uri="{FF2B5EF4-FFF2-40B4-BE49-F238E27FC236}">
                <a16:creationId xmlns:a16="http://schemas.microsoft.com/office/drawing/2014/main" id="{3568FDF3-9E76-2821-0320-043AFC514758}"/>
              </a:ext>
            </a:extLst>
          </p:cNvPr>
          <p:cNvSpPr txBox="1"/>
          <p:nvPr/>
        </p:nvSpPr>
        <p:spPr>
          <a:xfrm>
            <a:off x="885875" y="1825101"/>
            <a:ext cx="6096000" cy="3870803"/>
          </a:xfrm>
          <a:prstGeom prst="rect">
            <a:avLst/>
          </a:prstGeom>
          <a:noFill/>
        </p:spPr>
        <p:txBody>
          <a:bodyPr wrap="square">
            <a:spAutoFit/>
          </a:bodyPr>
          <a:lstStyle/>
          <a:p>
            <a:pPr marL="457200" lvl="0" indent="-457200" algn="l" rtl="0">
              <a:lnSpc>
                <a:spcPct val="90000"/>
              </a:lnSpc>
              <a:spcBef>
                <a:spcPts val="0"/>
              </a:spcBef>
              <a:spcAft>
                <a:spcPts val="0"/>
              </a:spcAft>
              <a:buClr>
                <a:schemeClr val="bg1"/>
              </a:buClr>
              <a:buSzPct val="100000"/>
              <a:buFont typeface="Arial" panose="020B0604020202020204" pitchFamily="34" charset="0"/>
              <a:buChar char="•"/>
            </a:pPr>
            <a:r>
              <a:rPr lang="en-US" sz="2600" dirty="0">
                <a:solidFill>
                  <a:schemeClr val="bg1"/>
                </a:solidFill>
                <a:latin typeface="Montserrat" pitchFamily="2" charset="77"/>
                <a:ea typeface="Proxima Nova"/>
                <a:cs typeface="Proxima Nova"/>
                <a:sym typeface="Proxima Nova"/>
              </a:rPr>
              <a:t>Objective</a:t>
            </a:r>
          </a:p>
          <a:p>
            <a:pPr marL="457200" lvl="0" indent="-457200" algn="l" rtl="0">
              <a:lnSpc>
                <a:spcPct val="90000"/>
              </a:lnSpc>
              <a:spcBef>
                <a:spcPts val="1000"/>
              </a:spcBef>
              <a:spcAft>
                <a:spcPts val="0"/>
              </a:spcAft>
              <a:buClr>
                <a:schemeClr val="bg1"/>
              </a:buClr>
              <a:buSzPct val="100000"/>
              <a:buFont typeface="Arial" panose="020B0604020202020204" pitchFamily="34" charset="0"/>
              <a:buChar char="•"/>
            </a:pPr>
            <a:r>
              <a:rPr lang="en-US" sz="2600" dirty="0">
                <a:solidFill>
                  <a:schemeClr val="bg1"/>
                </a:solidFill>
                <a:latin typeface="Montserrat" pitchFamily="2" charset="77"/>
                <a:ea typeface="Proxima Nova"/>
                <a:cs typeface="Proxima Nova"/>
                <a:sym typeface="Proxima Nova"/>
              </a:rPr>
              <a:t>Background Information</a:t>
            </a:r>
            <a:endParaRPr lang="en-US" sz="2600" dirty="0">
              <a:solidFill>
                <a:schemeClr val="bg1"/>
              </a:solidFill>
              <a:latin typeface="Montserrat" pitchFamily="2" charset="77"/>
            </a:endParaRPr>
          </a:p>
          <a:p>
            <a:pPr marL="457200" lvl="0" indent="-457200" algn="l" rtl="0">
              <a:lnSpc>
                <a:spcPct val="90000"/>
              </a:lnSpc>
              <a:spcBef>
                <a:spcPts val="1000"/>
              </a:spcBef>
              <a:spcAft>
                <a:spcPts val="0"/>
              </a:spcAft>
              <a:buClr>
                <a:schemeClr val="bg1"/>
              </a:buClr>
              <a:buSzPct val="100000"/>
              <a:buFont typeface="Arial" panose="020B0604020202020204" pitchFamily="34" charset="0"/>
              <a:buChar char="•"/>
            </a:pPr>
            <a:r>
              <a:rPr lang="en-US" sz="2600" dirty="0">
                <a:solidFill>
                  <a:schemeClr val="bg1"/>
                </a:solidFill>
                <a:latin typeface="Montserrat" pitchFamily="2" charset="77"/>
                <a:ea typeface="Proxima Nova"/>
                <a:cs typeface="Proxima Nova"/>
                <a:sym typeface="Proxima Nova"/>
              </a:rPr>
              <a:t>Materials</a:t>
            </a:r>
            <a:endParaRPr lang="en-US" sz="2600" dirty="0">
              <a:solidFill>
                <a:schemeClr val="bg1"/>
              </a:solidFill>
              <a:latin typeface="Montserrat" pitchFamily="2" charset="77"/>
            </a:endParaRPr>
          </a:p>
          <a:p>
            <a:pPr marL="457200" lvl="0" indent="-457200" algn="l" rtl="0">
              <a:lnSpc>
                <a:spcPct val="90000"/>
              </a:lnSpc>
              <a:spcBef>
                <a:spcPts val="1000"/>
              </a:spcBef>
              <a:spcAft>
                <a:spcPts val="0"/>
              </a:spcAft>
              <a:buClr>
                <a:schemeClr val="bg1"/>
              </a:buClr>
              <a:buSzPct val="100000"/>
              <a:buFont typeface="Arial" panose="020B0604020202020204" pitchFamily="34" charset="0"/>
              <a:buChar char="•"/>
            </a:pPr>
            <a:r>
              <a:rPr lang="en-US" sz="2600" dirty="0">
                <a:solidFill>
                  <a:schemeClr val="bg1"/>
                </a:solidFill>
                <a:latin typeface="Montserrat" pitchFamily="2" charset="77"/>
                <a:ea typeface="Proxima Nova"/>
                <a:cs typeface="Proxima Nova"/>
                <a:sym typeface="Proxima Nova"/>
              </a:rPr>
              <a:t>Procedure</a:t>
            </a:r>
            <a:endParaRPr lang="en-US" sz="2600" dirty="0">
              <a:solidFill>
                <a:schemeClr val="bg1"/>
              </a:solidFill>
              <a:latin typeface="Montserrat" pitchFamily="2" charset="77"/>
            </a:endParaRPr>
          </a:p>
          <a:p>
            <a:pPr marL="457200" lvl="0" indent="-457200" algn="l" rtl="0">
              <a:lnSpc>
                <a:spcPct val="90000"/>
              </a:lnSpc>
              <a:spcBef>
                <a:spcPts val="1000"/>
              </a:spcBef>
              <a:spcAft>
                <a:spcPts val="0"/>
              </a:spcAft>
              <a:buClr>
                <a:schemeClr val="bg1"/>
              </a:buClr>
              <a:buSzPct val="100000"/>
              <a:buFont typeface="Arial" panose="020B0604020202020204" pitchFamily="34" charset="0"/>
              <a:buChar char="•"/>
            </a:pPr>
            <a:r>
              <a:rPr lang="en-US" sz="2600" dirty="0">
                <a:solidFill>
                  <a:schemeClr val="bg1"/>
                </a:solidFill>
                <a:latin typeface="Montserrat" pitchFamily="2" charset="77"/>
                <a:ea typeface="Proxima Nova"/>
                <a:cs typeface="Proxima Nova"/>
                <a:sym typeface="Proxima Nova"/>
              </a:rPr>
              <a:t>Competition Rules</a:t>
            </a:r>
          </a:p>
          <a:p>
            <a:pPr marL="457200" indent="-457200">
              <a:lnSpc>
                <a:spcPct val="90000"/>
              </a:lnSpc>
              <a:spcBef>
                <a:spcPts val="1000"/>
              </a:spcBef>
              <a:buClr>
                <a:schemeClr val="bg1"/>
              </a:buClr>
              <a:buSzPct val="100000"/>
              <a:buFont typeface="Arial" panose="020B0604020202020204" pitchFamily="34" charset="0"/>
              <a:buChar char="•"/>
            </a:pPr>
            <a:r>
              <a:rPr lang="en-US" sz="2600" dirty="0">
                <a:solidFill>
                  <a:schemeClr val="bg1"/>
                </a:solidFill>
                <a:latin typeface="Montserrat" pitchFamily="2" charset="77"/>
                <a:sym typeface="Proxima Nova"/>
              </a:rPr>
              <a:t>IDBE Implementation</a:t>
            </a:r>
            <a:endParaRPr lang="en-US" sz="2600" dirty="0">
              <a:solidFill>
                <a:schemeClr val="bg1"/>
              </a:solidFill>
              <a:latin typeface="Montserrat" pitchFamily="2" charset="77"/>
            </a:endParaRPr>
          </a:p>
          <a:p>
            <a:pPr marL="457200" lvl="0" indent="-457200" algn="l" rtl="0">
              <a:lnSpc>
                <a:spcPct val="90000"/>
              </a:lnSpc>
              <a:spcBef>
                <a:spcPts val="1000"/>
              </a:spcBef>
              <a:spcAft>
                <a:spcPts val="0"/>
              </a:spcAft>
              <a:buClr>
                <a:schemeClr val="bg1"/>
              </a:buClr>
              <a:buSzPct val="100000"/>
              <a:buFont typeface="Arial" panose="020B0604020202020204" pitchFamily="34" charset="0"/>
              <a:buChar char="•"/>
            </a:pPr>
            <a:r>
              <a:rPr lang="en-US" sz="2600" dirty="0">
                <a:solidFill>
                  <a:schemeClr val="bg1"/>
                </a:solidFill>
                <a:latin typeface="Montserrat" pitchFamily="2" charset="77"/>
                <a:ea typeface="Proxima Nova"/>
                <a:cs typeface="Proxima Nova"/>
                <a:sym typeface="Proxima Nova"/>
              </a:rPr>
              <a:t>Assignment</a:t>
            </a:r>
            <a:endParaRPr lang="en-US" sz="2600" dirty="0">
              <a:solidFill>
                <a:schemeClr val="bg1"/>
              </a:solidFill>
              <a:latin typeface="Montserrat" pitchFamily="2" charset="77"/>
            </a:endParaRPr>
          </a:p>
          <a:p>
            <a:pPr marL="457200" lvl="0" indent="-457200" algn="l" rtl="0">
              <a:lnSpc>
                <a:spcPct val="90000"/>
              </a:lnSpc>
              <a:spcBef>
                <a:spcPts val="1000"/>
              </a:spcBef>
              <a:spcAft>
                <a:spcPts val="0"/>
              </a:spcAft>
              <a:buClr>
                <a:schemeClr val="bg1"/>
              </a:buClr>
              <a:buSzPct val="100000"/>
              <a:buFont typeface="Arial" panose="020B0604020202020204" pitchFamily="34" charset="0"/>
              <a:buChar char="•"/>
            </a:pPr>
            <a:r>
              <a:rPr lang="en-US" sz="2600" dirty="0">
                <a:solidFill>
                  <a:schemeClr val="bg1"/>
                </a:solidFill>
                <a:latin typeface="Montserrat" pitchFamily="2" charset="77"/>
                <a:ea typeface="Proxima Nova"/>
                <a:cs typeface="Proxima Nova"/>
                <a:sym typeface="Proxima Nova"/>
              </a:rPr>
              <a:t>Closing</a:t>
            </a:r>
            <a:endParaRPr lang="en-US" sz="2600" dirty="0">
              <a:solidFill>
                <a:schemeClr val="bg1"/>
              </a:solidFill>
              <a:latin typeface="Montserrat" pitchFamily="2" charset="77"/>
            </a:endParaRPr>
          </a:p>
        </p:txBody>
      </p:sp>
      <p:sp>
        <p:nvSpPr>
          <p:cNvPr id="8" name="Google Shape;1466;p173">
            <a:extLst>
              <a:ext uri="{FF2B5EF4-FFF2-40B4-BE49-F238E27FC236}">
                <a16:creationId xmlns:a16="http://schemas.microsoft.com/office/drawing/2014/main" id="{ED236E9B-009A-31AF-A8D4-FA76F66102E7}"/>
              </a:ext>
            </a:extLst>
          </p:cNvPr>
          <p:cNvSpPr/>
          <p:nvPr/>
        </p:nvSpPr>
        <p:spPr>
          <a:xfrm>
            <a:off x="7666621" y="2473783"/>
            <a:ext cx="2705099" cy="2705099"/>
          </a:xfrm>
          <a:prstGeom prst="ellipse">
            <a:avLst/>
          </a:prstGeom>
          <a:solidFill>
            <a:srgbClr val="725C8B">
              <a:alpha val="34509"/>
            </a:srgbClr>
          </a:solidFill>
          <a:ln w="76200" cap="flat" cmpd="sng">
            <a:solidFill>
              <a:schemeClr val="lt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 name="Google Shape;1465;p173">
            <a:extLst>
              <a:ext uri="{FF2B5EF4-FFF2-40B4-BE49-F238E27FC236}">
                <a16:creationId xmlns:a16="http://schemas.microsoft.com/office/drawing/2014/main" id="{9EAC5CBA-61F9-F534-19EB-22A1531EC21D}"/>
              </a:ext>
            </a:extLst>
          </p:cNvPr>
          <p:cNvSpPr/>
          <p:nvPr/>
        </p:nvSpPr>
        <p:spPr>
          <a:xfrm>
            <a:off x="6627986" y="1845954"/>
            <a:ext cx="2705099" cy="2705099"/>
          </a:xfrm>
          <a:prstGeom prst="ellipse">
            <a:avLst/>
          </a:prstGeom>
          <a:solidFill>
            <a:srgbClr val="DAD3FF">
              <a:alpha val="81960"/>
            </a:srgbClr>
          </a:solidFill>
          <a:ln w="76200" cap="flat" cmpd="sng">
            <a:solidFill>
              <a:schemeClr val="lt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 name="Google Shape;106;p2" descr="A close up of a logo&#10;&#10;Description automatically generated">
            <a:extLst>
              <a:ext uri="{FF2B5EF4-FFF2-40B4-BE49-F238E27FC236}">
                <a16:creationId xmlns:a16="http://schemas.microsoft.com/office/drawing/2014/main" id="{42422058-E4D9-06B1-53DE-D3938EAEC4BC}"/>
              </a:ext>
            </a:extLst>
          </p:cNvPr>
          <p:cNvPicPr preferRelativeResize="0"/>
          <p:nvPr/>
        </p:nvPicPr>
        <p:blipFill rotWithShape="1">
          <a:blip r:embed="rId5">
            <a:alphaModFix/>
          </a:blip>
          <a:srcRect/>
          <a:stretch/>
        </p:blipFill>
        <p:spPr>
          <a:xfrm>
            <a:off x="7255816" y="2473783"/>
            <a:ext cx="1449440" cy="1449440"/>
          </a:xfrm>
          <a:prstGeom prst="roundRect">
            <a:avLst/>
          </a:prstGeom>
          <a:noFill/>
          <a:ln>
            <a:noFill/>
          </a:ln>
        </p:spPr>
      </p:pic>
      <p:sp>
        <p:nvSpPr>
          <p:cNvPr id="12" name="Google Shape;109;p2">
            <a:extLst>
              <a:ext uri="{FF2B5EF4-FFF2-40B4-BE49-F238E27FC236}">
                <a16:creationId xmlns:a16="http://schemas.microsoft.com/office/drawing/2014/main" id="{5F43446E-4ACF-CAB3-D57D-9B0381C64F42}"/>
              </a:ext>
            </a:extLst>
          </p:cNvPr>
          <p:cNvSpPr/>
          <p:nvPr/>
        </p:nvSpPr>
        <p:spPr>
          <a:xfrm>
            <a:off x="6005384" y="5338316"/>
            <a:ext cx="4821840" cy="33851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0" i="0" u="none" strike="noStrike" cap="none" dirty="0">
                <a:solidFill>
                  <a:schemeClr val="bg1"/>
                </a:solidFill>
                <a:latin typeface="Montserrat" pitchFamily="2" charset="77"/>
                <a:ea typeface="Proxima Nova"/>
                <a:cs typeface="Proxima Nova"/>
                <a:sym typeface="Proxima Nova"/>
              </a:rPr>
              <a:t>Figure 1: Fusion 360 </a:t>
            </a:r>
            <a:r>
              <a:rPr lang="en-US" sz="1600" dirty="0">
                <a:solidFill>
                  <a:schemeClr val="bg1"/>
                </a:solidFill>
                <a:latin typeface="Montserrat" pitchFamily="2" charset="77"/>
                <a:ea typeface="Proxima Nova"/>
                <a:cs typeface="Proxima Nova"/>
                <a:sym typeface="Proxima Nova"/>
              </a:rPr>
              <a:t>C</a:t>
            </a:r>
            <a:r>
              <a:rPr lang="en-US" sz="1600" b="0" i="0" u="none" strike="noStrike" cap="none" dirty="0">
                <a:solidFill>
                  <a:schemeClr val="bg1"/>
                </a:solidFill>
                <a:latin typeface="Montserrat" pitchFamily="2" charset="77"/>
                <a:ea typeface="Proxima Nova"/>
                <a:cs typeface="Proxima Nova"/>
                <a:sym typeface="Proxima Nova"/>
              </a:rPr>
              <a:t>ourtesy of </a:t>
            </a:r>
            <a:r>
              <a:rPr lang="en-US" sz="1600" b="0" i="0" u="none" strike="noStrike" cap="none" dirty="0" err="1">
                <a:solidFill>
                  <a:schemeClr val="bg1"/>
                </a:solidFill>
                <a:latin typeface="Montserrat" pitchFamily="2" charset="77"/>
                <a:ea typeface="Proxima Nova"/>
                <a:cs typeface="Proxima Nova"/>
                <a:sym typeface="Proxima Nova"/>
              </a:rPr>
              <a:t>AppRecs</a:t>
            </a:r>
            <a:endParaRPr dirty="0">
              <a:solidFill>
                <a:schemeClr val="bg1"/>
              </a:solidFill>
              <a:latin typeface="Montserrat" pitchFamily="2" charset="77"/>
            </a:endParaRPr>
          </a:p>
        </p:txBody>
      </p:sp>
      <p:sp>
        <p:nvSpPr>
          <p:cNvPr id="3" name="Google Shape;1469;p173">
            <a:extLst>
              <a:ext uri="{FF2B5EF4-FFF2-40B4-BE49-F238E27FC236}">
                <a16:creationId xmlns:a16="http://schemas.microsoft.com/office/drawing/2014/main" id="{FDD1F966-243D-4402-94E7-0A5686F23AEA}"/>
              </a:ext>
            </a:extLst>
          </p:cNvPr>
          <p:cNvSpPr txBox="1"/>
          <p:nvPr/>
        </p:nvSpPr>
        <p:spPr>
          <a:xfrm>
            <a:off x="4229332" y="771882"/>
            <a:ext cx="3733336" cy="587345"/>
          </a:xfrm>
          <a:prstGeom prst="rect">
            <a:avLst/>
          </a:prstGeom>
          <a:noFill/>
          <a:ln>
            <a:noFill/>
          </a:ln>
        </p:spPr>
        <p:txBody>
          <a:bodyPr spcFirstLastPara="1" wrap="square" lIns="0" tIns="0" rIns="0" bIns="0" anchor="b" anchorCtr="0">
            <a:noAutofit/>
          </a:bodyPr>
          <a:lstStyle/>
          <a:p>
            <a:pPr>
              <a:lnSpc>
                <a:spcPct val="90000"/>
              </a:lnSpc>
              <a:buClr>
                <a:srgbClr val="FFFFFF"/>
              </a:buClr>
              <a:buSzPts val="5400"/>
            </a:pPr>
            <a:r>
              <a:rPr lang="en-US" sz="4800" b="1" i="0" u="none" strike="noStrike" cap="none" dirty="0">
                <a:solidFill>
                  <a:srgbClr val="FFFFFF"/>
                </a:solidFill>
                <a:latin typeface="Montserrat"/>
                <a:ea typeface="Montserrat"/>
                <a:cs typeface="Montserrat"/>
                <a:sym typeface="Montserrat"/>
              </a:rPr>
              <a:t>OVERVIEW</a:t>
            </a:r>
            <a:endParaRPr sz="4800" b="1" i="0" u="none" strike="noStrike" cap="none" dirty="0">
              <a:solidFill>
                <a:srgbClr val="FFFFFF"/>
              </a:solidFill>
              <a:latin typeface="Montserrat"/>
              <a:ea typeface="Montserrat"/>
              <a:cs typeface="Montserrat"/>
              <a:sym typeface="Montserrat"/>
            </a:endParaRPr>
          </a:p>
        </p:txBody>
      </p:sp>
      <p:cxnSp>
        <p:nvCxnSpPr>
          <p:cNvPr id="5" name="Google Shape;1444;p171">
            <a:extLst>
              <a:ext uri="{FF2B5EF4-FFF2-40B4-BE49-F238E27FC236}">
                <a16:creationId xmlns:a16="http://schemas.microsoft.com/office/drawing/2014/main" id="{108A2CF3-2A8A-C872-2CC8-8E4D749E22BD}"/>
              </a:ext>
            </a:extLst>
          </p:cNvPr>
          <p:cNvCxnSpPr>
            <a:cxnSpLocks/>
          </p:cNvCxnSpPr>
          <p:nvPr/>
        </p:nvCxnSpPr>
        <p:spPr>
          <a:xfrm>
            <a:off x="8610600" y="972262"/>
            <a:ext cx="2992272" cy="0"/>
          </a:xfrm>
          <a:prstGeom prst="straightConnector1">
            <a:avLst/>
          </a:prstGeom>
          <a:noFill/>
          <a:ln w="38100" cap="flat" cmpd="sng">
            <a:solidFill>
              <a:srgbClr val="FFFFFF"/>
            </a:solidFill>
            <a:prstDash val="solid"/>
            <a:round/>
            <a:headEnd type="none" w="sm" len="sm"/>
            <a:tailEnd type="none" w="sm" len="sm"/>
          </a:ln>
        </p:spPr>
      </p:cxnSp>
      <p:cxnSp>
        <p:nvCxnSpPr>
          <p:cNvPr id="13" name="Google Shape;1444;p171">
            <a:extLst>
              <a:ext uri="{FF2B5EF4-FFF2-40B4-BE49-F238E27FC236}">
                <a16:creationId xmlns:a16="http://schemas.microsoft.com/office/drawing/2014/main" id="{025D4BF2-DE31-2FAF-0503-685E3D1C67EE}"/>
              </a:ext>
            </a:extLst>
          </p:cNvPr>
          <p:cNvCxnSpPr>
            <a:cxnSpLocks/>
          </p:cNvCxnSpPr>
          <p:nvPr/>
        </p:nvCxnSpPr>
        <p:spPr>
          <a:xfrm>
            <a:off x="578166" y="943331"/>
            <a:ext cx="2982996" cy="0"/>
          </a:xfrm>
          <a:prstGeom prst="straightConnector1">
            <a:avLst/>
          </a:prstGeom>
          <a:noFill/>
          <a:ln w="38100" cap="flat" cmpd="sng">
            <a:solidFill>
              <a:srgbClr val="FFFFFF"/>
            </a:solidFill>
            <a:prstDash val="solid"/>
            <a:round/>
            <a:headEnd type="none" w="sm" len="sm"/>
            <a:tailEnd type="none" w="sm" len="sm"/>
          </a:ln>
        </p:spPr>
      </p:cxnSp>
    </p:spTree>
    <p:extLst>
      <p:ext uri="{BB962C8B-B14F-4D97-AF65-F5344CB8AC3E}">
        <p14:creationId xmlns:p14="http://schemas.microsoft.com/office/powerpoint/2010/main" val="153860954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240067"/>
            </a:gs>
            <a:gs pos="48000">
              <a:srgbClr val="240067"/>
            </a:gs>
            <a:gs pos="95000">
              <a:srgbClr val="24003C"/>
            </a:gs>
            <a:gs pos="100000">
              <a:srgbClr val="24003C"/>
            </a:gs>
          </a:gsLst>
          <a:lin ang="5400000" scaled="0"/>
        </a:gradFill>
        <a:effectLst/>
      </p:bgPr>
    </p:bg>
    <p:spTree>
      <p:nvGrpSpPr>
        <p:cNvPr id="1" name="Shape 1464"/>
        <p:cNvGrpSpPr/>
        <p:nvPr/>
      </p:nvGrpSpPr>
      <p:grpSpPr>
        <a:xfrm>
          <a:off x="0" y="0"/>
          <a:ext cx="0" cy="0"/>
          <a:chOff x="0" y="0"/>
          <a:chExt cx="0" cy="0"/>
        </a:xfrm>
      </p:grpSpPr>
      <p:sp>
        <p:nvSpPr>
          <p:cNvPr id="1469" name="Google Shape;1469;p173"/>
          <p:cNvSpPr txBox="1"/>
          <p:nvPr/>
        </p:nvSpPr>
        <p:spPr>
          <a:xfrm>
            <a:off x="4229332" y="771882"/>
            <a:ext cx="3733336" cy="587345"/>
          </a:xfrm>
          <a:prstGeom prst="rect">
            <a:avLst/>
          </a:prstGeom>
          <a:noFill/>
          <a:ln>
            <a:noFill/>
          </a:ln>
        </p:spPr>
        <p:txBody>
          <a:bodyPr spcFirstLastPara="1" wrap="square" lIns="0" tIns="0" rIns="0" bIns="0" anchor="b" anchorCtr="0">
            <a:noAutofit/>
          </a:bodyPr>
          <a:lstStyle/>
          <a:p>
            <a:pPr>
              <a:lnSpc>
                <a:spcPct val="90000"/>
              </a:lnSpc>
              <a:buClr>
                <a:srgbClr val="FFFFFF"/>
              </a:buClr>
              <a:buSzPts val="5400"/>
            </a:pPr>
            <a:r>
              <a:rPr lang="en-US" sz="4800" b="1" dirty="0">
                <a:solidFill>
                  <a:srgbClr val="FFFFFF"/>
                </a:solidFill>
                <a:latin typeface="Montserrat"/>
                <a:ea typeface="Montserrat"/>
                <a:cs typeface="Montserrat"/>
                <a:sym typeface="Montserrat"/>
              </a:rPr>
              <a:t>OBJECTIVE</a:t>
            </a:r>
            <a:endParaRPr sz="4800" b="1" i="0" u="none" strike="noStrike" cap="none" dirty="0">
              <a:solidFill>
                <a:srgbClr val="FFFFFF"/>
              </a:solidFill>
              <a:latin typeface="Montserrat"/>
              <a:ea typeface="Montserrat"/>
              <a:cs typeface="Montserrat"/>
              <a:sym typeface="Montserrat"/>
            </a:endParaRPr>
          </a:p>
        </p:txBody>
      </p:sp>
      <p:sp>
        <p:nvSpPr>
          <p:cNvPr id="6" name="TextBox 5">
            <a:extLst>
              <a:ext uri="{FF2B5EF4-FFF2-40B4-BE49-F238E27FC236}">
                <a16:creationId xmlns:a16="http://schemas.microsoft.com/office/drawing/2014/main" id="{726454E8-0CC8-2840-E368-ADE53F02FE81}"/>
              </a:ext>
            </a:extLst>
          </p:cNvPr>
          <p:cNvSpPr txBox="1"/>
          <p:nvPr/>
        </p:nvSpPr>
        <p:spPr>
          <a:xfrm>
            <a:off x="518531" y="2791960"/>
            <a:ext cx="5113200" cy="583878"/>
          </a:xfrm>
          <a:prstGeom prst="rect">
            <a:avLst/>
          </a:prstGeom>
          <a:noFill/>
        </p:spPr>
        <p:txBody>
          <a:bodyPr wrap="square" lIns="91440" tIns="45720" rIns="91440" bIns="45720" rtlCol="0" anchor="t">
            <a:spAutoFit/>
          </a:bodyPr>
          <a:lstStyle/>
          <a:p>
            <a:pPr marL="342900" marR="0" lvl="0" indent="-342900" algn="l">
              <a:lnSpc>
                <a:spcPct val="150000"/>
              </a:lnSpc>
              <a:spcBef>
                <a:spcPts val="0"/>
              </a:spcBef>
              <a:spcAft>
                <a:spcPts val="0"/>
              </a:spcAft>
              <a:buClr>
                <a:schemeClr val="lt1"/>
              </a:buClr>
              <a:buSzPts val="4000"/>
              <a:buFont typeface="Arial" panose="020B0604020202020204" pitchFamily="34" charset="0"/>
              <a:buChar char="•"/>
            </a:pPr>
            <a:endParaRPr lang="en-US" sz="2400" dirty="0">
              <a:solidFill>
                <a:schemeClr val="lt1"/>
              </a:solidFill>
              <a:latin typeface="Montserrat"/>
            </a:endParaRPr>
          </a:p>
        </p:txBody>
      </p:sp>
      <p:sp>
        <p:nvSpPr>
          <p:cNvPr id="4" name="Google Shape;107;p14">
            <a:extLst>
              <a:ext uri="{FF2B5EF4-FFF2-40B4-BE49-F238E27FC236}">
                <a16:creationId xmlns:a16="http://schemas.microsoft.com/office/drawing/2014/main" id="{791928E4-015C-4BE6-DAD1-6C56FFD7F8FF}"/>
              </a:ext>
            </a:extLst>
          </p:cNvPr>
          <p:cNvSpPr txBox="1">
            <a:spLocks/>
          </p:cNvSpPr>
          <p:nvPr/>
        </p:nvSpPr>
        <p:spPr>
          <a:xfrm>
            <a:off x="578166" y="1740707"/>
            <a:ext cx="10775634" cy="3376586"/>
          </a:xfrm>
          <a:prstGeom prst="rect">
            <a:avLst/>
          </a:prstGeom>
          <a:noFill/>
          <a:ln>
            <a:noFill/>
          </a:ln>
        </p:spPr>
        <p:txBody>
          <a:bodyPr spcFirstLastPara="1" wrap="square" lIns="91425" tIns="45700" rIns="91425" bIns="4570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0" indent="-342900" algn="l" rtl="0">
              <a:lnSpc>
                <a:spcPct val="90000"/>
              </a:lnSpc>
              <a:spcBef>
                <a:spcPts val="0"/>
              </a:spcBef>
              <a:spcAft>
                <a:spcPts val="0"/>
              </a:spcAft>
              <a:buClr>
                <a:schemeClr val="bg1"/>
              </a:buClr>
              <a:buSzPct val="100000"/>
              <a:buFont typeface="Arial"/>
              <a:buChar char="•"/>
            </a:pPr>
            <a:r>
              <a:rPr lang="en-US" dirty="0">
                <a:solidFill>
                  <a:schemeClr val="bg1"/>
                </a:solidFill>
                <a:latin typeface="Montserrat" pitchFamily="2" charset="77"/>
                <a:ea typeface="Proxima Nova"/>
                <a:cs typeface="Proxima Nova"/>
                <a:sym typeface="Proxima Nova"/>
              </a:rPr>
              <a:t>Use CAD software, Fusion 360, to modify a design</a:t>
            </a:r>
            <a:endParaRPr lang="en-US" dirty="0">
              <a:solidFill>
                <a:schemeClr val="bg1"/>
              </a:solidFill>
              <a:latin typeface="Montserrat" pitchFamily="2" charset="77"/>
            </a:endParaRPr>
          </a:p>
          <a:p>
            <a:pPr marL="342900" lvl="0" indent="-342900" algn="l" rtl="0">
              <a:lnSpc>
                <a:spcPct val="90000"/>
              </a:lnSpc>
              <a:spcBef>
                <a:spcPts val="1000"/>
              </a:spcBef>
              <a:spcAft>
                <a:spcPts val="0"/>
              </a:spcAft>
              <a:buClr>
                <a:schemeClr val="bg1"/>
              </a:buClr>
              <a:buSzPct val="100000"/>
              <a:buFont typeface="Arial"/>
              <a:buChar char="•"/>
            </a:pPr>
            <a:r>
              <a:rPr lang="en-US" dirty="0">
                <a:solidFill>
                  <a:schemeClr val="bg1"/>
                </a:solidFill>
                <a:latin typeface="Montserrat" pitchFamily="2" charset="77"/>
                <a:ea typeface="Proxima Nova"/>
                <a:cs typeface="Proxima Nova"/>
                <a:sym typeface="Proxima Nova"/>
              </a:rPr>
              <a:t>Analyze and modify a poorly-designed part in Fusion 360</a:t>
            </a:r>
            <a:endParaRPr lang="en-US" dirty="0">
              <a:solidFill>
                <a:schemeClr val="bg1"/>
              </a:solidFill>
              <a:latin typeface="Montserrat" pitchFamily="2" charset="77"/>
            </a:endParaRPr>
          </a:p>
          <a:p>
            <a:pPr marL="342900" lvl="0" indent="-342900" algn="l" rtl="0">
              <a:lnSpc>
                <a:spcPct val="90000"/>
              </a:lnSpc>
              <a:spcBef>
                <a:spcPts val="1000"/>
              </a:spcBef>
              <a:spcAft>
                <a:spcPts val="0"/>
              </a:spcAft>
              <a:buClr>
                <a:schemeClr val="bg1"/>
              </a:buClr>
              <a:buSzPct val="100000"/>
              <a:buFont typeface="Arial"/>
              <a:buChar char="•"/>
            </a:pPr>
            <a:r>
              <a:rPr lang="en-US" dirty="0">
                <a:solidFill>
                  <a:schemeClr val="bg1"/>
                </a:solidFill>
                <a:latin typeface="Montserrat" pitchFamily="2" charset="77"/>
                <a:ea typeface="Proxima Nova"/>
                <a:cs typeface="Proxima Nova"/>
                <a:sym typeface="Proxima Nova"/>
              </a:rPr>
              <a:t>Enter the modified part in a competition against other redesigns</a:t>
            </a:r>
            <a:endParaRPr lang="en-US" dirty="0">
              <a:solidFill>
                <a:schemeClr val="bg1"/>
              </a:solidFill>
              <a:latin typeface="Montserrat" pitchFamily="2" charset="77"/>
            </a:endParaRPr>
          </a:p>
        </p:txBody>
      </p:sp>
      <p:pic>
        <p:nvPicPr>
          <p:cNvPr id="11" name="Picture 10">
            <a:extLst>
              <a:ext uri="{FF2B5EF4-FFF2-40B4-BE49-F238E27FC236}">
                <a16:creationId xmlns:a16="http://schemas.microsoft.com/office/drawing/2014/main" id="{189130DD-9458-061E-4AFE-30E72FC4045D}"/>
              </a:ext>
            </a:extLst>
          </p:cNvPr>
          <p:cNvPicPr>
            <a:picLocks noChangeAspect="1"/>
          </p:cNvPicPr>
          <p:nvPr/>
        </p:nvPicPr>
        <p:blipFill>
          <a:blip r:embed="rId3"/>
          <a:stretch>
            <a:fillRect/>
          </a:stretch>
        </p:blipFill>
        <p:spPr>
          <a:xfrm>
            <a:off x="443753" y="6226404"/>
            <a:ext cx="2586446" cy="402883"/>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6AE1C435-E110-DA70-1753-1E2FDCA3BA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4817" y="6226346"/>
            <a:ext cx="1313093" cy="359459"/>
          </a:xfrm>
          <a:prstGeom prst="rect">
            <a:avLst/>
          </a:prstGeom>
        </p:spPr>
      </p:pic>
      <p:cxnSp>
        <p:nvCxnSpPr>
          <p:cNvPr id="3" name="Google Shape;1444;p171">
            <a:extLst>
              <a:ext uri="{FF2B5EF4-FFF2-40B4-BE49-F238E27FC236}">
                <a16:creationId xmlns:a16="http://schemas.microsoft.com/office/drawing/2014/main" id="{ED736886-4C53-4EB0-3FBD-1DE0398993F5}"/>
              </a:ext>
            </a:extLst>
          </p:cNvPr>
          <p:cNvCxnSpPr>
            <a:cxnSpLocks/>
          </p:cNvCxnSpPr>
          <p:nvPr/>
        </p:nvCxnSpPr>
        <p:spPr>
          <a:xfrm>
            <a:off x="8610600" y="972262"/>
            <a:ext cx="2992272" cy="0"/>
          </a:xfrm>
          <a:prstGeom prst="straightConnector1">
            <a:avLst/>
          </a:prstGeom>
          <a:noFill/>
          <a:ln w="38100" cap="flat" cmpd="sng">
            <a:solidFill>
              <a:srgbClr val="FFFFFF"/>
            </a:solidFill>
            <a:prstDash val="solid"/>
            <a:round/>
            <a:headEnd type="none" w="sm" len="sm"/>
            <a:tailEnd type="none" w="sm" len="sm"/>
          </a:ln>
        </p:spPr>
      </p:cxnSp>
      <p:cxnSp>
        <p:nvCxnSpPr>
          <p:cNvPr id="5" name="Google Shape;1444;p171">
            <a:extLst>
              <a:ext uri="{FF2B5EF4-FFF2-40B4-BE49-F238E27FC236}">
                <a16:creationId xmlns:a16="http://schemas.microsoft.com/office/drawing/2014/main" id="{4DFC3658-CD6A-9550-684F-87A2D328B133}"/>
              </a:ext>
            </a:extLst>
          </p:cNvPr>
          <p:cNvCxnSpPr>
            <a:cxnSpLocks/>
          </p:cNvCxnSpPr>
          <p:nvPr/>
        </p:nvCxnSpPr>
        <p:spPr>
          <a:xfrm>
            <a:off x="578166" y="943331"/>
            <a:ext cx="2982996" cy="0"/>
          </a:xfrm>
          <a:prstGeom prst="straightConnector1">
            <a:avLst/>
          </a:prstGeom>
          <a:noFill/>
          <a:ln w="38100" cap="flat" cmpd="sng">
            <a:solidFill>
              <a:srgbClr val="FFFFFF"/>
            </a:solidFill>
            <a:prstDash val="solid"/>
            <a:round/>
            <a:headEnd type="none" w="sm" len="sm"/>
            <a:tailEnd type="none" w="sm" len="sm"/>
          </a:ln>
        </p:spPr>
      </p:cxnSp>
    </p:spTree>
    <p:extLst>
      <p:ext uri="{BB962C8B-B14F-4D97-AF65-F5344CB8AC3E}">
        <p14:creationId xmlns:p14="http://schemas.microsoft.com/office/powerpoint/2010/main" val="224106830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240067"/>
            </a:gs>
            <a:gs pos="48000">
              <a:srgbClr val="240067"/>
            </a:gs>
            <a:gs pos="95000">
              <a:srgbClr val="24003C"/>
            </a:gs>
            <a:gs pos="100000">
              <a:srgbClr val="24003C"/>
            </a:gs>
          </a:gsLst>
          <a:lin ang="5400000" scaled="0"/>
        </a:gradFill>
        <a:effectLst/>
      </p:bgPr>
    </p:bg>
    <p:spTree>
      <p:nvGrpSpPr>
        <p:cNvPr id="1" name="Shape 1464"/>
        <p:cNvGrpSpPr/>
        <p:nvPr/>
      </p:nvGrpSpPr>
      <p:grpSpPr>
        <a:xfrm>
          <a:off x="0" y="0"/>
          <a:ext cx="0" cy="0"/>
          <a:chOff x="0" y="0"/>
          <a:chExt cx="0" cy="0"/>
        </a:xfrm>
      </p:grpSpPr>
      <p:sp>
        <p:nvSpPr>
          <p:cNvPr id="16" name="Google Shape;853;p153">
            <a:extLst>
              <a:ext uri="{FF2B5EF4-FFF2-40B4-BE49-F238E27FC236}">
                <a16:creationId xmlns:a16="http://schemas.microsoft.com/office/drawing/2014/main" id="{AAF2AC7F-4762-AEE7-4FD8-F7A89E7B41CE}"/>
              </a:ext>
            </a:extLst>
          </p:cNvPr>
          <p:cNvSpPr/>
          <p:nvPr/>
        </p:nvSpPr>
        <p:spPr>
          <a:xfrm>
            <a:off x="578166" y="1577339"/>
            <a:ext cx="5215491" cy="4539035"/>
          </a:xfrm>
          <a:prstGeom prst="roundRect">
            <a:avLst>
              <a:gd name="adj" fmla="val 16667"/>
            </a:avLst>
          </a:prstGeom>
          <a:solidFill>
            <a:srgbClr val="B7ABE2"/>
          </a:solidFill>
          <a:ln w="25400" cap="flat" cmpd="sng">
            <a:solidFill>
              <a:srgbClr val="1C305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7" name="Google Shape;853;p153">
            <a:extLst>
              <a:ext uri="{FF2B5EF4-FFF2-40B4-BE49-F238E27FC236}">
                <a16:creationId xmlns:a16="http://schemas.microsoft.com/office/drawing/2014/main" id="{74B61EEC-79BE-A689-8B0B-D8A68369C8B5}"/>
              </a:ext>
            </a:extLst>
          </p:cNvPr>
          <p:cNvSpPr/>
          <p:nvPr/>
        </p:nvSpPr>
        <p:spPr>
          <a:xfrm>
            <a:off x="6457978" y="1577338"/>
            <a:ext cx="5215491" cy="4539037"/>
          </a:xfrm>
          <a:prstGeom prst="roundRect">
            <a:avLst>
              <a:gd name="adj" fmla="val 16667"/>
            </a:avLst>
          </a:prstGeom>
          <a:solidFill>
            <a:srgbClr val="B7ABE2"/>
          </a:solidFill>
          <a:ln w="25400" cap="flat" cmpd="sng">
            <a:solidFill>
              <a:srgbClr val="1C305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469" name="Google Shape;1469;p173"/>
          <p:cNvSpPr txBox="1"/>
          <p:nvPr/>
        </p:nvSpPr>
        <p:spPr>
          <a:xfrm>
            <a:off x="1198933" y="933257"/>
            <a:ext cx="9794133" cy="235260"/>
          </a:xfrm>
          <a:prstGeom prst="rect">
            <a:avLst/>
          </a:prstGeom>
          <a:noFill/>
          <a:ln>
            <a:noFill/>
          </a:ln>
        </p:spPr>
        <p:txBody>
          <a:bodyPr spcFirstLastPara="1" wrap="square" lIns="0" tIns="0" rIns="0" bIns="0" anchor="b" anchorCtr="0">
            <a:noAutofit/>
          </a:bodyPr>
          <a:lstStyle/>
          <a:p>
            <a:pPr>
              <a:lnSpc>
                <a:spcPct val="90000"/>
              </a:lnSpc>
              <a:buClr>
                <a:srgbClr val="FFFFFF"/>
              </a:buClr>
              <a:buSzPts val="5400"/>
            </a:pPr>
            <a:r>
              <a:rPr lang="en-US" sz="4800" b="1" dirty="0">
                <a:solidFill>
                  <a:srgbClr val="FFFFFF"/>
                </a:solidFill>
                <a:latin typeface="Montserrat"/>
                <a:ea typeface="Montserrat"/>
                <a:cs typeface="Montserrat"/>
                <a:sym typeface="Montserrat"/>
              </a:rPr>
              <a:t>BACKGROUND INFORMATION</a:t>
            </a:r>
            <a:endParaRPr sz="4800" b="1" i="0" u="none" strike="noStrike" cap="none" dirty="0">
              <a:solidFill>
                <a:srgbClr val="FFFFFF"/>
              </a:solidFill>
              <a:latin typeface="Montserrat"/>
              <a:ea typeface="Montserrat"/>
              <a:cs typeface="Montserrat"/>
              <a:sym typeface="Montserrat"/>
            </a:endParaRPr>
          </a:p>
        </p:txBody>
      </p:sp>
      <p:cxnSp>
        <p:nvCxnSpPr>
          <p:cNvPr id="2" name="Google Shape;1444;p171">
            <a:extLst>
              <a:ext uri="{FF2B5EF4-FFF2-40B4-BE49-F238E27FC236}">
                <a16:creationId xmlns:a16="http://schemas.microsoft.com/office/drawing/2014/main" id="{5FE65E1E-3E8C-96C0-E623-01B5FDFEC7C4}"/>
              </a:ext>
            </a:extLst>
          </p:cNvPr>
          <p:cNvCxnSpPr>
            <a:cxnSpLocks/>
          </p:cNvCxnSpPr>
          <p:nvPr/>
        </p:nvCxnSpPr>
        <p:spPr>
          <a:xfrm>
            <a:off x="443753" y="741611"/>
            <a:ext cx="553032" cy="0"/>
          </a:xfrm>
          <a:prstGeom prst="straightConnector1">
            <a:avLst/>
          </a:prstGeom>
          <a:noFill/>
          <a:ln w="38100" cap="flat" cmpd="sng">
            <a:solidFill>
              <a:srgbClr val="FFFFFF"/>
            </a:solidFill>
            <a:prstDash val="solid"/>
            <a:round/>
            <a:headEnd type="none" w="sm" len="sm"/>
            <a:tailEnd type="none" w="sm" len="sm"/>
          </a:ln>
        </p:spPr>
      </p:cxnSp>
      <p:pic>
        <p:nvPicPr>
          <p:cNvPr id="11" name="Picture 10">
            <a:extLst>
              <a:ext uri="{FF2B5EF4-FFF2-40B4-BE49-F238E27FC236}">
                <a16:creationId xmlns:a16="http://schemas.microsoft.com/office/drawing/2014/main" id="{189130DD-9458-061E-4AFE-30E72FC4045D}"/>
              </a:ext>
            </a:extLst>
          </p:cNvPr>
          <p:cNvPicPr>
            <a:picLocks noChangeAspect="1"/>
          </p:cNvPicPr>
          <p:nvPr/>
        </p:nvPicPr>
        <p:blipFill>
          <a:blip r:embed="rId6"/>
          <a:stretch>
            <a:fillRect/>
          </a:stretch>
        </p:blipFill>
        <p:spPr>
          <a:xfrm>
            <a:off x="443753" y="6226404"/>
            <a:ext cx="2586446" cy="402883"/>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6AE1C435-E110-DA70-1753-1E2FDCA3BAB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34817" y="6226346"/>
            <a:ext cx="1313093" cy="359459"/>
          </a:xfrm>
          <a:prstGeom prst="rect">
            <a:avLst/>
          </a:prstGeom>
        </p:spPr>
      </p:pic>
      <p:pic>
        <p:nvPicPr>
          <p:cNvPr id="3" name="Screen Recording 2023-09-12 at 1.58.29 PM">
            <a:hlinkClick r:id="" action="ppaction://media"/>
            <a:extLst>
              <a:ext uri="{FF2B5EF4-FFF2-40B4-BE49-F238E27FC236}">
                <a16:creationId xmlns:a16="http://schemas.microsoft.com/office/drawing/2014/main" id="{272E9FDE-F1FC-DE8C-B25C-58DC802B9760}"/>
              </a:ext>
            </a:extLst>
          </p:cNvPr>
          <p:cNvPicPr>
            <a:picLocks noChangeAspect="1"/>
          </p:cNvPicPr>
          <p:nvPr>
            <a:videoFile r:link="rId1"/>
            <p:extLst>
              <p:ext uri="{DAA4B4D4-6D71-4841-9C94-3DE7FCFB9230}">
                <p14:media xmlns:p14="http://schemas.microsoft.com/office/powerpoint/2010/main" r:embed="rId2">
                  <p14:trim st="7198.2571" end="7424.4678"/>
                </p14:media>
              </p:ext>
            </p:extLst>
          </p:nvPr>
        </p:nvPicPr>
        <p:blipFill>
          <a:blip r:embed="rId8"/>
          <a:stretch>
            <a:fillRect/>
          </a:stretch>
        </p:blipFill>
        <p:spPr>
          <a:xfrm>
            <a:off x="1572907" y="2478125"/>
            <a:ext cx="3207523" cy="2461190"/>
          </a:xfrm>
          <a:prstGeom prst="roundRect">
            <a:avLst/>
          </a:prstGeom>
          <a:ln w="38100">
            <a:solidFill>
              <a:srgbClr val="230063"/>
            </a:solidFill>
          </a:ln>
        </p:spPr>
      </p:pic>
      <p:pic>
        <p:nvPicPr>
          <p:cNvPr id="6" name="Screen Recording 2023-09-13 at 7.17.59 AM">
            <a:hlinkClick r:id="" action="ppaction://media"/>
            <a:extLst>
              <a:ext uri="{FF2B5EF4-FFF2-40B4-BE49-F238E27FC236}">
                <a16:creationId xmlns:a16="http://schemas.microsoft.com/office/drawing/2014/main" id="{36581F0D-3E99-4E9E-4A85-918D01401F68}"/>
              </a:ext>
            </a:extLst>
          </p:cNvPr>
          <p:cNvPicPr>
            <a:picLocks noChangeAspect="1"/>
          </p:cNvPicPr>
          <p:nvPr>
            <a:videoFile r:link="rId1"/>
            <p:extLst>
              <p:ext uri="{DAA4B4D4-6D71-4841-9C94-3DE7FCFB9230}">
                <p14:media xmlns:p14="http://schemas.microsoft.com/office/powerpoint/2010/main" r:embed="rId3">
                  <p14:trim st="19045.178" end="3180.362"/>
                </p14:media>
              </p:ext>
            </p:extLst>
          </p:nvPr>
        </p:nvPicPr>
        <p:blipFill>
          <a:blip r:embed="rId9"/>
          <a:stretch>
            <a:fillRect/>
          </a:stretch>
        </p:blipFill>
        <p:spPr>
          <a:xfrm>
            <a:off x="7552122" y="2502681"/>
            <a:ext cx="3207523" cy="2461190"/>
          </a:xfrm>
          <a:prstGeom prst="roundRect">
            <a:avLst/>
          </a:prstGeom>
          <a:ln w="38100">
            <a:solidFill>
              <a:srgbClr val="230063"/>
            </a:solidFill>
          </a:ln>
        </p:spPr>
      </p:pic>
      <p:cxnSp>
        <p:nvCxnSpPr>
          <p:cNvPr id="10" name="Google Shape;1444;p171">
            <a:extLst>
              <a:ext uri="{FF2B5EF4-FFF2-40B4-BE49-F238E27FC236}">
                <a16:creationId xmlns:a16="http://schemas.microsoft.com/office/drawing/2014/main" id="{6B31EB00-8C59-010C-E9A7-4C69BB1846FA}"/>
              </a:ext>
            </a:extLst>
          </p:cNvPr>
          <p:cNvCxnSpPr>
            <a:cxnSpLocks/>
          </p:cNvCxnSpPr>
          <p:nvPr/>
        </p:nvCxnSpPr>
        <p:spPr>
          <a:xfrm>
            <a:off x="10993066" y="741611"/>
            <a:ext cx="553032" cy="0"/>
          </a:xfrm>
          <a:prstGeom prst="straightConnector1">
            <a:avLst/>
          </a:prstGeom>
          <a:noFill/>
          <a:ln w="38100" cap="flat" cmpd="sng">
            <a:solidFill>
              <a:srgbClr val="FFFFFF"/>
            </a:solidFill>
            <a:prstDash val="solid"/>
            <a:round/>
            <a:headEnd type="none" w="sm" len="sm"/>
            <a:tailEnd type="none" w="sm" len="sm"/>
          </a:ln>
        </p:spPr>
      </p:cxnSp>
      <p:sp>
        <p:nvSpPr>
          <p:cNvPr id="19" name="TextBox 18">
            <a:extLst>
              <a:ext uri="{FF2B5EF4-FFF2-40B4-BE49-F238E27FC236}">
                <a16:creationId xmlns:a16="http://schemas.microsoft.com/office/drawing/2014/main" id="{11FA2078-01CE-E41A-4187-12FE8164C22A}"/>
              </a:ext>
            </a:extLst>
          </p:cNvPr>
          <p:cNvSpPr txBox="1"/>
          <p:nvPr/>
        </p:nvSpPr>
        <p:spPr>
          <a:xfrm>
            <a:off x="7076187" y="1739067"/>
            <a:ext cx="3979069" cy="424732"/>
          </a:xfrm>
          <a:prstGeom prst="rect">
            <a:avLst/>
          </a:prstGeom>
          <a:noFill/>
        </p:spPr>
        <p:txBody>
          <a:bodyPr wrap="square">
            <a:spAutoFit/>
          </a:bodyPr>
          <a:lstStyle/>
          <a:p>
            <a:pPr algn="ctr">
              <a:lnSpc>
                <a:spcPct val="90000"/>
              </a:lnSpc>
              <a:spcBef>
                <a:spcPts val="1000"/>
              </a:spcBef>
              <a:buClr>
                <a:schemeClr val="bg1"/>
              </a:buClr>
              <a:buSzPts val="2400"/>
            </a:pPr>
            <a:r>
              <a:rPr lang="en-US" sz="2400" b="1" dirty="0">
                <a:solidFill>
                  <a:srgbClr val="230063"/>
                </a:solidFill>
                <a:latin typeface="Montserrat" pitchFamily="2" charset="77"/>
                <a:ea typeface="Proxima Nova"/>
                <a:cs typeface="Proxima Nova"/>
                <a:sym typeface="Proxima Nova"/>
              </a:rPr>
              <a:t>Sweep</a:t>
            </a:r>
            <a:endParaRPr lang="en-US" sz="2400" dirty="0">
              <a:solidFill>
                <a:srgbClr val="230063"/>
              </a:solidFill>
              <a:latin typeface="Montserrat" pitchFamily="2" charset="77"/>
            </a:endParaRPr>
          </a:p>
        </p:txBody>
      </p:sp>
      <p:sp>
        <p:nvSpPr>
          <p:cNvPr id="21" name="TextBox 20">
            <a:extLst>
              <a:ext uri="{FF2B5EF4-FFF2-40B4-BE49-F238E27FC236}">
                <a16:creationId xmlns:a16="http://schemas.microsoft.com/office/drawing/2014/main" id="{A730673C-8745-62FB-EF42-2CB740C0DAE9}"/>
              </a:ext>
            </a:extLst>
          </p:cNvPr>
          <p:cNvSpPr txBox="1"/>
          <p:nvPr/>
        </p:nvSpPr>
        <p:spPr>
          <a:xfrm>
            <a:off x="6398345" y="5153266"/>
            <a:ext cx="5275124" cy="646331"/>
          </a:xfrm>
          <a:prstGeom prst="rect">
            <a:avLst/>
          </a:prstGeom>
          <a:noFill/>
        </p:spPr>
        <p:txBody>
          <a:bodyPr wrap="square">
            <a:spAutoFit/>
          </a:bodyPr>
          <a:lstStyle/>
          <a:p>
            <a:pPr marL="457200" lvl="1" algn="ctr">
              <a:lnSpc>
                <a:spcPct val="90000"/>
              </a:lnSpc>
              <a:spcBef>
                <a:spcPts val="500"/>
              </a:spcBef>
              <a:buClr>
                <a:schemeClr val="bg1"/>
              </a:buClr>
              <a:buSzPts val="2000"/>
            </a:pPr>
            <a:r>
              <a:rPr lang="en-US" sz="2000" dirty="0">
                <a:solidFill>
                  <a:srgbClr val="230063"/>
                </a:solidFill>
                <a:latin typeface="Montserrat" pitchFamily="2" charset="77"/>
                <a:ea typeface="Proxima Nova"/>
                <a:cs typeface="Proxima Nova"/>
                <a:sym typeface="Proxima Nova"/>
              </a:rPr>
              <a:t>Creates a 3D model of a surface (profile) along a specific path</a:t>
            </a:r>
            <a:endParaRPr lang="en-US" sz="2000" dirty="0">
              <a:solidFill>
                <a:srgbClr val="230063"/>
              </a:solidFill>
              <a:latin typeface="Montserrat" pitchFamily="2" charset="77"/>
            </a:endParaRPr>
          </a:p>
        </p:txBody>
      </p:sp>
      <p:cxnSp>
        <p:nvCxnSpPr>
          <p:cNvPr id="22" name="Google Shape;1444;p171">
            <a:extLst>
              <a:ext uri="{FF2B5EF4-FFF2-40B4-BE49-F238E27FC236}">
                <a16:creationId xmlns:a16="http://schemas.microsoft.com/office/drawing/2014/main" id="{7405EE9B-89EB-C0AA-C001-389955A48ADE}"/>
              </a:ext>
            </a:extLst>
          </p:cNvPr>
          <p:cNvCxnSpPr>
            <a:cxnSpLocks/>
          </p:cNvCxnSpPr>
          <p:nvPr/>
        </p:nvCxnSpPr>
        <p:spPr>
          <a:xfrm>
            <a:off x="6875672" y="2257168"/>
            <a:ext cx="4560425" cy="0"/>
          </a:xfrm>
          <a:prstGeom prst="straightConnector1">
            <a:avLst/>
          </a:prstGeom>
          <a:noFill/>
          <a:ln w="38100" cap="flat" cmpd="sng">
            <a:solidFill>
              <a:srgbClr val="240067"/>
            </a:solidFill>
            <a:prstDash val="solid"/>
            <a:round/>
            <a:headEnd type="none" w="sm" len="sm"/>
            <a:tailEnd type="none" w="sm" len="sm"/>
          </a:ln>
        </p:spPr>
      </p:cxnSp>
      <p:sp>
        <p:nvSpPr>
          <p:cNvPr id="24" name="TextBox 23">
            <a:extLst>
              <a:ext uri="{FF2B5EF4-FFF2-40B4-BE49-F238E27FC236}">
                <a16:creationId xmlns:a16="http://schemas.microsoft.com/office/drawing/2014/main" id="{6361D770-A7FB-E475-0E26-DAA3063A16FF}"/>
              </a:ext>
            </a:extLst>
          </p:cNvPr>
          <p:cNvSpPr txBox="1"/>
          <p:nvPr/>
        </p:nvSpPr>
        <p:spPr>
          <a:xfrm>
            <a:off x="518531" y="5152901"/>
            <a:ext cx="5215491" cy="646331"/>
          </a:xfrm>
          <a:prstGeom prst="rect">
            <a:avLst/>
          </a:prstGeom>
          <a:noFill/>
        </p:spPr>
        <p:txBody>
          <a:bodyPr wrap="square">
            <a:spAutoFit/>
          </a:bodyPr>
          <a:lstStyle/>
          <a:p>
            <a:pPr marL="457200" lvl="1" algn="ctr">
              <a:lnSpc>
                <a:spcPct val="90000"/>
              </a:lnSpc>
              <a:spcBef>
                <a:spcPts val="500"/>
              </a:spcBef>
              <a:buClr>
                <a:schemeClr val="bg1"/>
              </a:buClr>
              <a:buSzPts val="2000"/>
            </a:pPr>
            <a:r>
              <a:rPr lang="en-US" sz="2000" dirty="0">
                <a:solidFill>
                  <a:srgbClr val="230063"/>
                </a:solidFill>
                <a:latin typeface="Montserrat" pitchFamily="2" charset="77"/>
                <a:ea typeface="Proxima Nova"/>
                <a:cs typeface="Proxima Nova"/>
                <a:sym typeface="Proxima Nova"/>
              </a:rPr>
              <a:t>Creates a 3D extrusion to connect two profiles </a:t>
            </a:r>
            <a:endParaRPr lang="en-US" sz="2000" b="1" dirty="0">
              <a:solidFill>
                <a:srgbClr val="230063"/>
              </a:solidFill>
              <a:latin typeface="Montserrat" pitchFamily="2" charset="77"/>
              <a:ea typeface="Proxima Nova"/>
              <a:cs typeface="Proxima Nova"/>
              <a:sym typeface="Proxima Nova"/>
            </a:endParaRPr>
          </a:p>
        </p:txBody>
      </p:sp>
      <p:sp>
        <p:nvSpPr>
          <p:cNvPr id="25" name="TextBox 24">
            <a:extLst>
              <a:ext uri="{FF2B5EF4-FFF2-40B4-BE49-F238E27FC236}">
                <a16:creationId xmlns:a16="http://schemas.microsoft.com/office/drawing/2014/main" id="{B9A7E3FD-1CE8-BFDA-2D62-1FB9FE91D485}"/>
              </a:ext>
            </a:extLst>
          </p:cNvPr>
          <p:cNvSpPr txBox="1"/>
          <p:nvPr/>
        </p:nvSpPr>
        <p:spPr>
          <a:xfrm>
            <a:off x="1136744" y="1757367"/>
            <a:ext cx="3979069" cy="424732"/>
          </a:xfrm>
          <a:prstGeom prst="rect">
            <a:avLst/>
          </a:prstGeom>
          <a:noFill/>
        </p:spPr>
        <p:txBody>
          <a:bodyPr wrap="square">
            <a:spAutoFit/>
          </a:bodyPr>
          <a:lstStyle/>
          <a:p>
            <a:pPr algn="ctr">
              <a:lnSpc>
                <a:spcPct val="90000"/>
              </a:lnSpc>
              <a:spcBef>
                <a:spcPts val="1000"/>
              </a:spcBef>
              <a:buClr>
                <a:schemeClr val="bg1"/>
              </a:buClr>
              <a:buSzPts val="2400"/>
            </a:pPr>
            <a:r>
              <a:rPr lang="en-US" sz="2400" b="1" dirty="0">
                <a:solidFill>
                  <a:srgbClr val="230063"/>
                </a:solidFill>
                <a:latin typeface="Montserrat" pitchFamily="2" charset="77"/>
                <a:ea typeface="Proxima Nova"/>
                <a:cs typeface="Proxima Nova"/>
                <a:sym typeface="Proxima Nova"/>
              </a:rPr>
              <a:t>Loft</a:t>
            </a:r>
            <a:endParaRPr lang="en-US" sz="2400" dirty="0">
              <a:solidFill>
                <a:srgbClr val="230063"/>
              </a:solidFill>
              <a:latin typeface="Montserrat" pitchFamily="2" charset="77"/>
            </a:endParaRPr>
          </a:p>
        </p:txBody>
      </p:sp>
      <p:cxnSp>
        <p:nvCxnSpPr>
          <p:cNvPr id="26" name="Google Shape;1444;p171">
            <a:extLst>
              <a:ext uri="{FF2B5EF4-FFF2-40B4-BE49-F238E27FC236}">
                <a16:creationId xmlns:a16="http://schemas.microsoft.com/office/drawing/2014/main" id="{FF8C99B4-BD56-0ABD-C2F6-DA32717E7380}"/>
              </a:ext>
            </a:extLst>
          </p:cNvPr>
          <p:cNvCxnSpPr>
            <a:cxnSpLocks/>
          </p:cNvCxnSpPr>
          <p:nvPr/>
        </p:nvCxnSpPr>
        <p:spPr>
          <a:xfrm>
            <a:off x="936229" y="2257168"/>
            <a:ext cx="4560425" cy="0"/>
          </a:xfrm>
          <a:prstGeom prst="straightConnector1">
            <a:avLst/>
          </a:prstGeom>
          <a:noFill/>
          <a:ln w="38100" cap="flat" cmpd="sng">
            <a:solidFill>
              <a:srgbClr val="240067"/>
            </a:solidFill>
            <a:prstDash val="solid"/>
            <a:round/>
            <a:headEnd type="none" w="sm" len="sm"/>
            <a:tailEnd type="none" w="sm" len="sm"/>
          </a:ln>
        </p:spPr>
      </p:cxnSp>
    </p:spTree>
    <p:extLst>
      <p:ext uri="{BB962C8B-B14F-4D97-AF65-F5344CB8AC3E}">
        <p14:creationId xmlns:p14="http://schemas.microsoft.com/office/powerpoint/2010/main" val="160091622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810" fill="hold"/>
                                        <p:tgtEl>
                                          <p:spTgt spid="3"/>
                                        </p:tgtEl>
                                      </p:cBhvr>
                                    </p:cmd>
                                  </p:childTnLst>
                                </p:cTn>
                              </p:par>
                              <p:par>
                                <p:cTn id="7" presetID="1" presetClass="mediacall" presetSubtype="0" fill="hold" nodeType="withEffect">
                                  <p:stCondLst>
                                    <p:cond delay="0"/>
                                  </p:stCondLst>
                                  <p:childTnLst>
                                    <p:cmd type="call" cmd="playFrom(0.0)">
                                      <p:cBhvr>
                                        <p:cTn id="8" dur="1739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9" repeatCount="indefinite" fill="hold" display="0">
                  <p:stCondLst>
                    <p:cond delay="indefinite"/>
                  </p:stCondLst>
                </p:cTn>
                <p:tgtEl>
                  <p:spTgt spid="3"/>
                </p:tgtEl>
              </p:cMediaNode>
            </p:video>
            <p:seq concurrent="1" nextAc="seek">
              <p:cTn id="10" restart="whenNotActive" fill="hold" evtFilter="cancelBubble" nodeType="interactiveSeq">
                <p:stCondLst>
                  <p:cond evt="onClick" delay="0">
                    <p:tgtEl>
                      <p:spTgt spid="3"/>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3"/>
                                        </p:tgtEl>
                                      </p:cBhvr>
                                    </p:cmd>
                                  </p:childTnLst>
                                </p:cTn>
                              </p:par>
                            </p:childTnLst>
                          </p:cTn>
                        </p:par>
                      </p:childTnLst>
                    </p:cTn>
                  </p:par>
                </p:childTnLst>
              </p:cTn>
              <p:nextCondLst>
                <p:cond evt="onClick" delay="0">
                  <p:tgtEl>
                    <p:spTgt spid="3"/>
                  </p:tgtEl>
                </p:cond>
              </p:nextCondLst>
            </p:seq>
            <p:video>
              <p:cMediaNode vol="80000" mute="1">
                <p:cTn id="15" repeatCount="indefinite" fill="hold" display="0">
                  <p:stCondLst>
                    <p:cond delay="indefinite"/>
                  </p:stCondLst>
                </p:cTn>
                <p:tgtEl>
                  <p:spTgt spid="6"/>
                </p:tgtEl>
              </p:cMediaNode>
            </p:video>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240067"/>
            </a:gs>
            <a:gs pos="48000">
              <a:srgbClr val="240067"/>
            </a:gs>
            <a:gs pos="95000">
              <a:srgbClr val="24003C"/>
            </a:gs>
            <a:gs pos="100000">
              <a:srgbClr val="24003C"/>
            </a:gs>
          </a:gsLst>
          <a:lin ang="5400000" scaled="0"/>
        </a:gradFill>
        <a:effectLst/>
      </p:bgPr>
    </p:bg>
    <p:spTree>
      <p:nvGrpSpPr>
        <p:cNvPr id="1" name="Shape 1464"/>
        <p:cNvGrpSpPr/>
        <p:nvPr/>
      </p:nvGrpSpPr>
      <p:grpSpPr>
        <a:xfrm>
          <a:off x="0" y="0"/>
          <a:ext cx="0" cy="0"/>
          <a:chOff x="0" y="0"/>
          <a:chExt cx="0" cy="0"/>
        </a:xfrm>
      </p:grpSpPr>
      <p:sp>
        <p:nvSpPr>
          <p:cNvPr id="8" name="Google Shape;1465;p173">
            <a:extLst>
              <a:ext uri="{FF2B5EF4-FFF2-40B4-BE49-F238E27FC236}">
                <a16:creationId xmlns:a16="http://schemas.microsoft.com/office/drawing/2014/main" id="{A4BAAF8C-CC2E-B500-F126-B9A3F0540879}"/>
              </a:ext>
            </a:extLst>
          </p:cNvPr>
          <p:cNvSpPr/>
          <p:nvPr/>
        </p:nvSpPr>
        <p:spPr>
          <a:xfrm>
            <a:off x="3613997" y="1570655"/>
            <a:ext cx="2351897" cy="2351897"/>
          </a:xfrm>
          <a:prstGeom prst="ellipse">
            <a:avLst/>
          </a:prstGeom>
          <a:solidFill>
            <a:srgbClr val="DAD3FF">
              <a:alpha val="81960"/>
            </a:srgbClr>
          </a:solidFill>
          <a:ln w="76200" cap="flat" cmpd="sng">
            <a:solidFill>
              <a:schemeClr val="lt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 name="Google Shape;1466;p173">
            <a:extLst>
              <a:ext uri="{FF2B5EF4-FFF2-40B4-BE49-F238E27FC236}">
                <a16:creationId xmlns:a16="http://schemas.microsoft.com/office/drawing/2014/main" id="{111D3FAC-EDF0-E5B2-901D-A83BFED119E6}"/>
              </a:ext>
            </a:extLst>
          </p:cNvPr>
          <p:cNvSpPr/>
          <p:nvPr/>
        </p:nvSpPr>
        <p:spPr>
          <a:xfrm>
            <a:off x="322149" y="2582246"/>
            <a:ext cx="2705099" cy="2705099"/>
          </a:xfrm>
          <a:prstGeom prst="ellipse">
            <a:avLst/>
          </a:prstGeom>
          <a:solidFill>
            <a:srgbClr val="725C8B">
              <a:alpha val="34509"/>
            </a:srgbClr>
          </a:solidFill>
          <a:ln w="76200" cap="flat" cmpd="sng">
            <a:solidFill>
              <a:schemeClr val="lt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9" name="Google Shape;1469;p173"/>
          <p:cNvSpPr txBox="1"/>
          <p:nvPr/>
        </p:nvSpPr>
        <p:spPr>
          <a:xfrm>
            <a:off x="1198933" y="933257"/>
            <a:ext cx="9794133" cy="235260"/>
          </a:xfrm>
          <a:prstGeom prst="rect">
            <a:avLst/>
          </a:prstGeom>
          <a:noFill/>
          <a:ln>
            <a:noFill/>
          </a:ln>
        </p:spPr>
        <p:txBody>
          <a:bodyPr spcFirstLastPara="1" wrap="square" lIns="0" tIns="0" rIns="0" bIns="0" anchor="b" anchorCtr="0">
            <a:noAutofit/>
          </a:bodyPr>
          <a:lstStyle/>
          <a:p>
            <a:pPr>
              <a:lnSpc>
                <a:spcPct val="90000"/>
              </a:lnSpc>
              <a:buClr>
                <a:srgbClr val="FFFFFF"/>
              </a:buClr>
              <a:buSzPts val="5400"/>
            </a:pPr>
            <a:r>
              <a:rPr lang="en-US" sz="4800" b="1" dirty="0">
                <a:solidFill>
                  <a:srgbClr val="FFFFFF"/>
                </a:solidFill>
                <a:latin typeface="Montserrat"/>
                <a:ea typeface="Montserrat"/>
                <a:cs typeface="Montserrat"/>
                <a:sym typeface="Montserrat"/>
              </a:rPr>
              <a:t>BACKGROUND INFORMATION</a:t>
            </a:r>
            <a:endParaRPr sz="4800" b="1" i="0" u="none" strike="noStrike" cap="none" dirty="0">
              <a:solidFill>
                <a:srgbClr val="FFFFFF"/>
              </a:solidFill>
              <a:latin typeface="Montserrat"/>
              <a:ea typeface="Montserrat"/>
              <a:cs typeface="Montserrat"/>
              <a:sym typeface="Montserrat"/>
            </a:endParaRPr>
          </a:p>
        </p:txBody>
      </p:sp>
      <p:cxnSp>
        <p:nvCxnSpPr>
          <p:cNvPr id="2" name="Google Shape;1444;p171">
            <a:extLst>
              <a:ext uri="{FF2B5EF4-FFF2-40B4-BE49-F238E27FC236}">
                <a16:creationId xmlns:a16="http://schemas.microsoft.com/office/drawing/2014/main" id="{5FE65E1E-3E8C-96C0-E623-01B5FDFEC7C4}"/>
              </a:ext>
            </a:extLst>
          </p:cNvPr>
          <p:cNvCxnSpPr>
            <a:cxnSpLocks/>
          </p:cNvCxnSpPr>
          <p:nvPr/>
        </p:nvCxnSpPr>
        <p:spPr>
          <a:xfrm>
            <a:off x="443753" y="741611"/>
            <a:ext cx="553032" cy="0"/>
          </a:xfrm>
          <a:prstGeom prst="straightConnector1">
            <a:avLst/>
          </a:prstGeom>
          <a:noFill/>
          <a:ln w="38100" cap="flat" cmpd="sng">
            <a:solidFill>
              <a:srgbClr val="FFFFFF"/>
            </a:solidFill>
            <a:prstDash val="solid"/>
            <a:round/>
            <a:headEnd type="none" w="sm" len="sm"/>
            <a:tailEnd type="none" w="sm" len="sm"/>
          </a:ln>
        </p:spPr>
      </p:cxnSp>
      <p:pic>
        <p:nvPicPr>
          <p:cNvPr id="11" name="Picture 10">
            <a:extLst>
              <a:ext uri="{FF2B5EF4-FFF2-40B4-BE49-F238E27FC236}">
                <a16:creationId xmlns:a16="http://schemas.microsoft.com/office/drawing/2014/main" id="{189130DD-9458-061E-4AFE-30E72FC4045D}"/>
              </a:ext>
            </a:extLst>
          </p:cNvPr>
          <p:cNvPicPr>
            <a:picLocks noChangeAspect="1"/>
          </p:cNvPicPr>
          <p:nvPr/>
        </p:nvPicPr>
        <p:blipFill>
          <a:blip r:embed="rId3"/>
          <a:stretch>
            <a:fillRect/>
          </a:stretch>
        </p:blipFill>
        <p:spPr>
          <a:xfrm>
            <a:off x="443753" y="6226404"/>
            <a:ext cx="2586446" cy="402883"/>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6AE1C435-E110-DA70-1753-1E2FDCA3BA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4817" y="6226346"/>
            <a:ext cx="1313093" cy="359459"/>
          </a:xfrm>
          <a:prstGeom prst="rect">
            <a:avLst/>
          </a:prstGeom>
        </p:spPr>
      </p:pic>
      <p:cxnSp>
        <p:nvCxnSpPr>
          <p:cNvPr id="10" name="Google Shape;1444;p171">
            <a:extLst>
              <a:ext uri="{FF2B5EF4-FFF2-40B4-BE49-F238E27FC236}">
                <a16:creationId xmlns:a16="http://schemas.microsoft.com/office/drawing/2014/main" id="{6B31EB00-8C59-010C-E9A7-4C69BB1846FA}"/>
              </a:ext>
            </a:extLst>
          </p:cNvPr>
          <p:cNvCxnSpPr>
            <a:cxnSpLocks/>
          </p:cNvCxnSpPr>
          <p:nvPr/>
        </p:nvCxnSpPr>
        <p:spPr>
          <a:xfrm>
            <a:off x="10993066" y="741611"/>
            <a:ext cx="553032" cy="0"/>
          </a:xfrm>
          <a:prstGeom prst="straightConnector1">
            <a:avLst/>
          </a:prstGeom>
          <a:noFill/>
          <a:ln w="38100" cap="flat" cmpd="sng">
            <a:solidFill>
              <a:srgbClr val="FFFFFF"/>
            </a:solidFill>
            <a:prstDash val="solid"/>
            <a:round/>
            <a:headEnd type="none" w="sm" len="sm"/>
            <a:tailEnd type="none" w="sm" len="sm"/>
          </a:ln>
        </p:spPr>
      </p:cxnSp>
      <p:pic>
        <p:nvPicPr>
          <p:cNvPr id="4" name="Google Shape;165;p7" descr="A screenshot of a video game&#10;&#10;Description automatically generated">
            <a:extLst>
              <a:ext uri="{FF2B5EF4-FFF2-40B4-BE49-F238E27FC236}">
                <a16:creationId xmlns:a16="http://schemas.microsoft.com/office/drawing/2014/main" id="{DBDE0F14-918F-3D92-1E40-2BA64A4DD740}"/>
              </a:ext>
            </a:extLst>
          </p:cNvPr>
          <p:cNvPicPr preferRelativeResize="0"/>
          <p:nvPr/>
        </p:nvPicPr>
        <p:blipFill rotWithShape="1">
          <a:blip r:embed="rId5">
            <a:alphaModFix/>
          </a:blip>
          <a:srcRect/>
          <a:stretch/>
        </p:blipFill>
        <p:spPr>
          <a:xfrm>
            <a:off x="908898" y="2237194"/>
            <a:ext cx="4242602" cy="2383612"/>
          </a:xfrm>
          <a:prstGeom prst="rect">
            <a:avLst/>
          </a:prstGeom>
          <a:noFill/>
          <a:ln>
            <a:noFill/>
          </a:ln>
        </p:spPr>
      </p:pic>
      <p:sp>
        <p:nvSpPr>
          <p:cNvPr id="5" name="Google Shape;167;p7">
            <a:extLst>
              <a:ext uri="{FF2B5EF4-FFF2-40B4-BE49-F238E27FC236}">
                <a16:creationId xmlns:a16="http://schemas.microsoft.com/office/drawing/2014/main" id="{4B259CF9-1A38-6C7A-551D-5F4E51781CD3}"/>
              </a:ext>
            </a:extLst>
          </p:cNvPr>
          <p:cNvSpPr txBox="1">
            <a:spLocks/>
          </p:cNvSpPr>
          <p:nvPr/>
        </p:nvSpPr>
        <p:spPr>
          <a:xfrm>
            <a:off x="6095999" y="1673898"/>
            <a:ext cx="5688650" cy="412554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bg1"/>
              </a:buClr>
              <a:buSzPts val="2400"/>
            </a:pPr>
            <a:r>
              <a:rPr lang="en-US" sz="2000" dirty="0">
                <a:solidFill>
                  <a:schemeClr val="bg1"/>
                </a:solidFill>
                <a:latin typeface="Montserrat" pitchFamily="2" charset="77"/>
                <a:ea typeface="Proxima Nova"/>
                <a:cs typeface="Proxima Nova"/>
                <a:sym typeface="Proxima Nova"/>
              </a:rPr>
              <a:t>Simulation workspace</a:t>
            </a:r>
            <a:endParaRPr lang="en-US" sz="2000" dirty="0">
              <a:solidFill>
                <a:schemeClr val="bg1"/>
              </a:solidFill>
              <a:latin typeface="Montserrat" pitchFamily="2" charset="77"/>
            </a:endParaRPr>
          </a:p>
          <a:p>
            <a:pPr marL="800100" indent="-342900">
              <a:lnSpc>
                <a:spcPct val="90000"/>
              </a:lnSpc>
              <a:spcBef>
                <a:spcPts val="500"/>
              </a:spcBef>
              <a:buClr>
                <a:schemeClr val="bg1"/>
              </a:buClr>
              <a:buSzPts val="2400"/>
              <a:buFont typeface="Arial"/>
              <a:buChar char="•"/>
            </a:pPr>
            <a:r>
              <a:rPr lang="en-US" sz="2000" dirty="0">
                <a:solidFill>
                  <a:schemeClr val="bg1"/>
                </a:solidFill>
                <a:latin typeface="Montserrat" pitchFamily="2" charset="77"/>
                <a:ea typeface="Proxima Nova"/>
                <a:cs typeface="Proxima Nova"/>
                <a:sym typeface="Proxima Nova"/>
              </a:rPr>
              <a:t>Used to run structural analysis on model under real-world conditions</a:t>
            </a:r>
            <a:endParaRPr lang="en-US" sz="2000" dirty="0">
              <a:solidFill>
                <a:schemeClr val="bg1"/>
              </a:solidFill>
              <a:latin typeface="Montserrat" pitchFamily="2" charset="77"/>
            </a:endParaRPr>
          </a:p>
          <a:p>
            <a:pPr marL="800100" indent="-342900">
              <a:lnSpc>
                <a:spcPct val="90000"/>
              </a:lnSpc>
              <a:spcBef>
                <a:spcPts val="500"/>
              </a:spcBef>
              <a:buClr>
                <a:schemeClr val="bg1"/>
              </a:buClr>
              <a:buSzPts val="2400"/>
              <a:buFont typeface="Arial"/>
              <a:buChar char="•"/>
            </a:pPr>
            <a:r>
              <a:rPr lang="en-US" sz="2000" dirty="0">
                <a:solidFill>
                  <a:schemeClr val="bg1"/>
                </a:solidFill>
                <a:latin typeface="Montserrat" pitchFamily="2" charset="77"/>
                <a:ea typeface="Proxima Nova"/>
                <a:cs typeface="Proxima Nova"/>
                <a:sym typeface="Proxima Nova"/>
              </a:rPr>
              <a:t>Define the constraints (boundary conditions) on the model</a:t>
            </a:r>
            <a:endParaRPr lang="en-US" sz="2000" dirty="0">
              <a:solidFill>
                <a:schemeClr val="bg1"/>
              </a:solidFill>
              <a:latin typeface="Montserrat" pitchFamily="2" charset="77"/>
            </a:endParaRPr>
          </a:p>
          <a:p>
            <a:pPr marL="800100" indent="-342900">
              <a:lnSpc>
                <a:spcPct val="90000"/>
              </a:lnSpc>
              <a:spcBef>
                <a:spcPts val="500"/>
              </a:spcBef>
              <a:buClr>
                <a:schemeClr val="bg1"/>
              </a:buClr>
              <a:buSzPts val="2400"/>
              <a:buFont typeface="Arial"/>
              <a:buChar char="•"/>
            </a:pPr>
            <a:r>
              <a:rPr lang="en-US" sz="2000" dirty="0">
                <a:solidFill>
                  <a:schemeClr val="bg1"/>
                </a:solidFill>
                <a:latin typeface="Montserrat" pitchFamily="2" charset="77"/>
                <a:ea typeface="Proxima Nova"/>
                <a:cs typeface="Proxima Nova"/>
                <a:sym typeface="Proxima Nova"/>
              </a:rPr>
              <a:t>Apply a load to simulate real-world force</a:t>
            </a:r>
            <a:endParaRPr lang="en-US" sz="2000" dirty="0">
              <a:solidFill>
                <a:schemeClr val="bg1"/>
              </a:solidFill>
              <a:latin typeface="Montserrat" pitchFamily="2" charset="77"/>
            </a:endParaRPr>
          </a:p>
          <a:p>
            <a:pPr marL="800100" indent="-342900">
              <a:lnSpc>
                <a:spcPct val="90000"/>
              </a:lnSpc>
              <a:spcBef>
                <a:spcPts val="500"/>
              </a:spcBef>
              <a:buClr>
                <a:schemeClr val="bg1"/>
              </a:buClr>
              <a:buSzPts val="2400"/>
              <a:buFont typeface="Arial"/>
              <a:buChar char="•"/>
            </a:pPr>
            <a:r>
              <a:rPr lang="en-US" sz="2000" dirty="0">
                <a:solidFill>
                  <a:schemeClr val="bg1"/>
                </a:solidFill>
                <a:latin typeface="Montserrat" pitchFamily="2" charset="77"/>
                <a:ea typeface="Proxima Nova"/>
                <a:cs typeface="Proxima Nova"/>
                <a:sym typeface="Proxima Nova"/>
              </a:rPr>
              <a:t>Generate a mesh, an array of polygons making up the body of the model</a:t>
            </a:r>
            <a:endParaRPr lang="en-US" sz="2000" dirty="0">
              <a:solidFill>
                <a:schemeClr val="bg1"/>
              </a:solidFill>
              <a:latin typeface="Montserrat" pitchFamily="2" charset="77"/>
            </a:endParaRPr>
          </a:p>
        </p:txBody>
      </p:sp>
      <p:sp>
        <p:nvSpPr>
          <p:cNvPr id="7" name="Google Shape;171;p7">
            <a:extLst>
              <a:ext uri="{FF2B5EF4-FFF2-40B4-BE49-F238E27FC236}">
                <a16:creationId xmlns:a16="http://schemas.microsoft.com/office/drawing/2014/main" id="{ABE9BC18-1393-CBD5-B56A-01354B5FB603}"/>
              </a:ext>
            </a:extLst>
          </p:cNvPr>
          <p:cNvSpPr/>
          <p:nvPr/>
        </p:nvSpPr>
        <p:spPr>
          <a:xfrm>
            <a:off x="468537" y="4915774"/>
            <a:ext cx="5155213"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bg1"/>
              </a:buClr>
              <a:buNone/>
            </a:pPr>
            <a:r>
              <a:rPr lang="en-US" sz="1600" b="0" i="0" u="none" strike="noStrike" cap="none" dirty="0">
                <a:solidFill>
                  <a:schemeClr val="bg1"/>
                </a:solidFill>
                <a:latin typeface="Montserrat" pitchFamily="2" charset="77"/>
                <a:ea typeface="Proxima Nova"/>
                <a:cs typeface="Proxima Nova"/>
                <a:sym typeface="Proxima Nova"/>
              </a:rPr>
              <a:t>Figure 2: Fusion 360 mesh courtesy of O’Reilly</a:t>
            </a:r>
            <a:endParaRPr dirty="0">
              <a:solidFill>
                <a:schemeClr val="bg1"/>
              </a:solidFill>
              <a:latin typeface="Montserrat" pitchFamily="2" charset="77"/>
            </a:endParaRPr>
          </a:p>
        </p:txBody>
      </p:sp>
    </p:spTree>
    <p:extLst>
      <p:ext uri="{BB962C8B-B14F-4D97-AF65-F5344CB8AC3E}">
        <p14:creationId xmlns:p14="http://schemas.microsoft.com/office/powerpoint/2010/main" val="404273352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240067"/>
            </a:gs>
            <a:gs pos="48000">
              <a:srgbClr val="240067"/>
            </a:gs>
            <a:gs pos="95000">
              <a:srgbClr val="24003C"/>
            </a:gs>
            <a:gs pos="100000">
              <a:srgbClr val="24003C"/>
            </a:gs>
          </a:gsLst>
          <a:lin ang="5400000" scaled="0"/>
        </a:gradFill>
        <a:effectLst/>
      </p:bgPr>
    </p:bg>
    <p:spTree>
      <p:nvGrpSpPr>
        <p:cNvPr id="1" name="Shape 1464"/>
        <p:cNvGrpSpPr/>
        <p:nvPr/>
      </p:nvGrpSpPr>
      <p:grpSpPr>
        <a:xfrm>
          <a:off x="0" y="0"/>
          <a:ext cx="0" cy="0"/>
          <a:chOff x="0" y="0"/>
          <a:chExt cx="0" cy="0"/>
        </a:xfrm>
      </p:grpSpPr>
      <p:sp>
        <p:nvSpPr>
          <p:cNvPr id="8" name="Google Shape;1465;p173">
            <a:extLst>
              <a:ext uri="{FF2B5EF4-FFF2-40B4-BE49-F238E27FC236}">
                <a16:creationId xmlns:a16="http://schemas.microsoft.com/office/drawing/2014/main" id="{A4BAAF8C-CC2E-B500-F126-B9A3F0540879}"/>
              </a:ext>
            </a:extLst>
          </p:cNvPr>
          <p:cNvSpPr/>
          <p:nvPr/>
        </p:nvSpPr>
        <p:spPr>
          <a:xfrm>
            <a:off x="9194201" y="1513505"/>
            <a:ext cx="2351897" cy="2351897"/>
          </a:xfrm>
          <a:prstGeom prst="ellipse">
            <a:avLst/>
          </a:prstGeom>
          <a:solidFill>
            <a:srgbClr val="DAD3FF">
              <a:alpha val="81960"/>
            </a:srgbClr>
          </a:solidFill>
          <a:ln w="76200" cap="flat" cmpd="sng">
            <a:solidFill>
              <a:schemeClr val="lt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 name="Google Shape;1466;p173">
            <a:extLst>
              <a:ext uri="{FF2B5EF4-FFF2-40B4-BE49-F238E27FC236}">
                <a16:creationId xmlns:a16="http://schemas.microsoft.com/office/drawing/2014/main" id="{111D3FAC-EDF0-E5B2-901D-A83BFED119E6}"/>
              </a:ext>
            </a:extLst>
          </p:cNvPr>
          <p:cNvSpPr/>
          <p:nvPr/>
        </p:nvSpPr>
        <p:spPr>
          <a:xfrm>
            <a:off x="5902353" y="2525096"/>
            <a:ext cx="2705099" cy="2705099"/>
          </a:xfrm>
          <a:prstGeom prst="ellipse">
            <a:avLst/>
          </a:prstGeom>
          <a:solidFill>
            <a:srgbClr val="725C8B">
              <a:alpha val="34509"/>
            </a:srgbClr>
          </a:solidFill>
          <a:ln w="76200" cap="flat" cmpd="sng">
            <a:solidFill>
              <a:schemeClr val="lt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9" name="Google Shape;1469;p173"/>
          <p:cNvSpPr txBox="1"/>
          <p:nvPr/>
        </p:nvSpPr>
        <p:spPr>
          <a:xfrm>
            <a:off x="1198933" y="933257"/>
            <a:ext cx="9794133" cy="235260"/>
          </a:xfrm>
          <a:prstGeom prst="rect">
            <a:avLst/>
          </a:prstGeom>
          <a:noFill/>
          <a:ln>
            <a:noFill/>
          </a:ln>
        </p:spPr>
        <p:txBody>
          <a:bodyPr spcFirstLastPara="1" wrap="square" lIns="0" tIns="0" rIns="0" bIns="0" anchor="b" anchorCtr="0">
            <a:noAutofit/>
          </a:bodyPr>
          <a:lstStyle/>
          <a:p>
            <a:pPr>
              <a:lnSpc>
                <a:spcPct val="90000"/>
              </a:lnSpc>
              <a:buClr>
                <a:srgbClr val="FFFFFF"/>
              </a:buClr>
              <a:buSzPts val="5400"/>
            </a:pPr>
            <a:r>
              <a:rPr lang="en-US" sz="4800" b="1" dirty="0">
                <a:solidFill>
                  <a:srgbClr val="FFFFFF"/>
                </a:solidFill>
                <a:latin typeface="Montserrat"/>
                <a:ea typeface="Montserrat"/>
                <a:cs typeface="Montserrat"/>
                <a:sym typeface="Montserrat"/>
              </a:rPr>
              <a:t>BACKGROUND INFORMATION</a:t>
            </a:r>
            <a:endParaRPr sz="4800" b="1" i="0" u="none" strike="noStrike" cap="none" dirty="0">
              <a:solidFill>
                <a:srgbClr val="FFFFFF"/>
              </a:solidFill>
              <a:latin typeface="Montserrat"/>
              <a:ea typeface="Montserrat"/>
              <a:cs typeface="Montserrat"/>
              <a:sym typeface="Montserrat"/>
            </a:endParaRPr>
          </a:p>
        </p:txBody>
      </p:sp>
      <p:cxnSp>
        <p:nvCxnSpPr>
          <p:cNvPr id="2" name="Google Shape;1444;p171">
            <a:extLst>
              <a:ext uri="{FF2B5EF4-FFF2-40B4-BE49-F238E27FC236}">
                <a16:creationId xmlns:a16="http://schemas.microsoft.com/office/drawing/2014/main" id="{5FE65E1E-3E8C-96C0-E623-01B5FDFEC7C4}"/>
              </a:ext>
            </a:extLst>
          </p:cNvPr>
          <p:cNvCxnSpPr>
            <a:cxnSpLocks/>
          </p:cNvCxnSpPr>
          <p:nvPr/>
        </p:nvCxnSpPr>
        <p:spPr>
          <a:xfrm>
            <a:off x="443753" y="741611"/>
            <a:ext cx="553032" cy="0"/>
          </a:xfrm>
          <a:prstGeom prst="straightConnector1">
            <a:avLst/>
          </a:prstGeom>
          <a:noFill/>
          <a:ln w="38100" cap="flat" cmpd="sng">
            <a:solidFill>
              <a:srgbClr val="FFFFFF"/>
            </a:solidFill>
            <a:prstDash val="solid"/>
            <a:round/>
            <a:headEnd type="none" w="sm" len="sm"/>
            <a:tailEnd type="none" w="sm" len="sm"/>
          </a:ln>
        </p:spPr>
      </p:cxnSp>
      <p:pic>
        <p:nvPicPr>
          <p:cNvPr id="11" name="Picture 10">
            <a:extLst>
              <a:ext uri="{FF2B5EF4-FFF2-40B4-BE49-F238E27FC236}">
                <a16:creationId xmlns:a16="http://schemas.microsoft.com/office/drawing/2014/main" id="{189130DD-9458-061E-4AFE-30E72FC4045D}"/>
              </a:ext>
            </a:extLst>
          </p:cNvPr>
          <p:cNvPicPr>
            <a:picLocks noChangeAspect="1"/>
          </p:cNvPicPr>
          <p:nvPr/>
        </p:nvPicPr>
        <p:blipFill>
          <a:blip r:embed="rId3"/>
          <a:stretch>
            <a:fillRect/>
          </a:stretch>
        </p:blipFill>
        <p:spPr>
          <a:xfrm>
            <a:off x="443753" y="6226404"/>
            <a:ext cx="2586446" cy="402883"/>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6AE1C435-E110-DA70-1753-1E2FDCA3BA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4817" y="6226346"/>
            <a:ext cx="1313093" cy="359459"/>
          </a:xfrm>
          <a:prstGeom prst="rect">
            <a:avLst/>
          </a:prstGeom>
        </p:spPr>
      </p:pic>
      <p:cxnSp>
        <p:nvCxnSpPr>
          <p:cNvPr id="10" name="Google Shape;1444;p171">
            <a:extLst>
              <a:ext uri="{FF2B5EF4-FFF2-40B4-BE49-F238E27FC236}">
                <a16:creationId xmlns:a16="http://schemas.microsoft.com/office/drawing/2014/main" id="{6B31EB00-8C59-010C-E9A7-4C69BB1846FA}"/>
              </a:ext>
            </a:extLst>
          </p:cNvPr>
          <p:cNvCxnSpPr>
            <a:cxnSpLocks/>
          </p:cNvCxnSpPr>
          <p:nvPr/>
        </p:nvCxnSpPr>
        <p:spPr>
          <a:xfrm>
            <a:off x="10993066" y="741611"/>
            <a:ext cx="553032" cy="0"/>
          </a:xfrm>
          <a:prstGeom prst="straightConnector1">
            <a:avLst/>
          </a:prstGeom>
          <a:noFill/>
          <a:ln w="38100" cap="flat" cmpd="sng">
            <a:solidFill>
              <a:srgbClr val="FFFFFF"/>
            </a:solidFill>
            <a:prstDash val="solid"/>
            <a:round/>
            <a:headEnd type="none" w="sm" len="sm"/>
            <a:tailEnd type="none" w="sm" len="sm"/>
          </a:ln>
        </p:spPr>
      </p:cxnSp>
      <p:sp>
        <p:nvSpPr>
          <p:cNvPr id="7" name="Google Shape;171;p7">
            <a:extLst>
              <a:ext uri="{FF2B5EF4-FFF2-40B4-BE49-F238E27FC236}">
                <a16:creationId xmlns:a16="http://schemas.microsoft.com/office/drawing/2014/main" id="{ABE9BC18-1393-CBD5-B56A-01354B5FB603}"/>
              </a:ext>
            </a:extLst>
          </p:cNvPr>
          <p:cNvSpPr/>
          <p:nvPr/>
        </p:nvSpPr>
        <p:spPr>
          <a:xfrm>
            <a:off x="6048741" y="4858624"/>
            <a:ext cx="5155213"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0" i="0" u="none" strike="noStrike" cap="none" dirty="0">
                <a:solidFill>
                  <a:schemeClr val="bg1"/>
                </a:solidFill>
                <a:latin typeface="Montserrat" pitchFamily="2" charset="77"/>
                <a:ea typeface="Proxima Nova"/>
                <a:cs typeface="Proxima Nova"/>
                <a:sym typeface="Proxima Nova"/>
              </a:rPr>
              <a:t>Figure 3</a:t>
            </a:r>
            <a:r>
              <a:rPr lang="en-US" sz="1600" dirty="0">
                <a:solidFill>
                  <a:schemeClr val="bg1"/>
                </a:solidFill>
                <a:latin typeface="Montserrat" pitchFamily="2" charset="77"/>
                <a:ea typeface="Proxima Nova"/>
                <a:cs typeface="Proxima Nova"/>
                <a:sym typeface="Proxima Nova"/>
              </a:rPr>
              <a:t>:</a:t>
            </a:r>
            <a:r>
              <a:rPr lang="en-US" sz="1600" b="0" i="0" u="none" strike="noStrike" cap="none" dirty="0">
                <a:solidFill>
                  <a:schemeClr val="bg1"/>
                </a:solidFill>
                <a:latin typeface="Montserrat" pitchFamily="2" charset="77"/>
                <a:ea typeface="Proxima Nova"/>
                <a:cs typeface="Proxima Nova"/>
                <a:sym typeface="Proxima Nova"/>
              </a:rPr>
              <a:t> Fusion 360 simulation courtesy of </a:t>
            </a:r>
            <a:r>
              <a:rPr lang="en-US" sz="1600" b="0" i="0" u="none" strike="noStrike" cap="none" dirty="0" err="1">
                <a:solidFill>
                  <a:schemeClr val="bg1"/>
                </a:solidFill>
                <a:latin typeface="Montserrat" pitchFamily="2" charset="77"/>
                <a:ea typeface="Proxima Nova"/>
                <a:cs typeface="Proxima Nova"/>
                <a:sym typeface="Proxima Nova"/>
              </a:rPr>
              <a:t>Engineering.com</a:t>
            </a:r>
            <a:endParaRPr lang="en-US" sz="1600" dirty="0">
              <a:solidFill>
                <a:schemeClr val="bg1"/>
              </a:solidFill>
              <a:latin typeface="Montserrat" pitchFamily="2" charset="77"/>
            </a:endParaRPr>
          </a:p>
        </p:txBody>
      </p:sp>
      <p:pic>
        <p:nvPicPr>
          <p:cNvPr id="6" name="Google Shape;185;p8">
            <a:extLst>
              <a:ext uri="{FF2B5EF4-FFF2-40B4-BE49-F238E27FC236}">
                <a16:creationId xmlns:a16="http://schemas.microsoft.com/office/drawing/2014/main" id="{9E39C696-2545-AADE-5D72-7EB0FFAE7D91}"/>
              </a:ext>
            </a:extLst>
          </p:cNvPr>
          <p:cNvPicPr preferRelativeResize="0"/>
          <p:nvPr/>
        </p:nvPicPr>
        <p:blipFill rotWithShape="1">
          <a:blip r:embed="rId5">
            <a:alphaModFix/>
          </a:blip>
          <a:srcRect/>
          <a:stretch/>
        </p:blipFill>
        <p:spPr>
          <a:xfrm>
            <a:off x="6551204" y="2126981"/>
            <a:ext cx="4242602" cy="2326802"/>
          </a:xfrm>
          <a:prstGeom prst="rect">
            <a:avLst/>
          </a:prstGeom>
          <a:noFill/>
          <a:ln>
            <a:noFill/>
          </a:ln>
        </p:spPr>
      </p:pic>
      <p:sp>
        <p:nvSpPr>
          <p:cNvPr id="13" name="Google Shape;179;p8">
            <a:extLst>
              <a:ext uri="{FF2B5EF4-FFF2-40B4-BE49-F238E27FC236}">
                <a16:creationId xmlns:a16="http://schemas.microsoft.com/office/drawing/2014/main" id="{14737B34-9C72-4A81-FD58-28A0276FDD99}"/>
              </a:ext>
            </a:extLst>
          </p:cNvPr>
          <p:cNvSpPr txBox="1">
            <a:spLocks/>
          </p:cNvSpPr>
          <p:nvPr/>
        </p:nvSpPr>
        <p:spPr>
          <a:xfrm>
            <a:off x="443753" y="1513505"/>
            <a:ext cx="5216094" cy="412554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bg1"/>
              </a:buClr>
              <a:buSzPct val="100000"/>
            </a:pPr>
            <a:r>
              <a:rPr lang="en-US" sz="2000" dirty="0">
                <a:solidFill>
                  <a:schemeClr val="bg1"/>
                </a:solidFill>
                <a:latin typeface="Montserrat" pitchFamily="2" charset="77"/>
                <a:ea typeface="Proxima Nova"/>
                <a:cs typeface="Proxima Nova"/>
                <a:sym typeface="Proxima Nova"/>
              </a:rPr>
              <a:t>Simulation workspace</a:t>
            </a:r>
            <a:endParaRPr lang="en-US" sz="2000" dirty="0">
              <a:solidFill>
                <a:schemeClr val="bg1"/>
              </a:solidFill>
              <a:latin typeface="Montserrat" pitchFamily="2" charset="77"/>
            </a:endParaRPr>
          </a:p>
          <a:p>
            <a:pPr marL="800100" lvl="1" indent="-342900">
              <a:lnSpc>
                <a:spcPct val="90000"/>
              </a:lnSpc>
              <a:spcBef>
                <a:spcPts val="500"/>
              </a:spcBef>
              <a:buClr>
                <a:schemeClr val="bg1"/>
              </a:buClr>
              <a:buSzPct val="100000"/>
              <a:buFont typeface="Arial"/>
              <a:buChar char="•"/>
            </a:pPr>
            <a:r>
              <a:rPr lang="en-US" sz="2000" dirty="0">
                <a:solidFill>
                  <a:schemeClr val="bg1"/>
                </a:solidFill>
                <a:latin typeface="Montserrat" pitchFamily="2" charset="77"/>
                <a:ea typeface="Proxima Nova"/>
                <a:cs typeface="Proxima Nova"/>
                <a:sym typeface="Proxima Nova"/>
              </a:rPr>
              <a:t>Run simulation to obtain safety factor, a value used to describe how much stronger a system is than the expected load</a:t>
            </a:r>
            <a:endParaRPr lang="en-US" sz="2000" dirty="0">
              <a:solidFill>
                <a:schemeClr val="bg1"/>
              </a:solidFill>
              <a:latin typeface="Montserrat" pitchFamily="2" charset="77"/>
            </a:endParaRPr>
          </a:p>
          <a:p>
            <a:pPr marL="800100" lvl="1" indent="-342900">
              <a:lnSpc>
                <a:spcPct val="90000"/>
              </a:lnSpc>
              <a:spcBef>
                <a:spcPts val="500"/>
              </a:spcBef>
              <a:buClr>
                <a:schemeClr val="bg1"/>
              </a:buClr>
              <a:buSzPct val="100000"/>
              <a:buFont typeface="Arial"/>
              <a:buChar char="•"/>
            </a:pPr>
            <a:r>
              <a:rPr lang="en-US" sz="2000" dirty="0">
                <a:solidFill>
                  <a:schemeClr val="bg1"/>
                </a:solidFill>
                <a:latin typeface="Montserrat" pitchFamily="2" charset="77"/>
                <a:ea typeface="Proxima Nova"/>
                <a:cs typeface="Proxima Nova"/>
                <a:sym typeface="Proxima Nova"/>
              </a:rPr>
              <a:t>Can determine if an object is ready to sustain real-world loads or needs to be remodified</a:t>
            </a:r>
            <a:endParaRPr lang="en-US" sz="2000" dirty="0">
              <a:solidFill>
                <a:schemeClr val="bg1"/>
              </a:solidFill>
              <a:latin typeface="Montserrat" pitchFamily="2" charset="77"/>
            </a:endParaRPr>
          </a:p>
        </p:txBody>
      </p:sp>
    </p:spTree>
    <p:extLst>
      <p:ext uri="{BB962C8B-B14F-4D97-AF65-F5344CB8AC3E}">
        <p14:creationId xmlns:p14="http://schemas.microsoft.com/office/powerpoint/2010/main" val="277431577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240067"/>
            </a:gs>
            <a:gs pos="48000">
              <a:srgbClr val="240067"/>
            </a:gs>
            <a:gs pos="95000">
              <a:srgbClr val="24003C"/>
            </a:gs>
            <a:gs pos="100000">
              <a:srgbClr val="24003C"/>
            </a:gs>
          </a:gsLst>
          <a:lin ang="5400000" scaled="0"/>
        </a:gradFill>
        <a:effectLst/>
      </p:bgPr>
    </p:bg>
    <p:spTree>
      <p:nvGrpSpPr>
        <p:cNvPr id="1" name="Shape 1464"/>
        <p:cNvGrpSpPr/>
        <p:nvPr/>
      </p:nvGrpSpPr>
      <p:grpSpPr>
        <a:xfrm>
          <a:off x="0" y="0"/>
          <a:ext cx="0" cy="0"/>
          <a:chOff x="0" y="0"/>
          <a:chExt cx="0" cy="0"/>
        </a:xfrm>
      </p:grpSpPr>
      <p:sp>
        <p:nvSpPr>
          <p:cNvPr id="14" name="Google Shape;1465;p173">
            <a:extLst>
              <a:ext uri="{FF2B5EF4-FFF2-40B4-BE49-F238E27FC236}">
                <a16:creationId xmlns:a16="http://schemas.microsoft.com/office/drawing/2014/main" id="{74D40EB1-CCF8-8879-4C8A-2D529500FD7A}"/>
              </a:ext>
            </a:extLst>
          </p:cNvPr>
          <p:cNvSpPr/>
          <p:nvPr/>
        </p:nvSpPr>
        <p:spPr>
          <a:xfrm>
            <a:off x="1230315" y="1527630"/>
            <a:ext cx="3599768" cy="3599768"/>
          </a:xfrm>
          <a:prstGeom prst="ellipse">
            <a:avLst/>
          </a:prstGeom>
          <a:solidFill>
            <a:srgbClr val="DAD3FF">
              <a:alpha val="81960"/>
            </a:srgbClr>
          </a:solidFill>
          <a:ln w="76200" cap="flat" cmpd="sng">
            <a:solidFill>
              <a:schemeClr val="lt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9" name="Google Shape;1469;p173"/>
          <p:cNvSpPr txBox="1"/>
          <p:nvPr/>
        </p:nvSpPr>
        <p:spPr>
          <a:xfrm>
            <a:off x="1198933" y="933257"/>
            <a:ext cx="9794133" cy="235260"/>
          </a:xfrm>
          <a:prstGeom prst="rect">
            <a:avLst/>
          </a:prstGeom>
          <a:noFill/>
          <a:ln>
            <a:noFill/>
          </a:ln>
        </p:spPr>
        <p:txBody>
          <a:bodyPr spcFirstLastPara="1" wrap="square" lIns="0" tIns="0" rIns="0" bIns="0" anchor="b" anchorCtr="0">
            <a:noAutofit/>
          </a:bodyPr>
          <a:lstStyle/>
          <a:p>
            <a:pPr algn="ctr">
              <a:lnSpc>
                <a:spcPct val="90000"/>
              </a:lnSpc>
              <a:buClr>
                <a:srgbClr val="FFFFFF"/>
              </a:buClr>
              <a:buSzPts val="5400"/>
            </a:pPr>
            <a:r>
              <a:rPr lang="en-US" sz="4800" b="1" dirty="0">
                <a:solidFill>
                  <a:srgbClr val="FFFFFF"/>
                </a:solidFill>
                <a:latin typeface="Montserrat"/>
                <a:ea typeface="Montserrat"/>
                <a:cs typeface="Montserrat"/>
                <a:sym typeface="Montserrat"/>
              </a:rPr>
              <a:t>MATERIALS</a:t>
            </a:r>
            <a:endParaRPr sz="4800" b="1" i="0" u="none" strike="noStrike" cap="none" dirty="0">
              <a:solidFill>
                <a:srgbClr val="FFFFFF"/>
              </a:solidFill>
              <a:latin typeface="Montserrat"/>
              <a:ea typeface="Montserrat"/>
              <a:cs typeface="Montserrat"/>
              <a:sym typeface="Montserrat"/>
            </a:endParaRPr>
          </a:p>
        </p:txBody>
      </p:sp>
      <p:cxnSp>
        <p:nvCxnSpPr>
          <p:cNvPr id="2" name="Google Shape;1444;p171">
            <a:extLst>
              <a:ext uri="{FF2B5EF4-FFF2-40B4-BE49-F238E27FC236}">
                <a16:creationId xmlns:a16="http://schemas.microsoft.com/office/drawing/2014/main" id="{5FE65E1E-3E8C-96C0-E623-01B5FDFEC7C4}"/>
              </a:ext>
            </a:extLst>
          </p:cNvPr>
          <p:cNvCxnSpPr>
            <a:cxnSpLocks/>
          </p:cNvCxnSpPr>
          <p:nvPr/>
        </p:nvCxnSpPr>
        <p:spPr>
          <a:xfrm>
            <a:off x="1447363" y="791846"/>
            <a:ext cx="2586446" cy="0"/>
          </a:xfrm>
          <a:prstGeom prst="straightConnector1">
            <a:avLst/>
          </a:prstGeom>
          <a:noFill/>
          <a:ln w="38100" cap="flat" cmpd="sng">
            <a:solidFill>
              <a:srgbClr val="FFFFFF"/>
            </a:solidFill>
            <a:prstDash val="solid"/>
            <a:round/>
            <a:headEnd type="none" w="sm" len="sm"/>
            <a:tailEnd type="none" w="sm" len="sm"/>
          </a:ln>
        </p:spPr>
      </p:cxnSp>
      <p:pic>
        <p:nvPicPr>
          <p:cNvPr id="11" name="Picture 10">
            <a:extLst>
              <a:ext uri="{FF2B5EF4-FFF2-40B4-BE49-F238E27FC236}">
                <a16:creationId xmlns:a16="http://schemas.microsoft.com/office/drawing/2014/main" id="{189130DD-9458-061E-4AFE-30E72FC4045D}"/>
              </a:ext>
            </a:extLst>
          </p:cNvPr>
          <p:cNvPicPr>
            <a:picLocks noChangeAspect="1"/>
          </p:cNvPicPr>
          <p:nvPr/>
        </p:nvPicPr>
        <p:blipFill>
          <a:blip r:embed="rId3"/>
          <a:stretch>
            <a:fillRect/>
          </a:stretch>
        </p:blipFill>
        <p:spPr>
          <a:xfrm>
            <a:off x="443753" y="6226404"/>
            <a:ext cx="2586446" cy="402883"/>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6AE1C435-E110-DA70-1753-1E2FDCA3BA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4817" y="6226346"/>
            <a:ext cx="1313093" cy="359459"/>
          </a:xfrm>
          <a:prstGeom prst="rect">
            <a:avLst/>
          </a:prstGeom>
        </p:spPr>
      </p:pic>
      <p:cxnSp>
        <p:nvCxnSpPr>
          <p:cNvPr id="4" name="Google Shape;1444;p171">
            <a:extLst>
              <a:ext uri="{FF2B5EF4-FFF2-40B4-BE49-F238E27FC236}">
                <a16:creationId xmlns:a16="http://schemas.microsoft.com/office/drawing/2014/main" id="{C41B1995-F13C-C8E9-CEC0-B6943B70492F}"/>
              </a:ext>
            </a:extLst>
          </p:cNvPr>
          <p:cNvCxnSpPr>
            <a:cxnSpLocks/>
          </p:cNvCxnSpPr>
          <p:nvPr/>
        </p:nvCxnSpPr>
        <p:spPr>
          <a:xfrm>
            <a:off x="8184579" y="791846"/>
            <a:ext cx="2586446" cy="0"/>
          </a:xfrm>
          <a:prstGeom prst="straightConnector1">
            <a:avLst/>
          </a:prstGeom>
          <a:noFill/>
          <a:ln w="38100" cap="flat" cmpd="sng">
            <a:solidFill>
              <a:srgbClr val="FFFFFF"/>
            </a:solidFill>
            <a:prstDash val="solid"/>
            <a:round/>
            <a:headEnd type="none" w="sm" len="sm"/>
            <a:tailEnd type="none" w="sm" len="sm"/>
          </a:ln>
        </p:spPr>
      </p:cxnSp>
      <p:pic>
        <p:nvPicPr>
          <p:cNvPr id="5" name="Google Shape;197;p9" descr="A picture containing building, tower, clock, bridge&#10;&#10;Description automatically generated">
            <a:extLst>
              <a:ext uri="{FF2B5EF4-FFF2-40B4-BE49-F238E27FC236}">
                <a16:creationId xmlns:a16="http://schemas.microsoft.com/office/drawing/2014/main" id="{9DA71B10-4E7A-7645-2790-709EE302CED1}"/>
              </a:ext>
            </a:extLst>
          </p:cNvPr>
          <p:cNvPicPr preferRelativeResize="0"/>
          <p:nvPr/>
        </p:nvPicPr>
        <p:blipFill rotWithShape="1">
          <a:blip r:embed="rId5">
            <a:alphaModFix/>
            <a:extLst>
              <a:ext uri="{BEBA8EAE-BF5A-486C-A8C5-ECC9F3942E4B}">
                <a14:imgProps xmlns:a14="http://schemas.microsoft.com/office/drawing/2010/main">
                  <a14:imgLayer r:embed="rId6">
                    <a14:imgEffect>
                      <a14:backgroundRemoval t="8580" b="92012" l="8479" r="90274">
                        <a14:foregroundMark x1="49377" y1="8580" x2="49377" y2="8580"/>
                        <a14:foregroundMark x1="48130" y1="92012" x2="48130" y2="92012"/>
                        <a14:foregroundMark x1="8479" y1="65976" x2="8728" y2="63314"/>
                        <a14:foregroundMark x1="90274" y1="66568" x2="90025" y2="62722"/>
                        <a14:foregroundMark x1="42145" y1="22781" x2="44389" y2="21598"/>
                        <a14:foregroundMark x1="52369" y1="17456" x2="55611" y2="21598"/>
                        <a14:foregroundMark x1="41646" y1="37278" x2="45387" y2="34615"/>
                        <a14:foregroundMark x1="20948" y1="53254" x2="25187" y2="47929"/>
                        <a14:foregroundMark x1="35411" y1="35503" x2="36908" y2="34320"/>
                        <a14:foregroundMark x1="52618" y1="33136" x2="55112" y2="37278"/>
                        <a14:foregroundMark x1="61097" y1="34024" x2="62344" y2="35503"/>
                        <a14:foregroundMark x1="72319" y1="48225" x2="75312" y2="50296"/>
                      </a14:backgroundRemoval>
                    </a14:imgEffect>
                  </a14:imgLayer>
                </a14:imgProps>
              </a:ext>
            </a:extLst>
          </a:blip>
          <a:srcRect l="5856" r="5515"/>
          <a:stretch/>
        </p:blipFill>
        <p:spPr>
          <a:xfrm>
            <a:off x="1198933" y="1508502"/>
            <a:ext cx="3759645" cy="3575583"/>
          </a:xfrm>
          <a:prstGeom prst="rect">
            <a:avLst/>
          </a:prstGeom>
          <a:noFill/>
          <a:ln>
            <a:noFill/>
          </a:ln>
        </p:spPr>
      </p:pic>
      <p:sp>
        <p:nvSpPr>
          <p:cNvPr id="16" name="Google Shape;192;p9">
            <a:extLst>
              <a:ext uri="{FF2B5EF4-FFF2-40B4-BE49-F238E27FC236}">
                <a16:creationId xmlns:a16="http://schemas.microsoft.com/office/drawing/2014/main" id="{18770870-A091-3A84-3733-EE0ED2E38C34}"/>
              </a:ext>
            </a:extLst>
          </p:cNvPr>
          <p:cNvSpPr txBox="1">
            <a:spLocks/>
          </p:cNvSpPr>
          <p:nvPr/>
        </p:nvSpPr>
        <p:spPr>
          <a:xfrm>
            <a:off x="5852159" y="1923350"/>
            <a:ext cx="5687569" cy="3917892"/>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lnSpc>
                <a:spcPct val="90000"/>
              </a:lnSpc>
              <a:buClr>
                <a:schemeClr val="bg1"/>
              </a:buClr>
              <a:buSzPts val="2400"/>
              <a:buFont typeface="Arial"/>
              <a:buChar char="•"/>
            </a:pPr>
            <a:r>
              <a:rPr lang="en-US" sz="2400" dirty="0">
                <a:solidFill>
                  <a:schemeClr val="bg1"/>
                </a:solidFill>
                <a:latin typeface="Montserrat" pitchFamily="2" charset="77"/>
                <a:ea typeface="Proxima Nova"/>
                <a:cs typeface="Proxima Nova"/>
                <a:sym typeface="Proxima Nova"/>
              </a:rPr>
              <a:t>A lab PC</a:t>
            </a:r>
            <a:endParaRPr lang="en-US" sz="2400" dirty="0">
              <a:solidFill>
                <a:schemeClr val="bg1"/>
              </a:solidFill>
              <a:latin typeface="Montserrat" pitchFamily="2" charset="77"/>
            </a:endParaRPr>
          </a:p>
          <a:p>
            <a:pPr marL="342900" indent="-342900">
              <a:lnSpc>
                <a:spcPct val="90000"/>
              </a:lnSpc>
              <a:spcBef>
                <a:spcPts val="1000"/>
              </a:spcBef>
              <a:buClr>
                <a:schemeClr val="bg1"/>
              </a:buClr>
              <a:buSzPts val="2400"/>
              <a:buFont typeface="Arial"/>
              <a:buChar char="•"/>
            </a:pPr>
            <a:r>
              <a:rPr lang="en-US" sz="2400" dirty="0">
                <a:solidFill>
                  <a:schemeClr val="bg1"/>
                </a:solidFill>
                <a:latin typeface="Montserrat" pitchFamily="2" charset="77"/>
                <a:ea typeface="Proxima Nova"/>
                <a:cs typeface="Proxima Nova"/>
                <a:sym typeface="Proxima Nova"/>
              </a:rPr>
              <a:t>Fusion 360</a:t>
            </a:r>
            <a:endParaRPr lang="en-US" sz="2400" dirty="0">
              <a:solidFill>
                <a:schemeClr val="bg1"/>
              </a:solidFill>
              <a:latin typeface="Montserrat" pitchFamily="2" charset="77"/>
            </a:endParaRPr>
          </a:p>
          <a:p>
            <a:pPr marL="342900" indent="-342900">
              <a:lnSpc>
                <a:spcPct val="90000"/>
              </a:lnSpc>
              <a:spcBef>
                <a:spcPts val="1000"/>
              </a:spcBef>
              <a:buClr>
                <a:schemeClr val="bg1"/>
              </a:buClr>
              <a:buSzPts val="2400"/>
              <a:buFont typeface="Arial"/>
              <a:buChar char="•"/>
            </a:pPr>
            <a:r>
              <a:rPr lang="en-US" sz="2400" dirty="0">
                <a:solidFill>
                  <a:schemeClr val="bg1"/>
                </a:solidFill>
                <a:latin typeface="Montserrat" pitchFamily="2" charset="77"/>
                <a:ea typeface="Proxima Nova"/>
                <a:cs typeface="Proxima Nova"/>
                <a:sym typeface="Proxima Nova"/>
              </a:rPr>
              <a:t>Predesigned part files (download</a:t>
            </a:r>
            <a:br>
              <a:rPr lang="en-US" sz="2400" dirty="0">
                <a:solidFill>
                  <a:schemeClr val="bg1"/>
                </a:solidFill>
                <a:latin typeface="Montserrat" pitchFamily="2" charset="77"/>
                <a:ea typeface="Proxima Nova"/>
                <a:cs typeface="Proxima Nova"/>
                <a:sym typeface="Proxima Nova"/>
              </a:rPr>
            </a:br>
            <a:r>
              <a:rPr lang="en-US" sz="2400" dirty="0">
                <a:solidFill>
                  <a:schemeClr val="bg1"/>
                </a:solidFill>
                <a:latin typeface="Montserrat" pitchFamily="2" charset="77"/>
                <a:ea typeface="Proxima Nova"/>
                <a:cs typeface="Proxima Nova"/>
                <a:sym typeface="Proxima Nova"/>
              </a:rPr>
              <a:t>directly from the manual)</a:t>
            </a:r>
            <a:endParaRPr lang="en-US" sz="2400" dirty="0">
              <a:solidFill>
                <a:schemeClr val="bg1"/>
              </a:solidFill>
              <a:latin typeface="Montserrat" pitchFamily="2" charset="77"/>
            </a:endParaRPr>
          </a:p>
        </p:txBody>
      </p:sp>
      <p:sp>
        <p:nvSpPr>
          <p:cNvPr id="17" name="Google Shape;171;p7">
            <a:extLst>
              <a:ext uri="{FF2B5EF4-FFF2-40B4-BE49-F238E27FC236}">
                <a16:creationId xmlns:a16="http://schemas.microsoft.com/office/drawing/2014/main" id="{020FB4D1-E8F5-2C89-AB9D-9B46D461193E}"/>
              </a:ext>
            </a:extLst>
          </p:cNvPr>
          <p:cNvSpPr/>
          <p:nvPr/>
        </p:nvSpPr>
        <p:spPr>
          <a:xfrm>
            <a:off x="696946" y="5297496"/>
            <a:ext cx="5155213" cy="33851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0" i="0" u="none" strike="noStrike" cap="none" dirty="0">
                <a:solidFill>
                  <a:schemeClr val="bg1"/>
                </a:solidFill>
                <a:latin typeface="Montserrat" pitchFamily="2" charset="77"/>
                <a:ea typeface="Proxima Nova"/>
                <a:cs typeface="Proxima Nova"/>
                <a:sym typeface="Proxima Nova"/>
              </a:rPr>
              <a:t>Figure 4: Truss Pyramid</a:t>
            </a:r>
            <a:endParaRPr lang="en-US" sz="1600" dirty="0">
              <a:solidFill>
                <a:schemeClr val="bg1"/>
              </a:solidFill>
              <a:latin typeface="Montserrat" pitchFamily="2" charset="77"/>
            </a:endParaRPr>
          </a:p>
        </p:txBody>
      </p:sp>
    </p:spTree>
    <p:extLst>
      <p:ext uri="{BB962C8B-B14F-4D97-AF65-F5344CB8AC3E}">
        <p14:creationId xmlns:p14="http://schemas.microsoft.com/office/powerpoint/2010/main" val="43192356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240067"/>
            </a:gs>
            <a:gs pos="48000">
              <a:srgbClr val="240067"/>
            </a:gs>
            <a:gs pos="95000">
              <a:srgbClr val="24003C"/>
            </a:gs>
            <a:gs pos="100000">
              <a:srgbClr val="24003C"/>
            </a:gs>
          </a:gsLst>
          <a:lin ang="5400000" scaled="0"/>
        </a:gradFill>
        <a:effectLst/>
      </p:bgPr>
    </p:bg>
    <p:spTree>
      <p:nvGrpSpPr>
        <p:cNvPr id="1" name="Shape 1464"/>
        <p:cNvGrpSpPr/>
        <p:nvPr/>
      </p:nvGrpSpPr>
      <p:grpSpPr>
        <a:xfrm>
          <a:off x="0" y="0"/>
          <a:ext cx="0" cy="0"/>
          <a:chOff x="0" y="0"/>
          <a:chExt cx="0" cy="0"/>
        </a:xfrm>
      </p:grpSpPr>
      <p:sp>
        <p:nvSpPr>
          <p:cNvPr id="14" name="Google Shape;1465;p173">
            <a:extLst>
              <a:ext uri="{FF2B5EF4-FFF2-40B4-BE49-F238E27FC236}">
                <a16:creationId xmlns:a16="http://schemas.microsoft.com/office/drawing/2014/main" id="{74D40EB1-CCF8-8879-4C8A-2D529500FD7A}"/>
              </a:ext>
            </a:extLst>
          </p:cNvPr>
          <p:cNvSpPr/>
          <p:nvPr/>
        </p:nvSpPr>
        <p:spPr>
          <a:xfrm>
            <a:off x="7259918" y="1639108"/>
            <a:ext cx="3699718" cy="3699718"/>
          </a:xfrm>
          <a:prstGeom prst="ellipse">
            <a:avLst/>
          </a:prstGeom>
          <a:solidFill>
            <a:srgbClr val="DAD3FF">
              <a:alpha val="81960"/>
            </a:srgbClr>
          </a:solidFill>
          <a:ln w="76200" cap="flat" cmpd="sng">
            <a:solidFill>
              <a:schemeClr val="lt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9" name="Google Shape;1469;p173"/>
          <p:cNvSpPr txBox="1"/>
          <p:nvPr/>
        </p:nvSpPr>
        <p:spPr>
          <a:xfrm>
            <a:off x="1198933" y="933257"/>
            <a:ext cx="9794133" cy="235260"/>
          </a:xfrm>
          <a:prstGeom prst="rect">
            <a:avLst/>
          </a:prstGeom>
          <a:noFill/>
          <a:ln>
            <a:noFill/>
          </a:ln>
        </p:spPr>
        <p:txBody>
          <a:bodyPr spcFirstLastPara="1" wrap="square" lIns="0" tIns="0" rIns="0" bIns="0" anchor="b" anchorCtr="0">
            <a:noAutofit/>
          </a:bodyPr>
          <a:lstStyle/>
          <a:p>
            <a:pPr algn="ctr">
              <a:lnSpc>
                <a:spcPct val="90000"/>
              </a:lnSpc>
              <a:buClr>
                <a:srgbClr val="FFFFFF"/>
              </a:buClr>
              <a:buSzPts val="5400"/>
            </a:pPr>
            <a:r>
              <a:rPr lang="en-US" sz="4800" b="1" i="0" u="none" strike="noStrike" cap="none" dirty="0">
                <a:solidFill>
                  <a:srgbClr val="FFFFFF"/>
                </a:solidFill>
                <a:latin typeface="Montserrat"/>
                <a:ea typeface="Montserrat"/>
                <a:cs typeface="Montserrat"/>
                <a:sym typeface="Montserrat"/>
              </a:rPr>
              <a:t>PROCEDURE</a:t>
            </a:r>
            <a:endParaRPr sz="4800" b="1" i="0" u="none" strike="noStrike" cap="none" dirty="0">
              <a:solidFill>
                <a:srgbClr val="FFFFFF"/>
              </a:solidFill>
              <a:latin typeface="Montserrat"/>
              <a:ea typeface="Montserrat"/>
              <a:cs typeface="Montserrat"/>
              <a:sym typeface="Montserrat"/>
            </a:endParaRPr>
          </a:p>
        </p:txBody>
      </p:sp>
      <p:cxnSp>
        <p:nvCxnSpPr>
          <p:cNvPr id="2" name="Google Shape;1444;p171">
            <a:extLst>
              <a:ext uri="{FF2B5EF4-FFF2-40B4-BE49-F238E27FC236}">
                <a16:creationId xmlns:a16="http://schemas.microsoft.com/office/drawing/2014/main" id="{5FE65E1E-3E8C-96C0-E623-01B5FDFEC7C4}"/>
              </a:ext>
            </a:extLst>
          </p:cNvPr>
          <p:cNvCxnSpPr>
            <a:cxnSpLocks/>
          </p:cNvCxnSpPr>
          <p:nvPr/>
        </p:nvCxnSpPr>
        <p:spPr>
          <a:xfrm>
            <a:off x="1447363" y="791846"/>
            <a:ext cx="2265101" cy="0"/>
          </a:xfrm>
          <a:prstGeom prst="straightConnector1">
            <a:avLst/>
          </a:prstGeom>
          <a:noFill/>
          <a:ln w="38100" cap="flat" cmpd="sng">
            <a:solidFill>
              <a:srgbClr val="FFFFFF"/>
            </a:solidFill>
            <a:prstDash val="solid"/>
            <a:round/>
            <a:headEnd type="none" w="sm" len="sm"/>
            <a:tailEnd type="none" w="sm" len="sm"/>
          </a:ln>
        </p:spPr>
      </p:cxnSp>
      <p:pic>
        <p:nvPicPr>
          <p:cNvPr id="11" name="Picture 10">
            <a:extLst>
              <a:ext uri="{FF2B5EF4-FFF2-40B4-BE49-F238E27FC236}">
                <a16:creationId xmlns:a16="http://schemas.microsoft.com/office/drawing/2014/main" id="{189130DD-9458-061E-4AFE-30E72FC4045D}"/>
              </a:ext>
            </a:extLst>
          </p:cNvPr>
          <p:cNvPicPr>
            <a:picLocks noChangeAspect="1"/>
          </p:cNvPicPr>
          <p:nvPr/>
        </p:nvPicPr>
        <p:blipFill>
          <a:blip r:embed="rId3"/>
          <a:stretch>
            <a:fillRect/>
          </a:stretch>
        </p:blipFill>
        <p:spPr>
          <a:xfrm>
            <a:off x="443753" y="6226404"/>
            <a:ext cx="2586446" cy="402883"/>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6AE1C435-E110-DA70-1753-1E2FDCA3BA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4817" y="6226346"/>
            <a:ext cx="1313093" cy="359459"/>
          </a:xfrm>
          <a:prstGeom prst="rect">
            <a:avLst/>
          </a:prstGeom>
        </p:spPr>
      </p:pic>
      <p:cxnSp>
        <p:nvCxnSpPr>
          <p:cNvPr id="6" name="Google Shape;1444;p171">
            <a:extLst>
              <a:ext uri="{FF2B5EF4-FFF2-40B4-BE49-F238E27FC236}">
                <a16:creationId xmlns:a16="http://schemas.microsoft.com/office/drawing/2014/main" id="{4A93DDE5-D8E8-2600-F92F-1E1CCDD1414C}"/>
              </a:ext>
            </a:extLst>
          </p:cNvPr>
          <p:cNvCxnSpPr>
            <a:cxnSpLocks/>
          </p:cNvCxnSpPr>
          <p:nvPr/>
        </p:nvCxnSpPr>
        <p:spPr>
          <a:xfrm>
            <a:off x="8369716" y="791846"/>
            <a:ext cx="2265101" cy="0"/>
          </a:xfrm>
          <a:prstGeom prst="straightConnector1">
            <a:avLst/>
          </a:prstGeom>
          <a:noFill/>
          <a:ln w="38100" cap="flat" cmpd="sng">
            <a:solidFill>
              <a:srgbClr val="FFFFFF"/>
            </a:solidFill>
            <a:prstDash val="solid"/>
            <a:round/>
            <a:headEnd type="none" w="sm" len="sm"/>
            <a:tailEnd type="none" w="sm" len="sm"/>
          </a:ln>
        </p:spPr>
      </p:cxnSp>
      <p:pic>
        <p:nvPicPr>
          <p:cNvPr id="7" name="Google Shape;212;p10">
            <a:extLst>
              <a:ext uri="{FF2B5EF4-FFF2-40B4-BE49-F238E27FC236}">
                <a16:creationId xmlns:a16="http://schemas.microsoft.com/office/drawing/2014/main" id="{403B5595-0B67-61E9-EFC0-B813DC569D57}"/>
              </a:ext>
            </a:extLst>
          </p:cNvPr>
          <p:cNvPicPr preferRelativeResize="0"/>
          <p:nvPr/>
        </p:nvPicPr>
        <p:blipFill rotWithShape="1">
          <a:blip r:embed="rId5">
            <a:alphaModFix/>
            <a:extLst>
              <a:ext uri="{BEBA8EAE-BF5A-486C-A8C5-ECC9F3942E4B}">
                <a14:imgProps xmlns:a14="http://schemas.microsoft.com/office/drawing/2010/main">
                  <a14:imgLayer r:embed="rId6">
                    <a14:imgEffect>
                      <a14:backgroundRemoval t="6702" b="91270" l="2745" r="93511">
                        <a14:foregroundMark x1="15890" y1="10670" x2="15890" y2="10670"/>
                        <a14:foregroundMark x1="23211" y1="7760" x2="23211" y2="7760"/>
                        <a14:foregroundMark x1="31780" y1="6702" x2="31780" y2="6702"/>
                        <a14:foregroundMark x1="73960" y1="73280" x2="73960" y2="73280"/>
                        <a14:foregroundMark x1="88020" y1="68166" x2="88020" y2="68166"/>
                        <a14:foregroundMark x1="93594" y1="69841" x2="93594" y2="69841"/>
                        <a14:foregroundMark x1="63561" y1="91446" x2="63561" y2="91446"/>
                        <a14:foregroundMark x1="7072" y1="54321" x2="7072" y2="54321"/>
                        <a14:foregroundMark x1="2745" y1="54321" x2="2745" y2="54321"/>
                        <a14:foregroundMark x1="10316" y1="42504" x2="10316" y2="42504"/>
                      </a14:backgroundRemoval>
                    </a14:imgEffect>
                  </a14:imgLayer>
                </a14:imgProps>
              </a:ext>
            </a:extLst>
          </a:blip>
          <a:srcRect/>
          <a:stretch/>
        </p:blipFill>
        <p:spPr>
          <a:xfrm>
            <a:off x="7639010" y="2015836"/>
            <a:ext cx="2995807" cy="2826327"/>
          </a:xfrm>
          <a:prstGeom prst="rect">
            <a:avLst/>
          </a:prstGeom>
          <a:noFill/>
          <a:ln>
            <a:noFill/>
          </a:ln>
        </p:spPr>
      </p:pic>
      <p:sp>
        <p:nvSpPr>
          <p:cNvPr id="8" name="Google Shape;205;p10">
            <a:extLst>
              <a:ext uri="{FF2B5EF4-FFF2-40B4-BE49-F238E27FC236}">
                <a16:creationId xmlns:a16="http://schemas.microsoft.com/office/drawing/2014/main" id="{B36ED6E8-66F4-5CDC-5B7E-9723B4AFC4D4}"/>
              </a:ext>
            </a:extLst>
          </p:cNvPr>
          <p:cNvSpPr txBox="1">
            <a:spLocks/>
          </p:cNvSpPr>
          <p:nvPr/>
        </p:nvSpPr>
        <p:spPr>
          <a:xfrm>
            <a:off x="629422" y="1923350"/>
            <a:ext cx="6738184" cy="4125543"/>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lnSpc>
                <a:spcPct val="90000"/>
              </a:lnSpc>
              <a:buClr>
                <a:schemeClr val="bg1"/>
              </a:buClr>
              <a:buSzPct val="100000"/>
              <a:buFont typeface="Arial"/>
              <a:buChar char="•"/>
            </a:pPr>
            <a:r>
              <a:rPr lang="en-US" sz="2400" dirty="0">
                <a:solidFill>
                  <a:schemeClr val="bg1"/>
                </a:solidFill>
                <a:latin typeface="Montserrat" pitchFamily="2" charset="77"/>
                <a:ea typeface="Proxima Nova"/>
                <a:cs typeface="Proxima Nova"/>
                <a:sym typeface="Proxima Nova"/>
              </a:rPr>
              <a:t>Part 1: Set up the File</a:t>
            </a:r>
            <a:endParaRPr lang="en-US" sz="2400" dirty="0">
              <a:solidFill>
                <a:schemeClr val="bg1"/>
              </a:solidFill>
              <a:latin typeface="Montserrat" pitchFamily="2" charset="77"/>
            </a:endParaRPr>
          </a:p>
          <a:p>
            <a:pPr marL="342900" indent="-342900">
              <a:lnSpc>
                <a:spcPct val="90000"/>
              </a:lnSpc>
              <a:spcBef>
                <a:spcPts val="1000"/>
              </a:spcBef>
              <a:buClr>
                <a:schemeClr val="bg1"/>
              </a:buClr>
              <a:buSzPct val="100000"/>
              <a:buFont typeface="Arial"/>
              <a:buChar char="•"/>
            </a:pPr>
            <a:r>
              <a:rPr lang="en-US" sz="2400" dirty="0">
                <a:solidFill>
                  <a:schemeClr val="bg1"/>
                </a:solidFill>
                <a:latin typeface="Montserrat" pitchFamily="2" charset="77"/>
                <a:ea typeface="Proxima Nova"/>
                <a:cs typeface="Proxima Nova"/>
                <a:sym typeface="Proxima Nova"/>
              </a:rPr>
              <a:t>Part 2: Learning Exercise</a:t>
            </a:r>
            <a:endParaRPr lang="en-US" sz="2400" dirty="0">
              <a:solidFill>
                <a:schemeClr val="bg1"/>
              </a:solidFill>
              <a:latin typeface="Montserrat" pitchFamily="2" charset="77"/>
            </a:endParaRPr>
          </a:p>
          <a:p>
            <a:pPr marL="800100" lvl="1" indent="-342900">
              <a:lnSpc>
                <a:spcPct val="90000"/>
              </a:lnSpc>
              <a:spcBef>
                <a:spcPts val="500"/>
              </a:spcBef>
              <a:buClr>
                <a:schemeClr val="bg1"/>
              </a:buClr>
              <a:buSzPct val="100000"/>
              <a:buFont typeface="Arial"/>
              <a:buChar char="•"/>
            </a:pPr>
            <a:r>
              <a:rPr lang="en-US" sz="2400" dirty="0">
                <a:solidFill>
                  <a:schemeClr val="bg1"/>
                </a:solidFill>
                <a:latin typeface="Montserrat" pitchFamily="2" charset="77"/>
                <a:ea typeface="Proxima Nova"/>
                <a:cs typeface="Proxima Nova"/>
                <a:sym typeface="Proxima Nova"/>
              </a:rPr>
              <a:t>Simultaneous activity with TAs</a:t>
            </a:r>
            <a:endParaRPr lang="en-US" sz="2400" dirty="0">
              <a:solidFill>
                <a:schemeClr val="bg1"/>
              </a:solidFill>
              <a:latin typeface="Montserrat" pitchFamily="2" charset="77"/>
            </a:endParaRPr>
          </a:p>
        </p:txBody>
      </p:sp>
      <p:sp>
        <p:nvSpPr>
          <p:cNvPr id="9" name="Google Shape;171;p7">
            <a:extLst>
              <a:ext uri="{FF2B5EF4-FFF2-40B4-BE49-F238E27FC236}">
                <a16:creationId xmlns:a16="http://schemas.microsoft.com/office/drawing/2014/main" id="{1B0A884E-72C2-63D9-10CC-4F88EA38D1CE}"/>
              </a:ext>
            </a:extLst>
          </p:cNvPr>
          <p:cNvSpPr/>
          <p:nvPr/>
        </p:nvSpPr>
        <p:spPr>
          <a:xfrm>
            <a:off x="6569300" y="5473068"/>
            <a:ext cx="5155213" cy="33851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0" i="0" u="none" strike="noStrike" cap="none" dirty="0">
                <a:solidFill>
                  <a:schemeClr val="bg1"/>
                </a:solidFill>
                <a:latin typeface="Montserrat" pitchFamily="2" charset="77"/>
                <a:ea typeface="Proxima Nova"/>
                <a:cs typeface="Proxima Nova"/>
                <a:sym typeface="Proxima Nova"/>
              </a:rPr>
              <a:t>Figure </a:t>
            </a:r>
            <a:r>
              <a:rPr lang="en-US" sz="1600" dirty="0">
                <a:solidFill>
                  <a:schemeClr val="bg1"/>
                </a:solidFill>
                <a:latin typeface="Montserrat" pitchFamily="2" charset="77"/>
                <a:ea typeface="Proxima Nova"/>
                <a:cs typeface="Proxima Nova"/>
                <a:sym typeface="Proxima Nova"/>
              </a:rPr>
              <a:t>5</a:t>
            </a:r>
            <a:r>
              <a:rPr lang="en-US" sz="1600" b="0" i="0" u="none" strike="noStrike" cap="none" dirty="0">
                <a:solidFill>
                  <a:schemeClr val="bg1"/>
                </a:solidFill>
                <a:latin typeface="Montserrat" pitchFamily="2" charset="77"/>
                <a:ea typeface="Proxima Nova"/>
                <a:cs typeface="Proxima Nova"/>
                <a:sym typeface="Proxima Nova"/>
              </a:rPr>
              <a:t>: Redesigned Part</a:t>
            </a:r>
            <a:endParaRPr lang="en-US" sz="1600" dirty="0">
              <a:solidFill>
                <a:schemeClr val="bg1"/>
              </a:solidFill>
              <a:latin typeface="Montserrat" pitchFamily="2" charset="77"/>
            </a:endParaRPr>
          </a:p>
        </p:txBody>
      </p:sp>
    </p:spTree>
    <p:extLst>
      <p:ext uri="{BB962C8B-B14F-4D97-AF65-F5344CB8AC3E}">
        <p14:creationId xmlns:p14="http://schemas.microsoft.com/office/powerpoint/2010/main" val="380277442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240067"/>
            </a:gs>
            <a:gs pos="48000">
              <a:srgbClr val="240067"/>
            </a:gs>
            <a:gs pos="95000">
              <a:srgbClr val="24003C"/>
            </a:gs>
            <a:gs pos="100000">
              <a:srgbClr val="24003C"/>
            </a:gs>
          </a:gsLst>
          <a:lin ang="5400000" scaled="0"/>
        </a:gradFill>
        <a:effectLst/>
      </p:bgPr>
    </p:bg>
    <p:spTree>
      <p:nvGrpSpPr>
        <p:cNvPr id="1" name="Shape 1464"/>
        <p:cNvGrpSpPr/>
        <p:nvPr/>
      </p:nvGrpSpPr>
      <p:grpSpPr>
        <a:xfrm>
          <a:off x="0" y="0"/>
          <a:ext cx="0" cy="0"/>
          <a:chOff x="0" y="0"/>
          <a:chExt cx="0" cy="0"/>
        </a:xfrm>
      </p:grpSpPr>
      <p:sp>
        <p:nvSpPr>
          <p:cNvPr id="8" name="Google Shape;1465;p173">
            <a:extLst>
              <a:ext uri="{FF2B5EF4-FFF2-40B4-BE49-F238E27FC236}">
                <a16:creationId xmlns:a16="http://schemas.microsoft.com/office/drawing/2014/main" id="{A4BAAF8C-CC2E-B500-F126-B9A3F0540879}"/>
              </a:ext>
            </a:extLst>
          </p:cNvPr>
          <p:cNvSpPr/>
          <p:nvPr/>
        </p:nvSpPr>
        <p:spPr>
          <a:xfrm>
            <a:off x="3613997" y="1570655"/>
            <a:ext cx="2351897" cy="2351897"/>
          </a:xfrm>
          <a:prstGeom prst="ellipse">
            <a:avLst/>
          </a:prstGeom>
          <a:solidFill>
            <a:srgbClr val="DAD3FF">
              <a:alpha val="81960"/>
            </a:srgbClr>
          </a:solidFill>
          <a:ln w="76200" cap="flat" cmpd="sng">
            <a:solidFill>
              <a:schemeClr val="lt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 name="Google Shape;1466;p173">
            <a:extLst>
              <a:ext uri="{FF2B5EF4-FFF2-40B4-BE49-F238E27FC236}">
                <a16:creationId xmlns:a16="http://schemas.microsoft.com/office/drawing/2014/main" id="{111D3FAC-EDF0-E5B2-901D-A83BFED119E6}"/>
              </a:ext>
            </a:extLst>
          </p:cNvPr>
          <p:cNvSpPr/>
          <p:nvPr/>
        </p:nvSpPr>
        <p:spPr>
          <a:xfrm>
            <a:off x="322149" y="2582246"/>
            <a:ext cx="2705099" cy="2705099"/>
          </a:xfrm>
          <a:prstGeom prst="ellipse">
            <a:avLst/>
          </a:prstGeom>
          <a:solidFill>
            <a:srgbClr val="725C8B">
              <a:alpha val="34509"/>
            </a:srgbClr>
          </a:solidFill>
          <a:ln w="76200" cap="flat" cmpd="sng">
            <a:solidFill>
              <a:schemeClr val="lt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 name="Picture 10">
            <a:extLst>
              <a:ext uri="{FF2B5EF4-FFF2-40B4-BE49-F238E27FC236}">
                <a16:creationId xmlns:a16="http://schemas.microsoft.com/office/drawing/2014/main" id="{189130DD-9458-061E-4AFE-30E72FC4045D}"/>
              </a:ext>
            </a:extLst>
          </p:cNvPr>
          <p:cNvPicPr>
            <a:picLocks noChangeAspect="1"/>
          </p:cNvPicPr>
          <p:nvPr/>
        </p:nvPicPr>
        <p:blipFill>
          <a:blip r:embed="rId3"/>
          <a:stretch>
            <a:fillRect/>
          </a:stretch>
        </p:blipFill>
        <p:spPr>
          <a:xfrm>
            <a:off x="443753" y="6226404"/>
            <a:ext cx="2586446" cy="402883"/>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6AE1C435-E110-DA70-1753-1E2FDCA3BA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4817" y="6226346"/>
            <a:ext cx="1313093" cy="359459"/>
          </a:xfrm>
          <a:prstGeom prst="rect">
            <a:avLst/>
          </a:prstGeom>
        </p:spPr>
      </p:pic>
      <p:sp>
        <p:nvSpPr>
          <p:cNvPr id="7" name="Google Shape;171;p7">
            <a:extLst>
              <a:ext uri="{FF2B5EF4-FFF2-40B4-BE49-F238E27FC236}">
                <a16:creationId xmlns:a16="http://schemas.microsoft.com/office/drawing/2014/main" id="{ABE9BC18-1393-CBD5-B56A-01354B5FB603}"/>
              </a:ext>
            </a:extLst>
          </p:cNvPr>
          <p:cNvSpPr/>
          <p:nvPr/>
        </p:nvSpPr>
        <p:spPr>
          <a:xfrm>
            <a:off x="468537" y="4915774"/>
            <a:ext cx="5155213"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bg1"/>
              </a:buClr>
              <a:buNone/>
            </a:pPr>
            <a:r>
              <a:rPr lang="en-US" sz="1600" b="0" i="0" u="none" strike="noStrike" cap="none" dirty="0">
                <a:solidFill>
                  <a:schemeClr val="bg1"/>
                </a:solidFill>
                <a:latin typeface="Montserrat" pitchFamily="2" charset="77"/>
                <a:ea typeface="Proxima Nova"/>
                <a:cs typeface="Proxima Nova"/>
                <a:sym typeface="Proxima Nova"/>
              </a:rPr>
              <a:t>Figure 6: Fusion 360 mesh courtesy of O’Reilly</a:t>
            </a:r>
            <a:endParaRPr dirty="0">
              <a:solidFill>
                <a:schemeClr val="bg1"/>
              </a:solidFill>
              <a:latin typeface="Montserrat" pitchFamily="2" charset="77"/>
            </a:endParaRPr>
          </a:p>
        </p:txBody>
      </p:sp>
      <p:sp>
        <p:nvSpPr>
          <p:cNvPr id="3" name="Google Shape;1469;p173">
            <a:extLst>
              <a:ext uri="{FF2B5EF4-FFF2-40B4-BE49-F238E27FC236}">
                <a16:creationId xmlns:a16="http://schemas.microsoft.com/office/drawing/2014/main" id="{E8A20539-2C03-ED8F-AE8D-418D8C284319}"/>
              </a:ext>
            </a:extLst>
          </p:cNvPr>
          <p:cNvSpPr txBox="1"/>
          <p:nvPr/>
        </p:nvSpPr>
        <p:spPr>
          <a:xfrm>
            <a:off x="1198933" y="933257"/>
            <a:ext cx="9794133" cy="235260"/>
          </a:xfrm>
          <a:prstGeom prst="rect">
            <a:avLst/>
          </a:prstGeom>
          <a:noFill/>
          <a:ln>
            <a:noFill/>
          </a:ln>
        </p:spPr>
        <p:txBody>
          <a:bodyPr spcFirstLastPara="1" wrap="square" lIns="0" tIns="0" rIns="0" bIns="0" anchor="b" anchorCtr="0">
            <a:noAutofit/>
          </a:bodyPr>
          <a:lstStyle/>
          <a:p>
            <a:pPr algn="ctr">
              <a:lnSpc>
                <a:spcPct val="90000"/>
              </a:lnSpc>
              <a:buClr>
                <a:srgbClr val="FFFFFF"/>
              </a:buClr>
              <a:buSzPts val="5400"/>
            </a:pPr>
            <a:r>
              <a:rPr lang="en-US" sz="4800" b="1" i="0" u="none" strike="noStrike" cap="none" dirty="0">
                <a:solidFill>
                  <a:srgbClr val="FFFFFF"/>
                </a:solidFill>
                <a:latin typeface="Montserrat"/>
                <a:ea typeface="Montserrat"/>
                <a:cs typeface="Montserrat"/>
                <a:sym typeface="Montserrat"/>
              </a:rPr>
              <a:t>PROCEDURE</a:t>
            </a:r>
            <a:endParaRPr sz="4800" b="1" i="0" u="none" strike="noStrike" cap="none" dirty="0">
              <a:solidFill>
                <a:srgbClr val="FFFFFF"/>
              </a:solidFill>
              <a:latin typeface="Montserrat"/>
              <a:ea typeface="Montserrat"/>
              <a:cs typeface="Montserrat"/>
              <a:sym typeface="Montserrat"/>
            </a:endParaRPr>
          </a:p>
        </p:txBody>
      </p:sp>
      <p:cxnSp>
        <p:nvCxnSpPr>
          <p:cNvPr id="6" name="Google Shape;1444;p171">
            <a:extLst>
              <a:ext uri="{FF2B5EF4-FFF2-40B4-BE49-F238E27FC236}">
                <a16:creationId xmlns:a16="http://schemas.microsoft.com/office/drawing/2014/main" id="{56954155-B8C9-DF61-D7A4-5D4FD45020EE}"/>
              </a:ext>
            </a:extLst>
          </p:cNvPr>
          <p:cNvCxnSpPr>
            <a:cxnSpLocks/>
          </p:cNvCxnSpPr>
          <p:nvPr/>
        </p:nvCxnSpPr>
        <p:spPr>
          <a:xfrm>
            <a:off x="1447363" y="791846"/>
            <a:ext cx="2265101" cy="0"/>
          </a:xfrm>
          <a:prstGeom prst="straightConnector1">
            <a:avLst/>
          </a:prstGeom>
          <a:noFill/>
          <a:ln w="38100" cap="flat" cmpd="sng">
            <a:solidFill>
              <a:srgbClr val="FFFFFF"/>
            </a:solidFill>
            <a:prstDash val="solid"/>
            <a:round/>
            <a:headEnd type="none" w="sm" len="sm"/>
            <a:tailEnd type="none" w="sm" len="sm"/>
          </a:ln>
        </p:spPr>
      </p:cxnSp>
      <p:cxnSp>
        <p:nvCxnSpPr>
          <p:cNvPr id="13" name="Google Shape;1444;p171">
            <a:extLst>
              <a:ext uri="{FF2B5EF4-FFF2-40B4-BE49-F238E27FC236}">
                <a16:creationId xmlns:a16="http://schemas.microsoft.com/office/drawing/2014/main" id="{0686101D-9D2C-EB47-A884-CFD190DEE71A}"/>
              </a:ext>
            </a:extLst>
          </p:cNvPr>
          <p:cNvCxnSpPr>
            <a:cxnSpLocks/>
          </p:cNvCxnSpPr>
          <p:nvPr/>
        </p:nvCxnSpPr>
        <p:spPr>
          <a:xfrm>
            <a:off x="8369716" y="791846"/>
            <a:ext cx="2265101" cy="0"/>
          </a:xfrm>
          <a:prstGeom prst="straightConnector1">
            <a:avLst/>
          </a:prstGeom>
          <a:noFill/>
          <a:ln w="38100" cap="flat" cmpd="sng">
            <a:solidFill>
              <a:srgbClr val="FFFFFF"/>
            </a:solidFill>
            <a:prstDash val="solid"/>
            <a:round/>
            <a:headEnd type="none" w="sm" len="sm"/>
            <a:tailEnd type="none" w="sm" len="sm"/>
          </a:ln>
        </p:spPr>
      </p:cxnSp>
      <p:pic>
        <p:nvPicPr>
          <p:cNvPr id="14" name="Google Shape;223;p11" descr="A screenshot of a computer&#10;&#10;Description automatically generated">
            <a:extLst>
              <a:ext uri="{FF2B5EF4-FFF2-40B4-BE49-F238E27FC236}">
                <a16:creationId xmlns:a16="http://schemas.microsoft.com/office/drawing/2014/main" id="{7ED2BF3D-837B-502A-F3C8-4672D2504041}"/>
              </a:ext>
            </a:extLst>
          </p:cNvPr>
          <p:cNvPicPr preferRelativeResize="0"/>
          <p:nvPr/>
        </p:nvPicPr>
        <p:blipFill rotWithShape="1">
          <a:blip r:embed="rId5">
            <a:alphaModFix/>
          </a:blip>
          <a:srcRect/>
          <a:stretch/>
        </p:blipFill>
        <p:spPr>
          <a:xfrm>
            <a:off x="923782" y="2161739"/>
            <a:ext cx="4461514" cy="2517515"/>
          </a:xfrm>
          <a:prstGeom prst="rect">
            <a:avLst/>
          </a:prstGeom>
          <a:noFill/>
          <a:ln>
            <a:noFill/>
          </a:ln>
        </p:spPr>
      </p:pic>
      <p:sp>
        <p:nvSpPr>
          <p:cNvPr id="15" name="Google Shape;218;p11">
            <a:extLst>
              <a:ext uri="{FF2B5EF4-FFF2-40B4-BE49-F238E27FC236}">
                <a16:creationId xmlns:a16="http://schemas.microsoft.com/office/drawing/2014/main" id="{1C8F3A17-146C-6472-CBBD-F7810C7DF920}"/>
              </a:ext>
            </a:extLst>
          </p:cNvPr>
          <p:cNvSpPr txBox="1">
            <a:spLocks/>
          </p:cNvSpPr>
          <p:nvPr/>
        </p:nvSpPr>
        <p:spPr>
          <a:xfrm>
            <a:off x="6096000" y="1770388"/>
            <a:ext cx="5627463" cy="412554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bg1"/>
              </a:buClr>
              <a:buSzPct val="100000"/>
            </a:pPr>
            <a:r>
              <a:rPr lang="en-US" sz="2200" dirty="0">
                <a:solidFill>
                  <a:schemeClr val="bg1"/>
                </a:solidFill>
                <a:latin typeface="Proxima Nova"/>
                <a:ea typeface="Proxima Nova"/>
                <a:cs typeface="Proxima Nova"/>
                <a:sym typeface="Proxima Nova"/>
              </a:rPr>
              <a:t>Part 3: CAD Competition</a:t>
            </a:r>
            <a:endParaRPr lang="en-US" sz="2200" dirty="0">
              <a:solidFill>
                <a:schemeClr val="bg1"/>
              </a:solidFill>
            </a:endParaRPr>
          </a:p>
          <a:p>
            <a:pPr marL="800100" lvl="1" indent="-342900">
              <a:lnSpc>
                <a:spcPct val="90000"/>
              </a:lnSpc>
              <a:spcBef>
                <a:spcPts val="500"/>
              </a:spcBef>
              <a:buClr>
                <a:schemeClr val="bg1"/>
              </a:buClr>
              <a:buSzPct val="100000"/>
              <a:buFont typeface="Arial"/>
              <a:buChar char="•"/>
            </a:pPr>
            <a:r>
              <a:rPr lang="en-US" sz="2200" dirty="0">
                <a:solidFill>
                  <a:schemeClr val="bg1"/>
                </a:solidFill>
                <a:latin typeface="Proxima Nova"/>
                <a:ea typeface="Proxima Nova"/>
                <a:cs typeface="Proxima Nova"/>
                <a:sym typeface="Proxima Nova"/>
              </a:rPr>
              <a:t>Find the load, material, and </a:t>
            </a:r>
            <a:br>
              <a:rPr lang="en-US" sz="2200" dirty="0">
                <a:solidFill>
                  <a:schemeClr val="bg1"/>
                </a:solidFill>
                <a:latin typeface="Proxima Nova"/>
                <a:ea typeface="Proxima Nova"/>
                <a:cs typeface="Proxima Nova"/>
                <a:sym typeface="Proxima Nova"/>
              </a:rPr>
            </a:br>
            <a:r>
              <a:rPr lang="en-US" sz="2200" dirty="0">
                <a:solidFill>
                  <a:schemeClr val="bg1"/>
                </a:solidFill>
                <a:latin typeface="Proxima Nova"/>
                <a:ea typeface="Proxima Nova"/>
                <a:cs typeface="Proxima Nova"/>
                <a:sym typeface="Proxima Nova"/>
              </a:rPr>
              <a:t>constraints on the model</a:t>
            </a:r>
            <a:endParaRPr lang="en-US" sz="2200" dirty="0">
              <a:solidFill>
                <a:schemeClr val="bg1"/>
              </a:solidFill>
            </a:endParaRPr>
          </a:p>
          <a:p>
            <a:pPr marL="800100" lvl="1" indent="-342900">
              <a:lnSpc>
                <a:spcPct val="90000"/>
              </a:lnSpc>
              <a:spcBef>
                <a:spcPts val="500"/>
              </a:spcBef>
              <a:buClr>
                <a:schemeClr val="bg1"/>
              </a:buClr>
              <a:buSzPct val="100000"/>
              <a:buFont typeface="Arial"/>
              <a:buChar char="•"/>
            </a:pPr>
            <a:r>
              <a:rPr lang="en-US" sz="2200" dirty="0">
                <a:solidFill>
                  <a:schemeClr val="bg1"/>
                </a:solidFill>
                <a:latin typeface="Proxima Nova"/>
                <a:ea typeface="Proxima Nova"/>
                <a:cs typeface="Proxima Nova"/>
                <a:sym typeface="Proxima Nova"/>
              </a:rPr>
              <a:t>Run a static stress simulation</a:t>
            </a:r>
            <a:endParaRPr lang="en-US" sz="2200" dirty="0">
              <a:solidFill>
                <a:schemeClr val="bg1"/>
              </a:solidFill>
            </a:endParaRPr>
          </a:p>
          <a:p>
            <a:pPr marL="800100" lvl="1" indent="-342900">
              <a:lnSpc>
                <a:spcPct val="90000"/>
              </a:lnSpc>
              <a:spcBef>
                <a:spcPts val="500"/>
              </a:spcBef>
              <a:buClr>
                <a:schemeClr val="bg1"/>
              </a:buClr>
              <a:buSzPct val="100000"/>
              <a:buFont typeface="Arial"/>
              <a:buChar char="•"/>
            </a:pPr>
            <a:r>
              <a:rPr lang="en-US" sz="2200" dirty="0">
                <a:solidFill>
                  <a:schemeClr val="bg1"/>
                </a:solidFill>
                <a:latin typeface="Proxima Nova"/>
                <a:ea typeface="Proxima Nova"/>
                <a:cs typeface="Proxima Nova"/>
                <a:sym typeface="Proxima Nova"/>
              </a:rPr>
              <a:t>Review the initial factor of safety</a:t>
            </a:r>
            <a:endParaRPr lang="en-US" sz="2200" dirty="0">
              <a:solidFill>
                <a:schemeClr val="bg1"/>
              </a:solidFill>
            </a:endParaRPr>
          </a:p>
          <a:p>
            <a:pPr marL="800100" lvl="1" indent="-342900">
              <a:lnSpc>
                <a:spcPct val="90000"/>
              </a:lnSpc>
              <a:spcBef>
                <a:spcPts val="500"/>
              </a:spcBef>
              <a:buClr>
                <a:schemeClr val="bg1"/>
              </a:buClr>
              <a:buSzPct val="100000"/>
              <a:buFont typeface="Arial"/>
              <a:buChar char="•"/>
            </a:pPr>
            <a:r>
              <a:rPr lang="en-US" sz="2200" dirty="0">
                <a:solidFill>
                  <a:schemeClr val="bg1"/>
                </a:solidFill>
                <a:latin typeface="Proxima Nova"/>
                <a:ea typeface="Proxima Nova"/>
                <a:cs typeface="Proxima Nova"/>
                <a:sym typeface="Proxima Nova"/>
              </a:rPr>
              <a:t>Modify the model in the Design workspace within the limits of the competition rules</a:t>
            </a:r>
            <a:endParaRPr lang="en-US" sz="2200" dirty="0">
              <a:solidFill>
                <a:schemeClr val="bg1"/>
              </a:solidFill>
            </a:endParaRPr>
          </a:p>
          <a:p>
            <a:pPr marL="800100" lvl="1" indent="-342900">
              <a:lnSpc>
                <a:spcPct val="90000"/>
              </a:lnSpc>
              <a:spcBef>
                <a:spcPts val="500"/>
              </a:spcBef>
              <a:buClr>
                <a:schemeClr val="bg1"/>
              </a:buClr>
              <a:buSzPct val="100000"/>
              <a:buFont typeface="Arial"/>
              <a:buChar char="•"/>
            </a:pPr>
            <a:r>
              <a:rPr lang="en-US" sz="2200" dirty="0">
                <a:solidFill>
                  <a:schemeClr val="bg1"/>
                </a:solidFill>
                <a:latin typeface="Proxima Nova"/>
                <a:ea typeface="Proxima Nova"/>
                <a:cs typeface="Proxima Nova"/>
                <a:sym typeface="Proxima Nova"/>
              </a:rPr>
              <a:t>Rerun simulations and remodify until </a:t>
            </a:r>
            <a:br>
              <a:rPr lang="en-US" sz="2200" dirty="0">
                <a:solidFill>
                  <a:schemeClr val="bg1"/>
                </a:solidFill>
                <a:latin typeface="Proxima Nova"/>
                <a:ea typeface="Proxima Nova"/>
                <a:cs typeface="Proxima Nova"/>
                <a:sym typeface="Proxima Nova"/>
              </a:rPr>
            </a:br>
            <a:r>
              <a:rPr lang="en-US" sz="2200" dirty="0">
                <a:solidFill>
                  <a:schemeClr val="bg1"/>
                </a:solidFill>
                <a:latin typeface="Proxima Nova"/>
                <a:ea typeface="Proxima Nova"/>
                <a:cs typeface="Proxima Nova"/>
                <a:sym typeface="Proxima Nova"/>
              </a:rPr>
              <a:t>the part has safety factor of at least 3</a:t>
            </a:r>
            <a:endParaRPr lang="en-US" sz="2200" dirty="0">
              <a:solidFill>
                <a:schemeClr val="bg1"/>
              </a:solidFill>
            </a:endParaRPr>
          </a:p>
          <a:p>
            <a:pPr marL="800100" lvl="1" indent="-342900">
              <a:lnSpc>
                <a:spcPct val="90000"/>
              </a:lnSpc>
              <a:spcBef>
                <a:spcPts val="500"/>
              </a:spcBef>
              <a:buClr>
                <a:schemeClr val="bg1"/>
              </a:buClr>
              <a:buSzPct val="100000"/>
              <a:buFont typeface="Arial"/>
              <a:buChar char="•"/>
            </a:pPr>
            <a:r>
              <a:rPr lang="en-US" sz="2200" dirty="0">
                <a:solidFill>
                  <a:schemeClr val="bg1"/>
                </a:solidFill>
                <a:latin typeface="Proxima Nova"/>
                <a:ea typeface="Proxima Nova"/>
                <a:cs typeface="Proxima Nova"/>
                <a:sym typeface="Proxima Nova"/>
              </a:rPr>
              <a:t>Save and store the F3D file for later use</a:t>
            </a:r>
            <a:endParaRPr lang="en-US" sz="2200" dirty="0">
              <a:solidFill>
                <a:schemeClr val="bg1"/>
              </a:solidFill>
            </a:endParaRPr>
          </a:p>
        </p:txBody>
      </p:sp>
    </p:spTree>
    <p:extLst>
      <p:ext uri="{BB962C8B-B14F-4D97-AF65-F5344CB8AC3E}">
        <p14:creationId xmlns:p14="http://schemas.microsoft.com/office/powerpoint/2010/main" val="399475843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5088</TotalTime>
  <Words>1064</Words>
  <Application>Microsoft Macintosh PowerPoint</Application>
  <PresentationFormat>Widescreen</PresentationFormat>
  <Paragraphs>180</Paragraphs>
  <Slides>19</Slides>
  <Notes>19</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Montserrat</vt:lpstr>
      <vt:lpstr>Montserrat Black</vt:lpstr>
      <vt:lpstr>Proxima Nova</vt:lpstr>
      <vt:lpstr>Quattrocento Sans</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COMPUTER-AIDED DESIGN (CAD) COMPETITION</dc:title>
  <dc:creator>Diya</dc:creator>
  <cp:lastModifiedBy>General Engineering</cp:lastModifiedBy>
  <cp:revision>10</cp:revision>
  <dcterms:created xsi:type="dcterms:W3CDTF">2019-06-25T23:10:16Z</dcterms:created>
  <dcterms:modified xsi:type="dcterms:W3CDTF">2024-01-27T17:21:23Z</dcterms:modified>
</cp:coreProperties>
</file>