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Medium" panose="00000600000000000000" pitchFamily="2" charset="0"/>
      <p:regular r:id="rId29"/>
      <p:bold r:id="rId30"/>
      <p:italic r:id="rId31"/>
      <p:boldItalic r:id="rId32"/>
    </p:embeddedFont>
    <p:embeddedFont>
      <p:font typeface="Proxima Nov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S2LehqvfC058X5ylyNPqOqViv6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4"/>
    <p:restoredTop sz="94654"/>
  </p:normalViewPr>
  <p:slideViewPr>
    <p:cSldViewPr snapToGrid="0">
      <p:cViewPr varScale="1">
        <p:scale>
          <a:sx n="58" d="100"/>
          <a:sy n="58" d="100"/>
        </p:scale>
        <p:origin x="208"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a:p>
        </p:txBody>
      </p:sp>
      <p:sp>
        <p:nvSpPr>
          <p:cNvPr id="254" name="Google Shape;25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example is also in the sample lab report manual page.</a:t>
            </a:r>
            <a:endParaRPr/>
          </a:p>
        </p:txBody>
      </p:sp>
      <p:sp>
        <p:nvSpPr>
          <p:cNvPr id="266" name="Google Shape;26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video has NO AUDIO, so make sure to walk through and narrate what is happening. The first thing they do here is a loft, and then a sweep. </a:t>
            </a: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892629" y="1357497"/>
            <a:ext cx="10406742"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COMPUTER-AIDED DESIGN (CAD) COMPETITION</a:t>
            </a:r>
            <a:endParaRPr/>
          </a:p>
        </p:txBody>
      </p:sp>
      <p:sp>
        <p:nvSpPr>
          <p:cNvPr id="89" name="Google Shape;89;p1"/>
          <p:cNvSpPr txBox="1">
            <a:spLocks noGrp="1"/>
          </p:cNvSpPr>
          <p:nvPr>
            <p:ph type="subTitle" idx="1"/>
          </p:nvPr>
        </p:nvSpPr>
        <p:spPr>
          <a:xfrm>
            <a:off x="1524000" y="4255187"/>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EG1004  |  LAB 2</a:t>
            </a:r>
            <a:endParaRPr/>
          </a:p>
        </p:txBody>
      </p:sp>
      <p:cxnSp>
        <p:nvCxnSpPr>
          <p:cNvPr id="90" name="Google Shape;90;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1" name="Google Shape;91;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4" name="Google Shape;94;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MATERIALS</a:t>
            </a:r>
            <a:endParaRPr/>
          </a:p>
        </p:txBody>
      </p:sp>
      <p:sp>
        <p:nvSpPr>
          <p:cNvPr id="192" name="Google Shape;192;p9"/>
          <p:cNvSpPr txBox="1">
            <a:spLocks noGrp="1"/>
          </p:cNvSpPr>
          <p:nvPr>
            <p:ph type="subTitle" idx="1"/>
          </p:nvPr>
        </p:nvSpPr>
        <p:spPr>
          <a:xfrm>
            <a:off x="1058091" y="1923350"/>
            <a:ext cx="10342340"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A lab PC</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Fusion 360</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Predesigned part files (download</a:t>
            </a:r>
            <a:br>
              <a:rPr lang="en-US">
                <a:latin typeface="Proxima Nova"/>
                <a:ea typeface="Proxima Nova"/>
                <a:cs typeface="Proxima Nova"/>
                <a:sym typeface="Proxima Nova"/>
              </a:rPr>
            </a:br>
            <a:r>
              <a:rPr lang="en-US">
                <a:latin typeface="Proxima Nova"/>
                <a:ea typeface="Proxima Nova"/>
                <a:cs typeface="Proxima Nova"/>
                <a:sym typeface="Proxima Nova"/>
              </a:rPr>
              <a:t>directly from the manual)</a:t>
            </a:r>
            <a:endParaRPr/>
          </a:p>
        </p:txBody>
      </p:sp>
      <p:sp>
        <p:nvSpPr>
          <p:cNvPr id="193" name="Google Shape;193;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5" name="Google Shape;195;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6" name="Google Shape;196;p9"/>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8</a:t>
            </a:r>
            <a:endParaRPr/>
          </a:p>
        </p:txBody>
      </p:sp>
      <p:pic>
        <p:nvPicPr>
          <p:cNvPr id="197" name="Google Shape;197;p9" descr="A picture containing building, tower, clock, bridge&#10;&#10;Description automatically generated"/>
          <p:cNvPicPr preferRelativeResize="0"/>
          <p:nvPr/>
        </p:nvPicPr>
        <p:blipFill rotWithShape="1">
          <a:blip r:embed="rId4">
            <a:alphaModFix/>
          </a:blip>
          <a:srcRect/>
          <a:stretch/>
        </p:blipFill>
        <p:spPr>
          <a:xfrm>
            <a:off x="6439610" y="1973608"/>
            <a:ext cx="4242038" cy="3575583"/>
          </a:xfrm>
          <a:prstGeom prst="rect">
            <a:avLst/>
          </a:prstGeom>
          <a:noFill/>
          <a:ln>
            <a:noFill/>
          </a:ln>
        </p:spPr>
      </p:pic>
      <p:sp>
        <p:nvSpPr>
          <p:cNvPr id="198" name="Google Shape;198;p9"/>
          <p:cNvSpPr/>
          <p:nvPr/>
        </p:nvSpPr>
        <p:spPr>
          <a:xfrm>
            <a:off x="6169081" y="5486248"/>
            <a:ext cx="47830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7: Truss Pyramid</a:t>
            </a:r>
            <a:endParaRPr dirty="0"/>
          </a:p>
        </p:txBody>
      </p:sp>
      <p:pic>
        <p:nvPicPr>
          <p:cNvPr id="199" name="Google Shape;199;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PROCEDURE</a:t>
            </a:r>
            <a:endParaRPr/>
          </a:p>
        </p:txBody>
      </p:sp>
      <p:sp>
        <p:nvSpPr>
          <p:cNvPr id="205" name="Google Shape;205;p10"/>
          <p:cNvSpPr txBox="1">
            <a:spLocks noGrp="1"/>
          </p:cNvSpPr>
          <p:nvPr>
            <p:ph type="subTitle" idx="1"/>
          </p:nvPr>
        </p:nvSpPr>
        <p:spPr>
          <a:xfrm>
            <a:off x="629422" y="1923350"/>
            <a:ext cx="6738184" cy="4125543"/>
          </a:xfrm>
          <a:prstGeom prst="rect">
            <a:avLst/>
          </a:prstGeom>
          <a:noFill/>
          <a:ln>
            <a:noFill/>
          </a:ln>
        </p:spPr>
        <p:txBody>
          <a:bodyPr spcFirstLastPara="1" wrap="square" lIns="91425" tIns="45700" rIns="91425" bIns="45700" anchor="ctr"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Part 1: Set up the File</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Part 2: Learning Exercise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Simultaneous activity with TAs</a:t>
            </a:r>
            <a:endParaRPr/>
          </a:p>
        </p:txBody>
      </p:sp>
      <p:sp>
        <p:nvSpPr>
          <p:cNvPr id="206" name="Google Shape;206;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09" name="Google Shape;209;p1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9</a:t>
            </a:r>
            <a:endParaRPr/>
          </a:p>
        </p:txBody>
      </p:sp>
      <p:sp>
        <p:nvSpPr>
          <p:cNvPr id="210" name="Google Shape;210;p10"/>
          <p:cNvSpPr/>
          <p:nvPr/>
        </p:nvSpPr>
        <p:spPr>
          <a:xfrm>
            <a:off x="7085067" y="5063264"/>
            <a:ext cx="481584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8: Redesigned Part</a:t>
            </a:r>
            <a:endParaRPr dirty="0"/>
          </a:p>
        </p:txBody>
      </p:sp>
      <p:pic>
        <p:nvPicPr>
          <p:cNvPr id="211" name="Google Shape;211;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pic>
        <p:nvPicPr>
          <p:cNvPr id="212" name="Google Shape;212;p10"/>
          <p:cNvPicPr preferRelativeResize="0"/>
          <p:nvPr/>
        </p:nvPicPr>
        <p:blipFill rotWithShape="1">
          <a:blip r:embed="rId5">
            <a:alphaModFix/>
          </a:blip>
          <a:srcRect/>
          <a:stretch/>
        </p:blipFill>
        <p:spPr>
          <a:xfrm>
            <a:off x="7995083" y="2213678"/>
            <a:ext cx="2995807" cy="28263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PROCEDURE</a:t>
            </a:r>
            <a:endParaRPr/>
          </a:p>
        </p:txBody>
      </p:sp>
      <p:sp>
        <p:nvSpPr>
          <p:cNvPr id="218" name="Google Shape;218;p11"/>
          <p:cNvSpPr txBox="1">
            <a:spLocks noGrp="1"/>
          </p:cNvSpPr>
          <p:nvPr>
            <p:ph type="subTitle" idx="1"/>
          </p:nvPr>
        </p:nvSpPr>
        <p:spPr>
          <a:xfrm>
            <a:off x="560014" y="1884160"/>
            <a:ext cx="6493929" cy="412554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Part 3: CAD Competition</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Find the load, material, and </a:t>
            </a:r>
            <a:br>
              <a:rPr lang="en-US" sz="2400">
                <a:latin typeface="Proxima Nova"/>
                <a:ea typeface="Proxima Nova"/>
                <a:cs typeface="Proxima Nova"/>
                <a:sym typeface="Proxima Nova"/>
              </a:rPr>
            </a:br>
            <a:r>
              <a:rPr lang="en-US" sz="2400">
                <a:latin typeface="Proxima Nova"/>
                <a:ea typeface="Proxima Nova"/>
                <a:cs typeface="Proxima Nova"/>
                <a:sym typeface="Proxima Nova"/>
              </a:rPr>
              <a:t>constraints on the model</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Run a static stress simulation</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Review the initial factor of safety</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Modify the model in the Design workspace within the limits of the competition rules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Rerun simulations and remodify until </a:t>
            </a:r>
            <a:br>
              <a:rPr lang="en-US" sz="2400">
                <a:latin typeface="Proxima Nova"/>
                <a:ea typeface="Proxima Nova"/>
                <a:cs typeface="Proxima Nova"/>
                <a:sym typeface="Proxima Nova"/>
              </a:rPr>
            </a:br>
            <a:r>
              <a:rPr lang="en-US" sz="2400">
                <a:latin typeface="Proxima Nova"/>
                <a:ea typeface="Proxima Nova"/>
                <a:cs typeface="Proxima Nova"/>
                <a:sym typeface="Proxima Nova"/>
              </a:rPr>
              <a:t>the part has safety factor of at least 3</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Save and store the F3D file for later use</a:t>
            </a:r>
            <a:endParaRPr/>
          </a:p>
        </p:txBody>
      </p:sp>
      <p:sp>
        <p:nvSpPr>
          <p:cNvPr id="219" name="Google Shape;219;p1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1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1" name="Google Shape;221;p11"/>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22" name="Google Shape;222;p11"/>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10</a:t>
            </a:r>
            <a:endParaRPr/>
          </a:p>
        </p:txBody>
      </p:sp>
      <p:pic>
        <p:nvPicPr>
          <p:cNvPr id="223" name="Google Shape;223;p11" descr="A screenshot of a computer&#10;&#10;Description automatically generated"/>
          <p:cNvPicPr preferRelativeResize="0"/>
          <p:nvPr/>
        </p:nvPicPr>
        <p:blipFill rotWithShape="1">
          <a:blip r:embed="rId4">
            <a:alphaModFix/>
          </a:blip>
          <a:srcRect/>
          <a:stretch/>
        </p:blipFill>
        <p:spPr>
          <a:xfrm>
            <a:off x="7334941" y="2666727"/>
            <a:ext cx="3964652" cy="2237149"/>
          </a:xfrm>
          <a:prstGeom prst="rect">
            <a:avLst/>
          </a:prstGeom>
          <a:noFill/>
          <a:ln>
            <a:noFill/>
          </a:ln>
        </p:spPr>
      </p:pic>
      <p:sp>
        <p:nvSpPr>
          <p:cNvPr id="224" name="Google Shape;224;p11"/>
          <p:cNvSpPr/>
          <p:nvPr/>
        </p:nvSpPr>
        <p:spPr>
          <a:xfrm>
            <a:off x="6925719" y="4903876"/>
            <a:ext cx="47830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9: Screwed bracket static stress simulation</a:t>
            </a:r>
            <a:endParaRPr dirty="0"/>
          </a:p>
        </p:txBody>
      </p:sp>
      <p:pic>
        <p:nvPicPr>
          <p:cNvPr id="225" name="Google Shape;225;p11"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COMPETITION RULES</a:t>
            </a:r>
            <a:endParaRPr/>
          </a:p>
        </p:txBody>
      </p:sp>
      <p:sp>
        <p:nvSpPr>
          <p:cNvPr id="231" name="Google Shape;231;p12"/>
          <p:cNvSpPr txBox="1">
            <a:spLocks noGrp="1"/>
          </p:cNvSpPr>
          <p:nvPr>
            <p:ph type="subTitle" idx="1"/>
          </p:nvPr>
        </p:nvSpPr>
        <p:spPr>
          <a:xfrm>
            <a:off x="818867" y="1923350"/>
            <a:ext cx="10581564" cy="391789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 </a:t>
            </a:r>
            <a:endParaRPr/>
          </a:p>
          <a:p>
            <a:pPr marL="0" lvl="0" indent="0" algn="ctr" rtl="0">
              <a:lnSpc>
                <a:spcPct val="90000"/>
              </a:lnSpc>
              <a:spcBef>
                <a:spcPts val="1000"/>
              </a:spcBef>
              <a:spcAft>
                <a:spcPts val="0"/>
              </a:spcAft>
              <a:buClr>
                <a:schemeClr val="dk1"/>
              </a:buClr>
              <a:buSzPts val="2400"/>
              <a:buNone/>
            </a:pPr>
            <a:endParaRPr>
              <a:latin typeface="Proxima Nova"/>
              <a:ea typeface="Proxima Nova"/>
              <a:cs typeface="Proxima Nova"/>
              <a:sym typeface="Proxima Nova"/>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Redesigned part must be less than double the initial volume</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Redesigned part must have a safety factor of at least 3</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Cannot alter the applied loads or constraints</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Cannot remove the areas highlighted in </a:t>
            </a:r>
            <a:r>
              <a:rPr lang="en-US">
                <a:solidFill>
                  <a:srgbClr val="B8544A"/>
                </a:solidFill>
                <a:latin typeface="Proxima Nova"/>
                <a:ea typeface="Proxima Nova"/>
                <a:cs typeface="Proxima Nova"/>
                <a:sym typeface="Proxima Nova"/>
              </a:rPr>
              <a:t>red</a:t>
            </a:r>
            <a:r>
              <a:rPr lang="en-US">
                <a:latin typeface="Proxima Nova"/>
                <a:ea typeface="Proxima Nova"/>
                <a:cs typeface="Proxima Nova"/>
                <a:sym typeface="Proxima Nova"/>
              </a:rPr>
              <a:t> on the model</a:t>
            </a:r>
            <a:endParaRPr/>
          </a:p>
          <a:p>
            <a:pPr marL="342900" lvl="0" indent="-342900" algn="l" rtl="0">
              <a:lnSpc>
                <a:spcPct val="90000"/>
              </a:lnSpc>
              <a:spcBef>
                <a:spcPts val="1000"/>
              </a:spcBef>
              <a:spcAft>
                <a:spcPts val="0"/>
              </a:spcAft>
              <a:buClr>
                <a:schemeClr val="dk1"/>
              </a:buClr>
              <a:buSzPts val="2400"/>
              <a:buFont typeface="Arial"/>
              <a:buChar char="•"/>
            </a:pPr>
            <a:r>
              <a:rPr lang="en-US" b="0" i="0">
                <a:latin typeface="Proxima Nova"/>
                <a:ea typeface="Proxima Nova"/>
                <a:cs typeface="Proxima Nova"/>
                <a:sym typeface="Proxima Nova"/>
              </a:rPr>
              <a:t>Can only use aluminum, steel, copper, or lead</a:t>
            </a:r>
            <a:endParaRPr>
              <a:latin typeface="Proxima Nova"/>
              <a:ea typeface="Proxima Nova"/>
              <a:cs typeface="Proxima Nova"/>
              <a:sym typeface="Proxima Nova"/>
            </a:endParaRPr>
          </a:p>
        </p:txBody>
      </p:sp>
      <p:sp>
        <p:nvSpPr>
          <p:cNvPr id="232" name="Google Shape;232;p1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1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4" name="Google Shape;234;p12"/>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35" name="Google Shape;235;p1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11</a:t>
            </a:r>
            <a:endParaRPr/>
          </a:p>
        </p:txBody>
      </p:sp>
      <p:pic>
        <p:nvPicPr>
          <p:cNvPr id="236" name="Google Shape;236;p12" descr="A picture containing building, window&#10;&#10;Description automatically generated"/>
          <p:cNvPicPr preferRelativeResize="0"/>
          <p:nvPr/>
        </p:nvPicPr>
        <p:blipFill rotWithShape="1">
          <a:blip r:embed="rId4">
            <a:alphaModFix/>
          </a:blip>
          <a:srcRect/>
          <a:stretch/>
        </p:blipFill>
        <p:spPr>
          <a:xfrm>
            <a:off x="9465039" y="3439454"/>
            <a:ext cx="1976519" cy="1665994"/>
          </a:xfrm>
          <a:prstGeom prst="rect">
            <a:avLst/>
          </a:prstGeom>
          <a:noFill/>
          <a:ln>
            <a:noFill/>
          </a:ln>
        </p:spPr>
      </p:pic>
      <p:sp>
        <p:nvSpPr>
          <p:cNvPr id="237" name="Google Shape;237;p12"/>
          <p:cNvSpPr/>
          <p:nvPr/>
        </p:nvSpPr>
        <p:spPr>
          <a:xfrm>
            <a:off x="8061750" y="5040192"/>
            <a:ext cx="478309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10: Wire </a:t>
            </a:r>
            <a:br>
              <a:rPr lang="en-US" sz="1600" b="0" i="0" u="none" strike="noStrike" cap="none" dirty="0">
                <a:solidFill>
                  <a:schemeClr val="dk1"/>
                </a:solidFill>
                <a:latin typeface="Proxima Nova"/>
                <a:ea typeface="Proxima Nova"/>
                <a:cs typeface="Proxima Nova"/>
                <a:sym typeface="Proxima Nova"/>
              </a:rPr>
            </a:br>
            <a:r>
              <a:rPr lang="en-US" sz="1600" b="0" i="0" u="none" strike="noStrike" cap="none" dirty="0">
                <a:solidFill>
                  <a:schemeClr val="dk1"/>
                </a:solidFill>
                <a:latin typeface="Proxima Nova"/>
                <a:ea typeface="Proxima Nova"/>
                <a:cs typeface="Proxima Nova"/>
                <a:sym typeface="Proxima Nova"/>
              </a:rPr>
              <a:t>Supported Shelf</a:t>
            </a:r>
            <a:endParaRPr dirty="0"/>
          </a:p>
        </p:txBody>
      </p:sp>
      <p:pic>
        <p:nvPicPr>
          <p:cNvPr id="238" name="Google Shape;238;p12"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pic>
        <p:nvPicPr>
          <p:cNvPr id="239" name="Google Shape;239;p12" descr="{\displaystyle Competition\ Ratio=[{\frac {Final\ Safety\ Factor}{Final\ Volume}}-\ {\frac {Initial\ Safety\ Factor}{Initial\ Volume}}]\times 10^{4}\,}"/>
          <p:cNvPicPr preferRelativeResize="0"/>
          <p:nvPr/>
        </p:nvPicPr>
        <p:blipFill rotWithShape="1">
          <a:blip r:embed="rId6">
            <a:alphaModFix/>
          </a:blip>
          <a:srcRect/>
          <a:stretch/>
        </p:blipFill>
        <p:spPr>
          <a:xfrm>
            <a:off x="1600200" y="2396998"/>
            <a:ext cx="8991600" cy="628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ASSIGNMENT</a:t>
            </a:r>
            <a:endParaRPr/>
          </a:p>
        </p:txBody>
      </p:sp>
      <p:sp>
        <p:nvSpPr>
          <p:cNvPr id="245" name="Google Shape;245;p13"/>
          <p:cNvSpPr txBox="1">
            <a:spLocks noGrp="1"/>
          </p:cNvSpPr>
          <p:nvPr>
            <p:ph type="subTitle" idx="1"/>
          </p:nvPr>
        </p:nvSpPr>
        <p:spPr>
          <a:xfrm>
            <a:off x="805218" y="1857604"/>
            <a:ext cx="10581564" cy="4125543"/>
          </a:xfrm>
          <a:prstGeom prst="rect">
            <a:avLst/>
          </a:prstGeom>
          <a:noFill/>
          <a:ln>
            <a:noFill/>
          </a:ln>
        </p:spPr>
        <p:txBody>
          <a:bodyPr spcFirstLastPara="1" wrap="square" lIns="91425" tIns="45700" rIns="91425" bIns="45700" anchor="ctr" anchorCtr="0">
            <a:normAutofit lnSpcReduction="10000"/>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Individual lab report:</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Answer discussion questions in manual</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Learning Exercise section need not be discussed</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Include screenshots of at least two simulations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Due at 11:59 PM the night before Lab 3</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Team presentation:</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Address discussion points in manual</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Learning Exercise section need not be discussed</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Include drawings (top, front, most detailed side, isometric) of </a:t>
            </a:r>
            <a:br>
              <a:rPr lang="en-US" sz="2400">
                <a:latin typeface="Proxima Nova"/>
                <a:ea typeface="Proxima Nova"/>
                <a:cs typeface="Proxima Nova"/>
                <a:sym typeface="Proxima Nova"/>
              </a:rPr>
            </a:br>
            <a:r>
              <a:rPr lang="en-US" sz="2400">
                <a:latin typeface="Proxima Nova"/>
                <a:ea typeface="Proxima Nova"/>
                <a:cs typeface="Proxima Nova"/>
                <a:sym typeface="Proxima Nova"/>
              </a:rPr>
              <a:t>unmodified and modified part</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Due at 11:59 PM the night before Recitation 3</a:t>
            </a:r>
            <a:endParaRPr/>
          </a:p>
        </p:txBody>
      </p:sp>
      <p:sp>
        <p:nvSpPr>
          <p:cNvPr id="246" name="Google Shape;246;p1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1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8" name="Google Shape;248;p13"/>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49" name="Google Shape;249;p13"/>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12</a:t>
            </a:r>
            <a:endParaRPr/>
          </a:p>
        </p:txBody>
      </p:sp>
      <p:pic>
        <p:nvPicPr>
          <p:cNvPr id="250" name="Google Shape;250;p1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1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8" name="Google Shape;258;p1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59" name="Google Shape;259;p14"/>
          <p:cNvSpPr txBox="1"/>
          <p:nvPr/>
        </p:nvSpPr>
        <p:spPr>
          <a:xfrm>
            <a:off x="171450" y="678204"/>
            <a:ext cx="11849100"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b="0" i="0" u="none" strike="noStrike" cap="none">
                <a:solidFill>
                  <a:schemeClr val="dk1"/>
                </a:solidFill>
                <a:latin typeface="Montserrat Medium"/>
                <a:ea typeface="Montserrat Medium"/>
                <a:cs typeface="Montserrat Medium"/>
                <a:sym typeface="Montserrat Medium"/>
              </a:rPr>
              <a:t>LAB REPORT REMINDER</a:t>
            </a:r>
            <a:endParaRPr/>
          </a:p>
        </p:txBody>
      </p:sp>
      <p:pic>
        <p:nvPicPr>
          <p:cNvPr id="260" name="Google Shape;260;p14"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61" name="Google Shape;261;p1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13</a:t>
            </a:r>
            <a:endParaRPr/>
          </a:p>
        </p:txBody>
      </p:sp>
      <p:sp>
        <p:nvSpPr>
          <p:cNvPr id="262" name="Google Shape;262;p14"/>
          <p:cNvSpPr txBox="1"/>
          <p:nvPr/>
        </p:nvSpPr>
        <p:spPr>
          <a:xfrm>
            <a:off x="848557" y="2157247"/>
            <a:ext cx="10142333"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57068C"/>
                </a:solidFill>
                <a:latin typeface="Proxima Nova"/>
                <a:ea typeface="Proxima Nova"/>
                <a:cs typeface="Proxima Nova"/>
                <a:sym typeface="Proxima Nova"/>
              </a:rPr>
              <a:t>CONTRIBUTION STATEMENTS</a:t>
            </a:r>
            <a:br>
              <a:rPr lang="en-US" sz="2800" b="1" i="0" u="none" strike="noStrike" cap="none">
                <a:solidFill>
                  <a:srgbClr val="57068C"/>
                </a:solidFill>
                <a:latin typeface="Proxima Nova"/>
                <a:ea typeface="Proxima Nova"/>
                <a:cs typeface="Proxima Nova"/>
                <a:sym typeface="Proxima Nova"/>
              </a:rPr>
            </a:br>
            <a:endParaRPr sz="2800" b="1">
              <a:solidFill>
                <a:srgbClr val="57068C"/>
              </a:solidFill>
              <a:latin typeface="Proxima Nova"/>
              <a:ea typeface="Proxima Nova"/>
              <a:cs typeface="Proxima Nova"/>
              <a:sym typeface="Proxima Nova"/>
            </a:endParaRPr>
          </a:p>
          <a:p>
            <a:pPr marL="457200" marR="0" lvl="0" indent="-457200" algn="l" rtl="0">
              <a:lnSpc>
                <a:spcPct val="150000"/>
              </a:lnSpc>
              <a:spcBef>
                <a:spcPts val="0"/>
              </a:spcBef>
              <a:spcAft>
                <a:spcPts val="0"/>
              </a:spcAft>
              <a:buClr>
                <a:schemeClr val="dk1"/>
              </a:buClr>
              <a:buSzPts val="2400"/>
              <a:buFont typeface="Arial"/>
              <a:buChar char="•"/>
            </a:pPr>
            <a:r>
              <a:rPr lang="en-US" sz="2400">
                <a:solidFill>
                  <a:schemeClr val="dk1"/>
                </a:solidFill>
                <a:latin typeface="Proxima Nova"/>
                <a:ea typeface="Proxima Nova"/>
                <a:cs typeface="Proxima Nova"/>
                <a:sym typeface="Proxima Nova"/>
              </a:rPr>
              <a:t>Paragraph at the end of Conclusion </a:t>
            </a:r>
            <a:endParaRPr/>
          </a:p>
          <a:p>
            <a:pPr marL="457200" marR="0" lvl="0" indent="-457200" algn="l" rtl="0">
              <a:lnSpc>
                <a:spcPct val="150000"/>
              </a:lnSpc>
              <a:spcBef>
                <a:spcPts val="0"/>
              </a:spcBef>
              <a:spcAft>
                <a:spcPts val="0"/>
              </a:spcAft>
              <a:buClr>
                <a:schemeClr val="dk1"/>
              </a:buClr>
              <a:buSzPts val="2400"/>
              <a:buFont typeface="Arial"/>
              <a:buChar char="•"/>
            </a:pPr>
            <a:r>
              <a:rPr lang="en-US" sz="2400">
                <a:solidFill>
                  <a:schemeClr val="dk1"/>
                </a:solidFill>
                <a:latin typeface="Proxima Nova"/>
                <a:ea typeface="Proxima Nova"/>
                <a:cs typeface="Proxima Nova"/>
                <a:sym typeface="Proxima Nova"/>
              </a:rPr>
              <a:t>Discuss the parts of the lab that you completed</a:t>
            </a:r>
            <a:endParaRPr/>
          </a:p>
          <a:p>
            <a:pPr marL="457200" marR="0" lvl="0" indent="-457200" algn="l" rtl="0">
              <a:lnSpc>
                <a:spcPct val="150000"/>
              </a:lnSpc>
              <a:spcBef>
                <a:spcPts val="0"/>
              </a:spcBef>
              <a:spcAft>
                <a:spcPts val="0"/>
              </a:spcAft>
              <a:buClr>
                <a:schemeClr val="dk1"/>
              </a:buClr>
              <a:buSzPts val="2400"/>
              <a:buFont typeface="Arial"/>
              <a:buChar char="•"/>
            </a:pPr>
            <a:r>
              <a:rPr lang="en-US" sz="2400" b="1">
                <a:solidFill>
                  <a:schemeClr val="dk1"/>
                </a:solidFill>
                <a:latin typeface="Proxima Nova"/>
                <a:ea typeface="Proxima Nova"/>
                <a:cs typeface="Proxima Nova"/>
                <a:sym typeface="Proxima Nova"/>
              </a:rPr>
              <a:t>State the importance of these parts to the overall experiment</a:t>
            </a:r>
            <a:endParaRPr/>
          </a:p>
          <a:p>
            <a:pPr marL="457200" marR="0" lvl="0" indent="-457200" algn="l" rtl="0">
              <a:lnSpc>
                <a:spcPct val="150000"/>
              </a:lnSpc>
              <a:spcBef>
                <a:spcPts val="0"/>
              </a:spcBef>
              <a:spcAft>
                <a:spcPts val="0"/>
              </a:spcAft>
              <a:buClr>
                <a:schemeClr val="dk1"/>
              </a:buClr>
              <a:buSzPts val="2400"/>
              <a:buFont typeface="Arial"/>
              <a:buChar char="•"/>
            </a:pPr>
            <a:r>
              <a:rPr lang="en-US" sz="2400">
                <a:solidFill>
                  <a:schemeClr val="dk1"/>
                </a:solidFill>
                <a:latin typeface="Proxima Nova"/>
                <a:ea typeface="Proxima Nova"/>
                <a:cs typeface="Proxima Nova"/>
                <a:sym typeface="Proxima Nova"/>
              </a:rPr>
              <a:t>Refer to the </a:t>
            </a:r>
            <a:r>
              <a:rPr lang="en-US" sz="2400">
                <a:solidFill>
                  <a:srgbClr val="57068C"/>
                </a:solidFill>
                <a:latin typeface="Proxima Nova"/>
                <a:ea typeface="Proxima Nova"/>
                <a:cs typeface="Proxima Nova"/>
                <a:sym typeface="Proxima Nova"/>
              </a:rPr>
              <a:t>Sample Lab Report</a:t>
            </a:r>
            <a:r>
              <a:rPr lang="en-US" sz="2400">
                <a:solidFill>
                  <a:schemeClr val="dk1"/>
                </a:solidFill>
                <a:latin typeface="Proxima Nova"/>
                <a:ea typeface="Proxima Nova"/>
                <a:cs typeface="Proxima Nova"/>
                <a:sym typeface="Proxima Nova"/>
              </a:rPr>
              <a:t> manual page under </a:t>
            </a:r>
            <a:r>
              <a:rPr lang="en-US" sz="2400">
                <a:solidFill>
                  <a:srgbClr val="57068C"/>
                </a:solidFill>
                <a:latin typeface="Proxima Nova"/>
                <a:ea typeface="Proxima Nova"/>
                <a:cs typeface="Proxima Nova"/>
                <a:sym typeface="Proxima Nova"/>
              </a:rPr>
              <a:t>Writing Resources</a:t>
            </a:r>
            <a:endParaRPr/>
          </a:p>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0" name="Google Shape;270;p1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71" name="Google Shape;271;p15"/>
          <p:cNvSpPr txBox="1"/>
          <p:nvPr/>
        </p:nvSpPr>
        <p:spPr>
          <a:xfrm>
            <a:off x="171450" y="678204"/>
            <a:ext cx="11849100"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LAB REPORT REMINDER</a:t>
            </a:r>
            <a:endParaRPr/>
          </a:p>
        </p:txBody>
      </p:sp>
      <p:pic>
        <p:nvPicPr>
          <p:cNvPr id="272" name="Google Shape;272;p1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73" name="Google Shape;273;p15"/>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chemeClr val="dk1"/>
                </a:solidFill>
                <a:latin typeface="Proxima Nova"/>
                <a:ea typeface="Proxima Nova"/>
                <a:cs typeface="Proxima Nova"/>
                <a:sym typeface="Proxima Nova"/>
              </a:rPr>
              <a:t>14</a:t>
            </a:r>
            <a:endParaRPr/>
          </a:p>
        </p:txBody>
      </p:sp>
      <p:sp>
        <p:nvSpPr>
          <p:cNvPr id="274" name="Google Shape;274;p15"/>
          <p:cNvSpPr txBox="1"/>
          <p:nvPr/>
        </p:nvSpPr>
        <p:spPr>
          <a:xfrm>
            <a:off x="1397390" y="1726701"/>
            <a:ext cx="9397218"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a:solidFill>
                  <a:srgbClr val="57068C"/>
                </a:solidFill>
                <a:latin typeface="Montserrat"/>
                <a:ea typeface="Montserrat"/>
                <a:cs typeface="Montserrat"/>
                <a:sym typeface="Montserrat"/>
              </a:rPr>
              <a:t>EXAMPLE</a:t>
            </a:r>
            <a:endParaRPr/>
          </a:p>
        </p:txBody>
      </p:sp>
      <p:pic>
        <p:nvPicPr>
          <p:cNvPr id="275" name="Google Shape;275;p15"/>
          <p:cNvPicPr preferRelativeResize="0"/>
          <p:nvPr/>
        </p:nvPicPr>
        <p:blipFill rotWithShape="1">
          <a:blip r:embed="rId5">
            <a:alphaModFix/>
          </a:blip>
          <a:srcRect/>
          <a:stretch/>
        </p:blipFill>
        <p:spPr>
          <a:xfrm>
            <a:off x="1838422" y="2379806"/>
            <a:ext cx="8515153" cy="35303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CLOSING</a:t>
            </a:r>
            <a:endParaRPr/>
          </a:p>
        </p:txBody>
      </p:sp>
      <p:sp>
        <p:nvSpPr>
          <p:cNvPr id="281" name="Google Shape;281;p16"/>
          <p:cNvSpPr txBox="1">
            <a:spLocks noGrp="1"/>
          </p:cNvSpPr>
          <p:nvPr>
            <p:ph type="subTitle" idx="1"/>
          </p:nvPr>
        </p:nvSpPr>
        <p:spPr>
          <a:xfrm>
            <a:off x="805218" y="1884976"/>
            <a:ext cx="10581564" cy="412554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Have all original data signed by a TA</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Submit all work electronically</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Take screenshots of mechanical part before and after modification</a:t>
            </a:r>
            <a:endParaRPr/>
          </a:p>
        </p:txBody>
      </p:sp>
      <p:sp>
        <p:nvSpPr>
          <p:cNvPr id="282" name="Google Shape;282;p16"/>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6"/>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4" name="Google Shape;284;p16"/>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85" name="Google Shape;285;p16"/>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chemeClr val="dk1"/>
                </a:solidFill>
                <a:latin typeface="Proxima Nova"/>
                <a:ea typeface="Proxima Nova"/>
                <a:cs typeface="Proxima Nova"/>
                <a:sym typeface="Proxima Nova"/>
              </a:rPr>
              <a:t>15</a:t>
            </a:r>
            <a:endParaRPr/>
          </a:p>
        </p:txBody>
      </p:sp>
      <p:pic>
        <p:nvPicPr>
          <p:cNvPr id="286" name="Google Shape;286;p16"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7"/>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Montserrat Medium"/>
              <a:buNone/>
            </a:pPr>
            <a:r>
              <a:rPr lang="en-US">
                <a:latin typeface="Montserrat Medium"/>
                <a:ea typeface="Montserrat Medium"/>
                <a:cs typeface="Montserrat Medium"/>
                <a:sym typeface="Montserrat Medium"/>
              </a:rPr>
              <a:t>QUESTIONS?</a:t>
            </a:r>
            <a:endParaRPr/>
          </a:p>
        </p:txBody>
      </p:sp>
      <p:cxnSp>
        <p:nvCxnSpPr>
          <p:cNvPr id="292" name="Google Shape;292;p17"/>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293" name="Google Shape;293;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5" name="Google Shape;295;p1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96" name="Google Shape;296;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1637731" y="1109303"/>
            <a:ext cx="8889242" cy="9651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OVERVIEW</a:t>
            </a:r>
            <a:endParaRPr/>
          </a:p>
        </p:txBody>
      </p:sp>
      <p:sp>
        <p:nvSpPr>
          <p:cNvPr id="100" name="Google Shape;100;p2"/>
          <p:cNvSpPr txBox="1">
            <a:spLocks noGrp="1"/>
          </p:cNvSpPr>
          <p:nvPr>
            <p:ph type="subTitle" idx="1"/>
          </p:nvPr>
        </p:nvSpPr>
        <p:spPr>
          <a:xfrm>
            <a:off x="1392073" y="2192373"/>
            <a:ext cx="9435151" cy="3556324"/>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dirty="0">
                <a:latin typeface="Proxima Nova"/>
                <a:ea typeface="Proxima Nova"/>
                <a:cs typeface="Proxima Nova"/>
                <a:sym typeface="Proxima Nova"/>
              </a:rPr>
              <a:t>Objective</a:t>
            </a:r>
          </a:p>
          <a:p>
            <a:pPr marL="342900" lvl="0" indent="-342900" algn="l" rtl="0">
              <a:lnSpc>
                <a:spcPct val="90000"/>
              </a:lnSpc>
              <a:spcBef>
                <a:spcPts val="0"/>
              </a:spcBef>
              <a:spcAft>
                <a:spcPts val="0"/>
              </a:spcAft>
              <a:buClr>
                <a:schemeClr val="dk1"/>
              </a:buClr>
              <a:buSzPts val="2400"/>
              <a:buFont typeface="Arial"/>
              <a:buChar char="•"/>
            </a:pPr>
            <a:r>
              <a:rPr lang="en-US" dirty="0">
                <a:latin typeface="Proxima Nova"/>
                <a:sym typeface="Proxima Nova"/>
              </a:rPr>
              <a:t>IDBE Implementation</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Background Information</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Materials</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Procedure</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Competition Rules</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Assignment</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Closing</a:t>
            </a:r>
            <a:endParaRPr dirty="0"/>
          </a:p>
        </p:txBody>
      </p:sp>
      <p:cxnSp>
        <p:nvCxnSpPr>
          <p:cNvPr id="101" name="Google Shape;101;p2"/>
          <p:cNvCxnSpPr/>
          <p:nvPr/>
        </p:nvCxnSpPr>
        <p:spPr>
          <a:xfrm>
            <a:off x="931362" y="2599509"/>
            <a:ext cx="0" cy="2757045"/>
          </a:xfrm>
          <a:prstGeom prst="straightConnector1">
            <a:avLst/>
          </a:prstGeom>
          <a:noFill/>
          <a:ln w="9525" cap="flat" cmpd="sng">
            <a:solidFill>
              <a:srgbClr val="7030A0"/>
            </a:solidFill>
            <a:prstDash val="solid"/>
            <a:miter lim="800000"/>
            <a:headEnd type="none" w="sm" len="sm"/>
            <a:tailEnd type="none" w="sm" len="sm"/>
          </a:ln>
        </p:spPr>
      </p:cxnSp>
      <p:sp>
        <p:nvSpPr>
          <p:cNvPr id="102" name="Google Shape;102;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4" name="Google Shape;104;p2"/>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05" name="Google Shape;105;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1</a:t>
            </a:r>
            <a:endParaRPr/>
          </a:p>
        </p:txBody>
      </p:sp>
      <p:pic>
        <p:nvPicPr>
          <p:cNvPr id="106" name="Google Shape;106;p2" descr="A close up of a logo&#10;&#10;Description automatically generated"/>
          <p:cNvPicPr preferRelativeResize="0"/>
          <p:nvPr/>
        </p:nvPicPr>
        <p:blipFill rotWithShape="1">
          <a:blip r:embed="rId4">
            <a:alphaModFix/>
          </a:blip>
          <a:srcRect/>
          <a:stretch/>
        </p:blipFill>
        <p:spPr>
          <a:xfrm>
            <a:off x="6723513" y="2438239"/>
            <a:ext cx="1809648" cy="1809648"/>
          </a:xfrm>
          <a:prstGeom prst="rect">
            <a:avLst/>
          </a:prstGeom>
          <a:noFill/>
          <a:ln>
            <a:noFill/>
          </a:ln>
        </p:spPr>
      </p:pic>
      <p:pic>
        <p:nvPicPr>
          <p:cNvPr id="107" name="Google Shape;107;p2"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pic>
        <p:nvPicPr>
          <p:cNvPr id="108" name="Google Shape;108;p2" descr="A close up of a sign&#10;&#10;Description automatically generated"/>
          <p:cNvPicPr preferRelativeResize="0"/>
          <p:nvPr/>
        </p:nvPicPr>
        <p:blipFill rotWithShape="1">
          <a:blip r:embed="rId6">
            <a:alphaModFix/>
          </a:blip>
          <a:srcRect t="12066" b="11662"/>
          <a:stretch/>
        </p:blipFill>
        <p:spPr>
          <a:xfrm>
            <a:off x="8533161" y="3623555"/>
            <a:ext cx="1997019" cy="1487611"/>
          </a:xfrm>
          <a:prstGeom prst="rect">
            <a:avLst/>
          </a:prstGeom>
          <a:noFill/>
          <a:ln>
            <a:noFill/>
          </a:ln>
        </p:spPr>
      </p:pic>
      <p:sp>
        <p:nvSpPr>
          <p:cNvPr id="109" name="Google Shape;109;p2"/>
          <p:cNvSpPr/>
          <p:nvPr/>
        </p:nvSpPr>
        <p:spPr>
          <a:xfrm>
            <a:off x="6390288" y="5176109"/>
            <a:ext cx="44369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Figure 1: Fusion 360 (Left) and Cura (Right) Courtesy of AppRecs and Wikipedia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OBJECTIVE</a:t>
            </a:r>
            <a:endParaRPr/>
          </a:p>
        </p:txBody>
      </p:sp>
      <p:sp>
        <p:nvSpPr>
          <p:cNvPr id="115" name="Google Shape;115;p3"/>
          <p:cNvSpPr txBox="1">
            <a:spLocks noGrp="1"/>
          </p:cNvSpPr>
          <p:nvPr>
            <p:ph type="subTitle" idx="1"/>
          </p:nvPr>
        </p:nvSpPr>
        <p:spPr>
          <a:xfrm>
            <a:off x="818867" y="1923350"/>
            <a:ext cx="10581564"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Use CAD software, Fusion 360, to modify a design</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Analyze and modify a poorly-designed part in Fusion 360</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Enter the modified part in a competition against other redesigns</a:t>
            </a:r>
            <a:endParaRPr/>
          </a:p>
        </p:txBody>
      </p:sp>
      <p:sp>
        <p:nvSpPr>
          <p:cNvPr id="116" name="Google Shape;116;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8" name="Google Shape;118;p3"/>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19" name="Google Shape;119;p3"/>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2</a:t>
            </a:r>
            <a:endParaRPr/>
          </a:p>
        </p:txBody>
      </p:sp>
      <p:pic>
        <p:nvPicPr>
          <p:cNvPr id="120" name="Google Shape;120;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ctrTitle"/>
          </p:nvPr>
        </p:nvSpPr>
        <p:spPr>
          <a:xfrm>
            <a:off x="564107" y="809107"/>
            <a:ext cx="11063700" cy="965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cs typeface="Montserrat Medium"/>
                <a:sym typeface="Montserrat Medium"/>
              </a:rPr>
              <a:t>IDBE IMPLEMENTATION</a:t>
            </a:r>
            <a:endParaRPr dirty="0"/>
          </a:p>
        </p:txBody>
      </p:sp>
      <p:sp>
        <p:nvSpPr>
          <p:cNvPr id="113" name="Google Shape;113;p15"/>
          <p:cNvSpPr txBox="1">
            <a:spLocks noGrp="1"/>
          </p:cNvSpPr>
          <p:nvPr>
            <p:ph type="subTitle" idx="1"/>
          </p:nvPr>
        </p:nvSpPr>
        <p:spPr>
          <a:xfrm>
            <a:off x="818868" y="1923350"/>
            <a:ext cx="7207532" cy="3917892"/>
          </a:xfrm>
          <a:prstGeom prst="rect">
            <a:avLst/>
          </a:prstGeom>
          <a:noFill/>
          <a:ln>
            <a:noFill/>
          </a:ln>
        </p:spPr>
        <p:txBody>
          <a:bodyPr spcFirstLastPara="1" wrap="square" lIns="91425" tIns="45700" rIns="91425" bIns="45700" anchor="ctr" anchorCtr="0">
            <a:noAutofit/>
          </a:bodyPr>
          <a:lstStyle/>
          <a:p>
            <a:pPr marL="342900" lvl="0" indent="-330200" algn="l" rtl="0">
              <a:spcBef>
                <a:spcPts val="0"/>
              </a:spcBef>
              <a:spcAft>
                <a:spcPts val="0"/>
              </a:spcAft>
              <a:buSzPts val="2200"/>
              <a:buChar char="•"/>
            </a:pPr>
            <a:r>
              <a:rPr lang="en-US" sz="2200">
                <a:latin typeface="Proxima Nova"/>
                <a:ea typeface="Proxima Nova"/>
                <a:cs typeface="Proxima Nova"/>
                <a:sym typeface="Proxima Nova"/>
              </a:rPr>
              <a:t>Inclusive Leadership</a:t>
            </a:r>
            <a:endParaRPr sz="2200">
              <a:latin typeface="Proxima Nova"/>
              <a:ea typeface="Proxima Nova"/>
              <a:cs typeface="Proxima Nova"/>
              <a:sym typeface="Proxima Nova"/>
            </a:endParaRPr>
          </a:p>
          <a:p>
            <a:pPr marL="800100" lvl="1" indent="-330200" algn="l" rtl="0">
              <a:spcBef>
                <a:spcPts val="500"/>
              </a:spcBef>
              <a:spcAft>
                <a:spcPts val="0"/>
              </a:spcAft>
              <a:buSzPts val="2200"/>
              <a:buChar char="•"/>
            </a:pPr>
            <a:r>
              <a:rPr lang="en-US" sz="2200">
                <a:latin typeface="Proxima Nova"/>
                <a:ea typeface="Proxima Nova"/>
                <a:cs typeface="Proxima Nova"/>
                <a:sym typeface="Proxima Nova"/>
              </a:rPr>
              <a:t>Effective and inclusive leaders work to identify their peers’ strengths and support their weaknesses</a:t>
            </a:r>
            <a:endParaRPr sz="2200">
              <a:latin typeface="Proxima Nova"/>
              <a:ea typeface="Proxima Nova"/>
              <a:cs typeface="Proxima Nova"/>
              <a:sym typeface="Proxima Nova"/>
            </a:endParaRPr>
          </a:p>
          <a:p>
            <a:pPr marL="800100" lvl="1" indent="-330200" algn="l" rtl="0">
              <a:spcBef>
                <a:spcPts val="500"/>
              </a:spcBef>
              <a:spcAft>
                <a:spcPts val="0"/>
              </a:spcAft>
              <a:buSzPts val="2200"/>
              <a:buFont typeface="Proxima Nova"/>
              <a:buChar char="•"/>
            </a:pPr>
            <a:r>
              <a:rPr lang="en-US" sz="2200">
                <a:latin typeface="Proxima Nova"/>
                <a:ea typeface="Proxima Nova"/>
                <a:cs typeface="Proxima Nova"/>
                <a:sym typeface="Proxima Nova"/>
              </a:rPr>
              <a:t>Our social identities play an important role in how we lead and the ways we can relate to others</a:t>
            </a:r>
            <a:endParaRPr sz="2200">
              <a:latin typeface="Proxima Nova"/>
              <a:ea typeface="Proxima Nova"/>
              <a:cs typeface="Proxima Nova"/>
              <a:sym typeface="Proxima Nova"/>
            </a:endParaRPr>
          </a:p>
          <a:p>
            <a:pPr marL="342900" lvl="0" indent="-330200" algn="l" rtl="0">
              <a:spcBef>
                <a:spcPts val="1000"/>
              </a:spcBef>
              <a:spcAft>
                <a:spcPts val="0"/>
              </a:spcAft>
              <a:buSzPts val="2200"/>
              <a:buChar char="•"/>
            </a:pPr>
            <a:r>
              <a:rPr lang="en-US" sz="2200">
                <a:latin typeface="Proxima Nova"/>
                <a:ea typeface="Proxima Nova"/>
                <a:cs typeface="Proxima Nova"/>
                <a:sym typeface="Proxima Nova"/>
              </a:rPr>
              <a:t>Conflict Resolution</a:t>
            </a:r>
            <a:endParaRPr sz="2200">
              <a:latin typeface="Proxima Nova"/>
              <a:ea typeface="Proxima Nova"/>
              <a:cs typeface="Proxima Nova"/>
              <a:sym typeface="Proxima Nova"/>
            </a:endParaRPr>
          </a:p>
          <a:p>
            <a:pPr marL="800100" lvl="1" indent="-330200" algn="l" rtl="0">
              <a:spcBef>
                <a:spcPts val="500"/>
              </a:spcBef>
              <a:spcAft>
                <a:spcPts val="0"/>
              </a:spcAft>
              <a:buSzPts val="2200"/>
              <a:buChar char="•"/>
            </a:pPr>
            <a:r>
              <a:rPr lang="en-US" sz="2200">
                <a:latin typeface="Proxima Nova"/>
                <a:ea typeface="Proxima Nova"/>
                <a:cs typeface="Proxima Nova"/>
                <a:sym typeface="Proxima Nova"/>
              </a:rPr>
              <a:t>How do you approach an interpersonal conflict?</a:t>
            </a:r>
            <a:endParaRPr sz="2200">
              <a:latin typeface="Proxima Nova"/>
              <a:ea typeface="Proxima Nova"/>
              <a:cs typeface="Proxima Nova"/>
              <a:sym typeface="Proxima Nova"/>
            </a:endParaRPr>
          </a:p>
          <a:p>
            <a:pPr marL="800100" lvl="1" indent="-330200" algn="l" rtl="0">
              <a:spcBef>
                <a:spcPts val="500"/>
              </a:spcBef>
              <a:spcAft>
                <a:spcPts val="0"/>
              </a:spcAft>
              <a:buSzPts val="2200"/>
              <a:buFont typeface="Proxima Nova"/>
              <a:buChar char="•"/>
            </a:pPr>
            <a:r>
              <a:rPr lang="en-US" sz="2200">
                <a:latin typeface="Proxima Nova"/>
                <a:ea typeface="Proxima Nova"/>
                <a:cs typeface="Proxima Nova"/>
                <a:sym typeface="Proxima Nova"/>
              </a:rPr>
              <a:t>What expectations do you have for your team members? Are these realistic expectations?</a:t>
            </a:r>
            <a:endParaRPr sz="2200">
              <a:latin typeface="Proxima Nova"/>
              <a:ea typeface="Proxima Nova"/>
              <a:cs typeface="Proxima Nova"/>
              <a:sym typeface="Proxima Nova"/>
            </a:endParaRPr>
          </a:p>
          <a:p>
            <a:pPr marL="800100" lvl="1" indent="-330200" algn="l" rtl="0">
              <a:spcBef>
                <a:spcPts val="500"/>
              </a:spcBef>
              <a:spcAft>
                <a:spcPts val="0"/>
              </a:spcAft>
              <a:buSzPts val="2200"/>
              <a:buFont typeface="Proxima Nova"/>
              <a:buChar char="•"/>
            </a:pPr>
            <a:r>
              <a:rPr lang="en-US" sz="2200">
                <a:latin typeface="Proxima Nova"/>
                <a:ea typeface="Proxima Nova"/>
                <a:cs typeface="Proxima Nova"/>
                <a:sym typeface="Proxima Nova"/>
              </a:rPr>
              <a:t>How can we make our emotions </a:t>
            </a:r>
            <a:r>
              <a:rPr lang="en-US" sz="2200" i="1">
                <a:latin typeface="Proxima Nova"/>
                <a:ea typeface="Proxima Nova"/>
                <a:cs typeface="Proxima Nova"/>
                <a:sym typeface="Proxima Nova"/>
              </a:rPr>
              <a:t>and</a:t>
            </a:r>
            <a:r>
              <a:rPr lang="en-US" sz="2200">
                <a:latin typeface="Proxima Nova"/>
                <a:ea typeface="Proxima Nova"/>
                <a:cs typeface="Proxima Nova"/>
                <a:sym typeface="Proxima Nova"/>
              </a:rPr>
              <a:t> the emotions of others heard?</a:t>
            </a:r>
            <a:endParaRPr sz="2200">
              <a:latin typeface="Proxima Nova"/>
              <a:ea typeface="Proxima Nova"/>
              <a:cs typeface="Proxima Nova"/>
              <a:sym typeface="Proxima Nova"/>
            </a:endParaRPr>
          </a:p>
        </p:txBody>
      </p:sp>
      <p:sp>
        <p:nvSpPr>
          <p:cNvPr id="114" name="Google Shape;114;p1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1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1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17" name="Google Shape;117;p15"/>
          <p:cNvSpPr txBox="1"/>
          <p:nvPr/>
        </p:nvSpPr>
        <p:spPr>
          <a:xfrm>
            <a:off x="10990890" y="5841242"/>
            <a:ext cx="9012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chemeClr val="dk1"/>
                </a:solidFill>
                <a:latin typeface="Proxima Nova"/>
                <a:ea typeface="Proxima Nova"/>
                <a:cs typeface="Proxima Nova"/>
                <a:sym typeface="Proxima Nova"/>
              </a:rPr>
              <a:t>X</a:t>
            </a:r>
            <a:endParaRPr/>
          </a:p>
        </p:txBody>
      </p:sp>
      <p:pic>
        <p:nvPicPr>
          <p:cNvPr id="118" name="Google Shape;118;p1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19" name="Google Shape;119;p15"/>
          <p:cNvSpPr/>
          <p:nvPr/>
        </p:nvSpPr>
        <p:spPr>
          <a:xfrm>
            <a:off x="8333927" y="4999047"/>
            <a:ext cx="34248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2: </a:t>
            </a:r>
            <a:r>
              <a:rPr lang="en-US" sz="1600" dirty="0">
                <a:solidFill>
                  <a:schemeClr val="dk1"/>
                </a:solidFill>
                <a:latin typeface="Proxima Nova"/>
                <a:ea typeface="Proxima Nova"/>
                <a:cs typeface="Proxima Nova"/>
                <a:sym typeface="Proxima Nova"/>
              </a:rPr>
              <a:t>Inclusive</a:t>
            </a:r>
            <a:r>
              <a:rPr lang="en-US" sz="1600" b="0" i="0" u="none" strike="noStrike" cap="none" dirty="0">
                <a:solidFill>
                  <a:schemeClr val="dk1"/>
                </a:solidFill>
                <a:latin typeface="Proxima Nova"/>
                <a:ea typeface="Proxima Nova"/>
                <a:cs typeface="Proxima Nova"/>
                <a:sym typeface="Proxima Nova"/>
              </a:rPr>
              <a:t> Leadership from Deloitte</a:t>
            </a:r>
            <a:endParaRPr dirty="0"/>
          </a:p>
        </p:txBody>
      </p:sp>
      <p:pic>
        <p:nvPicPr>
          <p:cNvPr id="120" name="Google Shape;120;p15"/>
          <p:cNvPicPr preferRelativeResize="0"/>
          <p:nvPr/>
        </p:nvPicPr>
        <p:blipFill>
          <a:blip r:embed="rId5">
            <a:alphaModFix/>
          </a:blip>
          <a:stretch>
            <a:fillRect/>
          </a:stretch>
        </p:blipFill>
        <p:spPr>
          <a:xfrm>
            <a:off x="8668225" y="2173748"/>
            <a:ext cx="2756075" cy="2743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a:t>
            </a:r>
            <a:endParaRPr/>
          </a:p>
        </p:txBody>
      </p:sp>
      <p:sp>
        <p:nvSpPr>
          <p:cNvPr id="126" name="Google Shape;126;p4"/>
          <p:cNvSpPr txBox="1">
            <a:spLocks noGrp="1"/>
          </p:cNvSpPr>
          <p:nvPr>
            <p:ph type="subTitle" idx="1"/>
          </p:nvPr>
        </p:nvSpPr>
        <p:spPr>
          <a:xfrm>
            <a:off x="818868" y="1923350"/>
            <a:ext cx="7207532"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sz="2400">
                <a:latin typeface="Proxima Nova"/>
                <a:ea typeface="Proxima Nova"/>
                <a:cs typeface="Proxima Nova"/>
                <a:sym typeface="Proxima Nova"/>
              </a:rPr>
              <a:t>Fusion 3</a:t>
            </a:r>
            <a:r>
              <a:rPr lang="en-US">
                <a:latin typeface="Proxima Nova"/>
                <a:ea typeface="Proxima Nova"/>
                <a:cs typeface="Proxima Nova"/>
                <a:sym typeface="Proxima Nova"/>
              </a:rPr>
              <a:t>60</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Computer-Aided Design (CAD) software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Creates 3D drawings of engineering designs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Also used for CAM, rendering, simulation, etc.</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3D printing – allows for rapid prototyping and onsite manufacturing</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Cura</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3D printing preparation application</a:t>
            </a:r>
            <a:endParaRPr/>
          </a:p>
        </p:txBody>
      </p:sp>
      <p:sp>
        <p:nvSpPr>
          <p:cNvPr id="127" name="Google Shape;127;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30" name="Google Shape;130;p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3</a:t>
            </a:r>
            <a:endParaRPr/>
          </a:p>
        </p:txBody>
      </p:sp>
      <p:pic>
        <p:nvPicPr>
          <p:cNvPr id="131" name="Google Shape;131;p4"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32" name="Google Shape;132;p4"/>
          <p:cNvSpPr/>
          <p:nvPr/>
        </p:nvSpPr>
        <p:spPr>
          <a:xfrm>
            <a:off x="7948464" y="5022247"/>
            <a:ext cx="342466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3: Fusion 360 in use courtesy of Autodesk</a:t>
            </a:r>
            <a:endParaRPr dirty="0"/>
          </a:p>
        </p:txBody>
      </p:sp>
      <p:pic>
        <p:nvPicPr>
          <p:cNvPr id="133" name="Google Shape;133;p4" descr="A screenshot of a computer&#10;&#10;Description automatically generated"/>
          <p:cNvPicPr preferRelativeResize="0"/>
          <p:nvPr/>
        </p:nvPicPr>
        <p:blipFill rotWithShape="1">
          <a:blip r:embed="rId5">
            <a:alphaModFix/>
          </a:blip>
          <a:srcRect l="19634" r="7054"/>
          <a:stretch/>
        </p:blipFill>
        <p:spPr>
          <a:xfrm>
            <a:off x="8151706" y="2547006"/>
            <a:ext cx="3108960" cy="23073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 INFORMATION</a:t>
            </a:r>
            <a:endParaRPr/>
          </a:p>
        </p:txBody>
      </p:sp>
      <p:sp>
        <p:nvSpPr>
          <p:cNvPr id="139" name="Google Shape;139;p5"/>
          <p:cNvSpPr txBox="1">
            <a:spLocks noGrp="1"/>
          </p:cNvSpPr>
          <p:nvPr>
            <p:ph type="subTitle" idx="1"/>
          </p:nvPr>
        </p:nvSpPr>
        <p:spPr>
          <a:xfrm>
            <a:off x="609860" y="1923350"/>
            <a:ext cx="5000827"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Design workspace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Used to make precisely-scaled drawings of engineering designs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Sketch a 2D profile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Generate 3D body using Extrude, Sweep, or Loft</a:t>
            </a:r>
            <a:endParaRPr/>
          </a:p>
        </p:txBody>
      </p:sp>
      <p:sp>
        <p:nvSpPr>
          <p:cNvPr id="140" name="Google Shape;140;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43" name="Google Shape;143;p5"/>
          <p:cNvSpPr/>
          <p:nvPr/>
        </p:nvSpPr>
        <p:spPr>
          <a:xfrm>
            <a:off x="6929764" y="5015242"/>
            <a:ext cx="47830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4: Extrude and Sweep tools</a:t>
            </a:r>
            <a:endParaRPr dirty="0"/>
          </a:p>
        </p:txBody>
      </p:sp>
      <p:sp>
        <p:nvSpPr>
          <p:cNvPr id="144" name="Google Shape;144;p5"/>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4</a:t>
            </a:r>
            <a:endParaRPr/>
          </a:p>
        </p:txBody>
      </p:sp>
      <p:pic>
        <p:nvPicPr>
          <p:cNvPr id="145" name="Google Shape;145;p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pic>
        <p:nvPicPr>
          <p:cNvPr id="146" name="Google Shape;146;p5"/>
          <p:cNvPicPr preferRelativeResize="0"/>
          <p:nvPr/>
        </p:nvPicPr>
        <p:blipFill rotWithShape="1">
          <a:blip r:embed="rId5">
            <a:alphaModFix/>
          </a:blip>
          <a:srcRect/>
          <a:stretch/>
        </p:blipFill>
        <p:spPr>
          <a:xfrm>
            <a:off x="5769260" y="2473398"/>
            <a:ext cx="5943600" cy="2333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 INFORMATION</a:t>
            </a:r>
            <a:endParaRPr/>
          </a:p>
        </p:txBody>
      </p:sp>
      <p:sp>
        <p:nvSpPr>
          <p:cNvPr id="153" name="Google Shape;153;p6"/>
          <p:cNvSpPr txBox="1">
            <a:spLocks noGrp="1"/>
          </p:cNvSpPr>
          <p:nvPr>
            <p:ph type="subTitle" idx="1"/>
          </p:nvPr>
        </p:nvSpPr>
        <p:spPr>
          <a:xfrm>
            <a:off x="609860" y="1923350"/>
            <a:ext cx="2435181"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b="1">
                <a:latin typeface="Proxima Nova"/>
                <a:ea typeface="Proxima Nova"/>
                <a:cs typeface="Proxima Nova"/>
                <a:sym typeface="Proxima Nova"/>
              </a:rPr>
              <a:t>Loft </a:t>
            </a:r>
            <a:endParaRPr/>
          </a:p>
          <a:p>
            <a:pPr marL="800100" lvl="1" indent="-342900" algn="l" rtl="0">
              <a:lnSpc>
                <a:spcPct val="90000"/>
              </a:lnSpc>
              <a:spcBef>
                <a:spcPts val="500"/>
              </a:spcBef>
              <a:spcAft>
                <a:spcPts val="0"/>
              </a:spcAft>
              <a:buClr>
                <a:schemeClr val="dk1"/>
              </a:buClr>
              <a:buSzPts val="2000"/>
              <a:buFont typeface="Arial"/>
              <a:buChar char="•"/>
            </a:pPr>
            <a:r>
              <a:rPr lang="en-US">
                <a:latin typeface="Proxima Nova"/>
                <a:ea typeface="Proxima Nova"/>
                <a:cs typeface="Proxima Nova"/>
                <a:sym typeface="Proxima Nova"/>
              </a:rPr>
              <a:t>Creates a 3D extrusion to connect two profiles </a:t>
            </a:r>
            <a:endParaRPr b="1">
              <a:latin typeface="Proxima Nova"/>
              <a:ea typeface="Proxima Nova"/>
              <a:cs typeface="Proxima Nova"/>
              <a:sym typeface="Proxima Nova"/>
            </a:endParaRPr>
          </a:p>
          <a:p>
            <a:pPr marL="342900" lvl="0" indent="-342900" algn="l" rtl="0">
              <a:lnSpc>
                <a:spcPct val="90000"/>
              </a:lnSpc>
              <a:spcBef>
                <a:spcPts val="1000"/>
              </a:spcBef>
              <a:spcAft>
                <a:spcPts val="0"/>
              </a:spcAft>
              <a:buClr>
                <a:schemeClr val="dk1"/>
              </a:buClr>
              <a:buSzPts val="2400"/>
              <a:buFont typeface="Arial"/>
              <a:buChar char="•"/>
            </a:pPr>
            <a:r>
              <a:rPr lang="en-US" b="1">
                <a:latin typeface="Proxima Nova"/>
                <a:ea typeface="Proxima Nova"/>
                <a:cs typeface="Proxima Nova"/>
                <a:sym typeface="Proxima Nova"/>
              </a:rPr>
              <a:t>Sweep</a:t>
            </a:r>
            <a:endParaRPr/>
          </a:p>
          <a:p>
            <a:pPr marL="800100" lvl="1" indent="-342900" algn="l" rtl="0">
              <a:lnSpc>
                <a:spcPct val="90000"/>
              </a:lnSpc>
              <a:spcBef>
                <a:spcPts val="500"/>
              </a:spcBef>
              <a:spcAft>
                <a:spcPts val="0"/>
              </a:spcAft>
              <a:buClr>
                <a:schemeClr val="dk1"/>
              </a:buClr>
              <a:buSzPts val="2000"/>
              <a:buFont typeface="Arial"/>
              <a:buChar char="•"/>
            </a:pPr>
            <a:r>
              <a:rPr lang="en-US">
                <a:latin typeface="Proxima Nova"/>
                <a:ea typeface="Proxima Nova"/>
                <a:cs typeface="Proxima Nova"/>
                <a:sym typeface="Proxima Nova"/>
              </a:rPr>
              <a:t>Creates a 3D model of a surface (profile) along a specific path</a:t>
            </a:r>
            <a:endParaRPr/>
          </a:p>
        </p:txBody>
      </p:sp>
      <p:sp>
        <p:nvSpPr>
          <p:cNvPr id="154" name="Google Shape;154;p6"/>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6"/>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57" name="Google Shape;157;p6"/>
          <p:cNvSpPr/>
          <p:nvPr/>
        </p:nvSpPr>
        <p:spPr>
          <a:xfrm>
            <a:off x="6929764" y="5015242"/>
            <a:ext cx="47830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Figure 3: Extrude and Sweep tools</a:t>
            </a:r>
            <a:endParaRPr/>
          </a:p>
        </p:txBody>
      </p:sp>
      <p:sp>
        <p:nvSpPr>
          <p:cNvPr id="158" name="Google Shape;158;p6"/>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5</a:t>
            </a:r>
            <a:endParaRPr/>
          </a:p>
        </p:txBody>
      </p:sp>
      <p:pic>
        <p:nvPicPr>
          <p:cNvPr id="159" name="Google Shape;159;p6"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pic>
        <p:nvPicPr>
          <p:cNvPr id="160" name="Google Shape;160;p6"/>
          <p:cNvPicPr preferRelativeResize="0"/>
          <p:nvPr/>
        </p:nvPicPr>
        <p:blipFill rotWithShape="1">
          <a:blip r:embed="rId5">
            <a:alphaModFix/>
          </a:blip>
          <a:srcRect/>
          <a:stretch/>
        </p:blipFill>
        <p:spPr>
          <a:xfrm>
            <a:off x="3745758" y="1774254"/>
            <a:ext cx="7693089" cy="43273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7" descr="A screenshot of a video game&#10;&#10;Description automatically generated"/>
          <p:cNvPicPr preferRelativeResize="0"/>
          <p:nvPr/>
        </p:nvPicPr>
        <p:blipFill rotWithShape="1">
          <a:blip r:embed="rId3">
            <a:alphaModFix/>
          </a:blip>
          <a:srcRect/>
          <a:stretch/>
        </p:blipFill>
        <p:spPr>
          <a:xfrm>
            <a:off x="548382" y="2514885"/>
            <a:ext cx="4242602" cy="2383612"/>
          </a:xfrm>
          <a:prstGeom prst="rect">
            <a:avLst/>
          </a:prstGeom>
          <a:noFill/>
          <a:ln>
            <a:noFill/>
          </a:ln>
        </p:spPr>
      </p:pic>
      <p:sp>
        <p:nvSpPr>
          <p:cNvPr id="166" name="Google Shape;166;p7"/>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 INFORMATION</a:t>
            </a:r>
            <a:endParaRPr/>
          </a:p>
        </p:txBody>
      </p:sp>
      <p:sp>
        <p:nvSpPr>
          <p:cNvPr id="167" name="Google Shape;167;p7"/>
          <p:cNvSpPr txBox="1">
            <a:spLocks noGrp="1"/>
          </p:cNvSpPr>
          <p:nvPr>
            <p:ph type="subTitle" idx="1"/>
          </p:nvPr>
        </p:nvSpPr>
        <p:spPr>
          <a:xfrm>
            <a:off x="5107578" y="1897223"/>
            <a:ext cx="6677072" cy="412554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Simulation workspace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Used to run structural analysis on model under real-world conditions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Define the constraints (boundary conditions) on the model</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Apply a load to simulate real-world force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Generate a mesh, an array of polygons making up the body of the model</a:t>
            </a:r>
            <a:endParaRPr/>
          </a:p>
        </p:txBody>
      </p:sp>
      <p:sp>
        <p:nvSpPr>
          <p:cNvPr id="168" name="Google Shape;168;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0" name="Google Shape;170;p7"/>
          <p:cNvPicPr preferRelativeResize="0"/>
          <p:nvPr/>
        </p:nvPicPr>
        <p:blipFill rotWithShape="1">
          <a:blip r:embed="rId4">
            <a:alphaModFix/>
          </a:blip>
          <a:srcRect/>
          <a:stretch/>
        </p:blipFill>
        <p:spPr>
          <a:xfrm>
            <a:off x="83237" y="6393031"/>
            <a:ext cx="2586446" cy="402883"/>
          </a:xfrm>
          <a:prstGeom prst="rect">
            <a:avLst/>
          </a:prstGeom>
          <a:noFill/>
          <a:ln>
            <a:noFill/>
          </a:ln>
        </p:spPr>
      </p:pic>
      <p:sp>
        <p:nvSpPr>
          <p:cNvPr id="171" name="Google Shape;171;p7"/>
          <p:cNvSpPr/>
          <p:nvPr/>
        </p:nvSpPr>
        <p:spPr>
          <a:xfrm>
            <a:off x="79013" y="4898497"/>
            <a:ext cx="515521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5: Fusion 360 mesh courtesy of O’Reilly</a:t>
            </a:r>
            <a:endParaRPr dirty="0"/>
          </a:p>
        </p:txBody>
      </p:sp>
      <p:sp>
        <p:nvSpPr>
          <p:cNvPr id="172" name="Google Shape;172;p7"/>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6</a:t>
            </a:r>
            <a:endParaRPr/>
          </a:p>
        </p:txBody>
      </p:sp>
      <p:pic>
        <p:nvPicPr>
          <p:cNvPr id="173" name="Google Shape;173;p7"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 INFORMATION</a:t>
            </a:r>
            <a:endParaRPr/>
          </a:p>
        </p:txBody>
      </p:sp>
      <p:sp>
        <p:nvSpPr>
          <p:cNvPr id="179" name="Google Shape;179;p8"/>
          <p:cNvSpPr txBox="1">
            <a:spLocks noGrp="1"/>
          </p:cNvSpPr>
          <p:nvPr>
            <p:ph type="subTitle" idx="1"/>
          </p:nvPr>
        </p:nvSpPr>
        <p:spPr>
          <a:xfrm>
            <a:off x="5107578" y="1897223"/>
            <a:ext cx="6677072" cy="412554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Simulation workspace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Run simulation to obtain safety factor, a value used to describe how much stronger a system is than the expected load</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Can determine if an object is ready to sustain real-world loads or needs to be remodified</a:t>
            </a:r>
            <a:endParaRPr/>
          </a:p>
        </p:txBody>
      </p:sp>
      <p:sp>
        <p:nvSpPr>
          <p:cNvPr id="180" name="Google Shape;180;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8"/>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83" name="Google Shape;183;p8"/>
          <p:cNvSpPr/>
          <p:nvPr/>
        </p:nvSpPr>
        <p:spPr>
          <a:xfrm>
            <a:off x="79013" y="4898497"/>
            <a:ext cx="515521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6: Fusion 360 simulation courtesy of </a:t>
            </a:r>
            <a:r>
              <a:rPr lang="en-US" sz="1600" b="0" i="0" u="none" strike="noStrike" cap="none" dirty="0" err="1">
                <a:solidFill>
                  <a:schemeClr val="dk1"/>
                </a:solidFill>
                <a:latin typeface="Proxima Nova"/>
                <a:ea typeface="Proxima Nova"/>
                <a:cs typeface="Proxima Nova"/>
                <a:sym typeface="Proxima Nova"/>
              </a:rPr>
              <a:t>Engineering.com</a:t>
            </a:r>
            <a:endParaRPr dirty="0"/>
          </a:p>
        </p:txBody>
      </p:sp>
      <p:sp>
        <p:nvSpPr>
          <p:cNvPr id="184" name="Google Shape;184;p8"/>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7</a:t>
            </a:r>
            <a:endParaRPr/>
          </a:p>
        </p:txBody>
      </p:sp>
      <p:pic>
        <p:nvPicPr>
          <p:cNvPr id="185" name="Google Shape;185;p8"/>
          <p:cNvPicPr preferRelativeResize="0"/>
          <p:nvPr/>
        </p:nvPicPr>
        <p:blipFill rotWithShape="1">
          <a:blip r:embed="rId4">
            <a:alphaModFix/>
          </a:blip>
          <a:srcRect/>
          <a:stretch/>
        </p:blipFill>
        <p:spPr>
          <a:xfrm>
            <a:off x="535319" y="2577640"/>
            <a:ext cx="4242602" cy="2326802"/>
          </a:xfrm>
          <a:prstGeom prst="rect">
            <a:avLst/>
          </a:prstGeom>
          <a:noFill/>
          <a:ln>
            <a:noFill/>
          </a:ln>
        </p:spPr>
      </p:pic>
      <p:pic>
        <p:nvPicPr>
          <p:cNvPr id="186" name="Google Shape;186;p8"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Words>
  <Application>Microsoft Office PowerPoint</Application>
  <PresentationFormat>Widescreen</PresentationFormat>
  <Paragraphs>132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COMPUTER-AIDED DESIGN (CAD) COMPETITION</vt:lpstr>
      <vt:lpstr>OVERVIEW</vt:lpstr>
      <vt:lpstr>OBJECTIVE</vt:lpstr>
      <vt:lpstr>IDBE IMPLEMENTATION</vt:lpstr>
      <vt:lpstr>BACKGROUND</vt:lpstr>
      <vt:lpstr>BACKGROUND INFORMATION</vt:lpstr>
      <vt:lpstr>BACKGROUND INFORMATION</vt:lpstr>
      <vt:lpstr>BACKGROUND INFORMATION</vt:lpstr>
      <vt:lpstr>BACKGROUND INFORMATION</vt:lpstr>
      <vt:lpstr>MATERIALS</vt:lpstr>
      <vt:lpstr>PROCEDURE</vt:lpstr>
      <vt:lpstr>PROCEDURE</vt:lpstr>
      <vt:lpstr>COMPETITION RULES</vt:lpstr>
      <vt:lpstr>ASSIGNMENT</vt:lpstr>
      <vt:lpstr>PowerPoint Presentation</vt:lpstr>
      <vt:lpstr>PowerPoint Presentation</vt:lpstr>
      <vt:lpstr>CLOSING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COMPUTER-AIDED DESIGN (CAD) COMPETITION</dc:title>
  <dc:creator>Diya</dc:creator>
  <cp:lastModifiedBy>General Engineering</cp:lastModifiedBy>
  <cp:revision>3</cp:revision>
  <dcterms:created xsi:type="dcterms:W3CDTF">2019-06-25T23:10:16Z</dcterms:created>
  <dcterms:modified xsi:type="dcterms:W3CDTF">2023-09-04T17:30:36Z</dcterms:modified>
</cp:coreProperties>
</file>