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0"/>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17" r:id="rId16"/>
    <p:sldId id="327" r:id="rId17"/>
    <p:sldId id="329" r:id="rId18"/>
    <p:sldId id="328" r:id="rId19"/>
  </p:sldIdLst>
  <p:sldSz cx="12192000" cy="6858000"/>
  <p:notesSz cx="6858000" cy="9144000"/>
  <p:embeddedFontLst>
    <p:embeddedFont>
      <p:font typeface="Proxima Nova Lt" panose="02000506030000020004" pitchFamily="50" charset="0"/>
      <p:regular r:id="rId21"/>
    </p:embeddedFont>
    <p:embeddedFont>
      <p:font typeface="Proxima Nova Rg" panose="02000506030000020004" charset="0"/>
      <p:regular r:id="rId22"/>
      <p:bold r:id="rId23"/>
      <p:italic r:id="rId24"/>
      <p:boldItalic r:id="rId25"/>
    </p:embeddedFont>
    <p:embeddedFont>
      <p:font typeface="Gotham" pitchFamily="50" charset="0"/>
      <p:bold r:id="rId26"/>
    </p:embeddedFont>
    <p:embeddedFont>
      <p:font typeface="Calibri" panose="020F0502020204030204" pitchFamily="34" charset="0"/>
      <p:regular r:id="rId27"/>
      <p:bold r:id="rId28"/>
      <p:italic r:id="rId29"/>
      <p:boldItalic r:id="rId30"/>
    </p:embeddedFont>
    <p:embeddedFont>
      <p:font typeface="Gotham Medium" panose="02000604030000020004" pitchFamily="50" charset="0"/>
      <p:regular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81" autoAdjust="0"/>
    <p:restoredTop sz="91614"/>
  </p:normalViewPr>
  <p:slideViewPr>
    <p:cSldViewPr snapToGrid="0">
      <p:cViewPr varScale="1">
        <p:scale>
          <a:sx n="68" d="100"/>
          <a:sy n="68" d="100"/>
        </p:scale>
        <p:origin x="444" y="66"/>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324683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smtClean="0"/>
              <a:t>example is also</a:t>
            </a:r>
            <a:r>
              <a:rPr lang="en-US" baseline="0" smtClean="0"/>
              <a:t> </a:t>
            </a:r>
            <a:r>
              <a:rPr lang="en-US" baseline="0" dirty="0" smtClean="0"/>
              <a:t>in the sample lab report </a:t>
            </a:r>
            <a:r>
              <a:rPr lang="en-US" baseline="0" smtClean="0"/>
              <a:t>manual page.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16</a:t>
            </a:fld>
            <a:endParaRPr lang="en-US"/>
          </a:p>
        </p:txBody>
      </p:sp>
    </p:spTree>
    <p:extLst>
      <p:ext uri="{BB962C8B-B14F-4D97-AF65-F5344CB8AC3E}">
        <p14:creationId xmlns:p14="http://schemas.microsoft.com/office/powerpoint/2010/main" val="6553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6D3D9E1E-6E84-B340-91C9-AF6614030D5C}" type="datetime1">
              <a:rPr lang="en-US" smtClean="0"/>
              <a:t>9/23/2020</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84B48C13-B1FF-3F40-9FCF-988778AE23B3}" type="datetime1">
              <a:rPr lang="en-US" smtClean="0"/>
              <a:t>9/23/2020</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B480AE01-D21B-AE49-B36A-67D47A7FD6D3}" type="datetime1">
              <a:rPr lang="en-US" smtClean="0"/>
              <a:t>9/23/2020</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AA52AE-BFFE-0B4A-96EA-6765ED00506A}"/>
              </a:ext>
            </a:extLst>
          </p:cNvPr>
          <p:cNvSpPr>
            <a:spLocks noGrp="1"/>
          </p:cNvSpPr>
          <p:nvPr>
            <p:ph type="dt" sz="half" idx="10"/>
          </p:nvPr>
        </p:nvSpPr>
        <p:spPr/>
        <p:txBody>
          <a:bodyPr/>
          <a:lstStyle/>
          <a:p>
            <a:fld id="{FBDF848D-8015-0448-880C-9B870E23B3B8}" type="datetime1">
              <a:rPr lang="en-US" smtClean="0"/>
              <a:t>9/23/2020</a:t>
            </a:fld>
            <a:endParaRPr lang="en-US"/>
          </a:p>
        </p:txBody>
      </p:sp>
      <p:sp>
        <p:nvSpPr>
          <p:cNvPr id="5" name="Footer Placeholder 4">
            <a:extLst>
              <a:ext uri="{FF2B5EF4-FFF2-40B4-BE49-F238E27FC236}">
                <a16:creationId xmlns:a16="http://schemas.microsoft.com/office/drawing/2014/main" xmlns=""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E1230-8CB5-CE4B-86BF-BAD922A0192D}"/>
              </a:ext>
            </a:extLst>
          </p:cNvPr>
          <p:cNvSpPr>
            <a:spLocks noGrp="1"/>
          </p:cNvSpPr>
          <p:nvPr>
            <p:ph type="dt" sz="half" idx="10"/>
          </p:nvPr>
        </p:nvSpPr>
        <p:spPr/>
        <p:txBody>
          <a:bodyPr/>
          <a:lstStyle/>
          <a:p>
            <a:fld id="{E5615E1D-24DB-054A-96D5-3ECE7450746E}" type="datetime1">
              <a:rPr lang="en-US" smtClean="0"/>
              <a:t>9/23/2020</a:t>
            </a:fld>
            <a:endParaRPr lang="en-US"/>
          </a:p>
        </p:txBody>
      </p:sp>
      <p:sp>
        <p:nvSpPr>
          <p:cNvPr id="5" name="Footer Placeholder 4">
            <a:extLst>
              <a:ext uri="{FF2B5EF4-FFF2-40B4-BE49-F238E27FC236}">
                <a16:creationId xmlns:a16="http://schemas.microsoft.com/office/drawing/2014/main" xmlns=""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23DB85-5EA7-BE42-83BC-ACC899BC641E}"/>
              </a:ext>
            </a:extLst>
          </p:cNvPr>
          <p:cNvSpPr>
            <a:spLocks noGrp="1"/>
          </p:cNvSpPr>
          <p:nvPr>
            <p:ph type="dt" sz="half" idx="10"/>
          </p:nvPr>
        </p:nvSpPr>
        <p:spPr/>
        <p:txBody>
          <a:bodyPr/>
          <a:lstStyle/>
          <a:p>
            <a:fld id="{A6F037B4-756F-9C48-8395-6E1AFF0ECDCC}" type="datetime1">
              <a:rPr lang="en-US" smtClean="0"/>
              <a:t>9/23/2020</a:t>
            </a:fld>
            <a:endParaRPr lang="en-US"/>
          </a:p>
        </p:txBody>
      </p:sp>
      <p:sp>
        <p:nvSpPr>
          <p:cNvPr id="5" name="Footer Placeholder 4">
            <a:extLst>
              <a:ext uri="{FF2B5EF4-FFF2-40B4-BE49-F238E27FC236}">
                <a16:creationId xmlns:a16="http://schemas.microsoft.com/office/drawing/2014/main" xmlns=""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FE4892-7FFF-A442-9F01-AA62D06A8880}"/>
              </a:ext>
            </a:extLst>
          </p:cNvPr>
          <p:cNvSpPr>
            <a:spLocks noGrp="1"/>
          </p:cNvSpPr>
          <p:nvPr>
            <p:ph type="dt" sz="half" idx="10"/>
          </p:nvPr>
        </p:nvSpPr>
        <p:spPr/>
        <p:txBody>
          <a:bodyPr/>
          <a:lstStyle/>
          <a:p>
            <a:fld id="{B0DA0B89-FAF1-8C43-9E34-C69AD3064FA3}" type="datetime1">
              <a:rPr lang="en-US" smtClean="0"/>
              <a:t>9/23/2020</a:t>
            </a:fld>
            <a:endParaRPr lang="en-US"/>
          </a:p>
        </p:txBody>
      </p:sp>
      <p:sp>
        <p:nvSpPr>
          <p:cNvPr id="6" name="Footer Placeholder 5">
            <a:extLst>
              <a:ext uri="{FF2B5EF4-FFF2-40B4-BE49-F238E27FC236}">
                <a16:creationId xmlns:a16="http://schemas.microsoft.com/office/drawing/2014/main" xmlns=""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5EC11D-D692-A24B-9461-3F2B177265D4}"/>
              </a:ext>
            </a:extLst>
          </p:cNvPr>
          <p:cNvSpPr>
            <a:spLocks noGrp="1"/>
          </p:cNvSpPr>
          <p:nvPr>
            <p:ph type="dt" sz="half" idx="10"/>
          </p:nvPr>
        </p:nvSpPr>
        <p:spPr/>
        <p:txBody>
          <a:bodyPr/>
          <a:lstStyle/>
          <a:p>
            <a:fld id="{C2832326-880B-3647-BF1C-4247C18D4C8C}" type="datetime1">
              <a:rPr lang="en-US" smtClean="0"/>
              <a:t>9/23/2020</a:t>
            </a:fld>
            <a:endParaRPr lang="en-US"/>
          </a:p>
        </p:txBody>
      </p:sp>
      <p:sp>
        <p:nvSpPr>
          <p:cNvPr id="8" name="Footer Placeholder 7">
            <a:extLst>
              <a:ext uri="{FF2B5EF4-FFF2-40B4-BE49-F238E27FC236}">
                <a16:creationId xmlns:a16="http://schemas.microsoft.com/office/drawing/2014/main" xmlns=""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4A4197-E07F-D841-A61D-834FB33576B0}"/>
              </a:ext>
            </a:extLst>
          </p:cNvPr>
          <p:cNvSpPr>
            <a:spLocks noGrp="1"/>
          </p:cNvSpPr>
          <p:nvPr>
            <p:ph type="dt" sz="half" idx="10"/>
          </p:nvPr>
        </p:nvSpPr>
        <p:spPr/>
        <p:txBody>
          <a:bodyPr/>
          <a:lstStyle/>
          <a:p>
            <a:fld id="{3535258E-C18B-E440-959A-BC5960765903}" type="datetime1">
              <a:rPr lang="en-US" smtClean="0"/>
              <a:t>9/23/2020</a:t>
            </a:fld>
            <a:endParaRPr lang="en-US"/>
          </a:p>
        </p:txBody>
      </p:sp>
      <p:sp>
        <p:nvSpPr>
          <p:cNvPr id="4" name="Footer Placeholder 3">
            <a:extLst>
              <a:ext uri="{FF2B5EF4-FFF2-40B4-BE49-F238E27FC236}">
                <a16:creationId xmlns:a16="http://schemas.microsoft.com/office/drawing/2014/main" xmlns=""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59D9A5-C899-FB4C-9E59-9DCDE9AE1E3C}"/>
              </a:ext>
            </a:extLst>
          </p:cNvPr>
          <p:cNvSpPr>
            <a:spLocks noGrp="1"/>
          </p:cNvSpPr>
          <p:nvPr>
            <p:ph type="dt" sz="half" idx="10"/>
          </p:nvPr>
        </p:nvSpPr>
        <p:spPr/>
        <p:txBody>
          <a:bodyPr/>
          <a:lstStyle/>
          <a:p>
            <a:fld id="{D38379BE-85AE-BF46-BBF4-C01AEE04D4A1}" type="datetime1">
              <a:rPr lang="en-US" smtClean="0"/>
              <a:t>9/23/2020</a:t>
            </a:fld>
            <a:endParaRPr lang="en-US"/>
          </a:p>
        </p:txBody>
      </p:sp>
      <p:sp>
        <p:nvSpPr>
          <p:cNvPr id="3" name="Footer Placeholder 2">
            <a:extLst>
              <a:ext uri="{FF2B5EF4-FFF2-40B4-BE49-F238E27FC236}">
                <a16:creationId xmlns:a16="http://schemas.microsoft.com/office/drawing/2014/main" xmlns=""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9B2319-F80A-DD47-B53F-5E47F7E85C47}"/>
              </a:ext>
            </a:extLst>
          </p:cNvPr>
          <p:cNvSpPr>
            <a:spLocks noGrp="1"/>
          </p:cNvSpPr>
          <p:nvPr>
            <p:ph type="dt" sz="half" idx="10"/>
          </p:nvPr>
        </p:nvSpPr>
        <p:spPr/>
        <p:txBody>
          <a:bodyPr/>
          <a:lstStyle/>
          <a:p>
            <a:fld id="{FA2AB0D7-BBC2-834F-AC41-5FFC04485AB8}" type="datetime1">
              <a:rPr lang="en-US" smtClean="0"/>
              <a:t>9/23/2020</a:t>
            </a:fld>
            <a:endParaRPr lang="en-US"/>
          </a:p>
        </p:txBody>
      </p:sp>
      <p:sp>
        <p:nvSpPr>
          <p:cNvPr id="6" name="Footer Placeholder 5">
            <a:extLst>
              <a:ext uri="{FF2B5EF4-FFF2-40B4-BE49-F238E27FC236}">
                <a16:creationId xmlns:a16="http://schemas.microsoft.com/office/drawing/2014/main" xmlns=""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4D4E5070-8853-3E41-A744-BFD2C9347D42}" type="datetime1">
              <a:rPr lang="en-US" smtClean="0"/>
              <a:t>9/23/2020</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C05A79-8C87-C446-B668-CCF826D09108}"/>
              </a:ext>
            </a:extLst>
          </p:cNvPr>
          <p:cNvSpPr>
            <a:spLocks noGrp="1"/>
          </p:cNvSpPr>
          <p:nvPr>
            <p:ph type="dt" sz="half" idx="10"/>
          </p:nvPr>
        </p:nvSpPr>
        <p:spPr/>
        <p:txBody>
          <a:bodyPr/>
          <a:lstStyle/>
          <a:p>
            <a:fld id="{B03CA1F0-0ED9-5B47-8149-C190C0614E7E}" type="datetime1">
              <a:rPr lang="en-US" smtClean="0"/>
              <a:t>9/23/2020</a:t>
            </a:fld>
            <a:endParaRPr lang="en-US"/>
          </a:p>
        </p:txBody>
      </p:sp>
      <p:sp>
        <p:nvSpPr>
          <p:cNvPr id="6" name="Footer Placeholder 5">
            <a:extLst>
              <a:ext uri="{FF2B5EF4-FFF2-40B4-BE49-F238E27FC236}">
                <a16:creationId xmlns:a16="http://schemas.microsoft.com/office/drawing/2014/main" xmlns=""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6C02D2-93CC-DE4C-9660-27D96B99BD45}"/>
              </a:ext>
            </a:extLst>
          </p:cNvPr>
          <p:cNvSpPr>
            <a:spLocks noGrp="1"/>
          </p:cNvSpPr>
          <p:nvPr>
            <p:ph type="dt" sz="half" idx="10"/>
          </p:nvPr>
        </p:nvSpPr>
        <p:spPr/>
        <p:txBody>
          <a:bodyPr/>
          <a:lstStyle/>
          <a:p>
            <a:fld id="{82161855-0550-3949-B37E-792D2E8EF040}" type="datetime1">
              <a:rPr lang="en-US" smtClean="0"/>
              <a:t>9/23/2020</a:t>
            </a:fld>
            <a:endParaRPr lang="en-US"/>
          </a:p>
        </p:txBody>
      </p:sp>
      <p:sp>
        <p:nvSpPr>
          <p:cNvPr id="5" name="Footer Placeholder 4">
            <a:extLst>
              <a:ext uri="{FF2B5EF4-FFF2-40B4-BE49-F238E27FC236}">
                <a16:creationId xmlns:a16="http://schemas.microsoft.com/office/drawing/2014/main" xmlns=""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16B0B5-B05D-6049-9863-81A7F04741BD}"/>
              </a:ext>
            </a:extLst>
          </p:cNvPr>
          <p:cNvSpPr>
            <a:spLocks noGrp="1"/>
          </p:cNvSpPr>
          <p:nvPr>
            <p:ph type="dt" sz="half" idx="10"/>
          </p:nvPr>
        </p:nvSpPr>
        <p:spPr/>
        <p:txBody>
          <a:bodyPr/>
          <a:lstStyle/>
          <a:p>
            <a:fld id="{4AE60AB6-90FB-6C4C-A5DF-D053F080667D}" type="datetime1">
              <a:rPr lang="en-US" smtClean="0"/>
              <a:t>9/23/2020</a:t>
            </a:fld>
            <a:endParaRPr lang="en-US"/>
          </a:p>
        </p:txBody>
      </p:sp>
      <p:sp>
        <p:nvSpPr>
          <p:cNvPr id="5" name="Footer Placeholder 4">
            <a:extLst>
              <a:ext uri="{FF2B5EF4-FFF2-40B4-BE49-F238E27FC236}">
                <a16:creationId xmlns:a16="http://schemas.microsoft.com/office/drawing/2014/main" xmlns=""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95D11745-B2D1-2843-B82D-2EF1718AF31E}" type="datetime1">
              <a:rPr lang="en-US" smtClean="0"/>
              <a:t>9/23/2020</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6A559BCB-F43F-3A43-B613-29E777C14673}" type="datetime1">
              <a:rPr lang="en-US" smtClean="0"/>
              <a:t>9/23/2020</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7B16FEF-22A6-0349-8AC2-1CA346584499}" type="datetime1">
              <a:rPr lang="en-US" smtClean="0"/>
              <a:t>9/23/2020</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D406BC81-6EF1-4A44-9F4F-445DEC08A6A5}" type="datetime1">
              <a:rPr lang="en-US" smtClean="0"/>
              <a:t>9/23/2020</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96A86100-4F31-7347-8D34-870C85B1DE61}" type="datetime1">
              <a:rPr lang="en-US" smtClean="0"/>
              <a:t>9/23/2020</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4155E5B0-5BFA-4F4B-B51F-85F45FFA437F}" type="datetime1">
              <a:rPr lang="en-US" smtClean="0"/>
              <a:t>9/23/2020</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11D051C3-A24B-EF4A-B9B7-C2BF34724FBB}" type="datetime1">
              <a:rPr lang="en-US" smtClean="0"/>
              <a:t>9/23/2020</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9/23/2020</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xmlns=""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9/23/2020</a:t>
            </a:fld>
            <a:endParaRPr lang="en-US"/>
          </a:p>
        </p:txBody>
      </p:sp>
      <p:sp>
        <p:nvSpPr>
          <p:cNvPr id="5" name="Footer Placeholder 4">
            <a:extLst>
              <a:ext uri="{FF2B5EF4-FFF2-40B4-BE49-F238E27FC236}">
                <a16:creationId xmlns:a16="http://schemas.microsoft.com/office/drawing/2014/main" xmlns=""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smtClean="0">
                <a:latin typeface="Gotham Medium" panose="02000604030000020004" pitchFamily="50" charset="0"/>
              </a:rPr>
              <a:t>RECITATION 3 </a:t>
            </a:r>
            <a:endParaRPr lang="en-US" sz="5400" dirty="0">
              <a:latin typeface="Gotham Medium" panose="02000604030000020004" pitchFamily="50" charset="0"/>
            </a:endParaRP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xmlns=""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a16="http://schemas.microsoft.com/office/drawing/2014/main" xmlns=""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xmlns=""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xmlns=""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15" y="1680166"/>
            <a:ext cx="5422369" cy="4246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10</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28663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xmlns=""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xmlns=""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xmlns=""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xmlns=""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11</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16575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xmlns="" id="{E5538BA2-A6BF-FF48-AF61-E71BA06C61D1}"/>
              </a:ext>
            </a:extLst>
          </p:cNvPr>
          <p:cNvSpPr/>
          <p:nvPr/>
        </p:nvSpPr>
        <p:spPr>
          <a:xfrm>
            <a:off x="7376159" y="2448134"/>
            <a:ext cx="12307726" cy="2246769"/>
          </a:xfrm>
          <a:prstGeom prst="rect">
            <a:avLst/>
          </a:prstGeom>
        </p:spPr>
        <p:txBody>
          <a:bodyPr wrap="square">
            <a:spAutoFit/>
          </a:bodyPr>
          <a:lstStyle/>
          <a:p>
            <a:r>
              <a:rPr lang="en-US" sz="28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2800" dirty="0">
                <a:latin typeface="Proxima Nova Rg" panose="02000506030000020004" pitchFamily="2" charset="77"/>
              </a:rPr>
              <a:t>Organize presentation</a:t>
            </a:r>
          </a:p>
          <a:p>
            <a:pPr marL="342900" indent="-342900">
              <a:buFont typeface="Arial" panose="020B0604020202020204" pitchFamily="34" charset="0"/>
              <a:buChar char="•"/>
            </a:pPr>
            <a:r>
              <a:rPr lang="en-US" sz="2800" dirty="0">
                <a:latin typeface="Proxima Nova Rg" panose="02000506030000020004" pitchFamily="2" charset="77"/>
              </a:rPr>
              <a:t>Clarity</a:t>
            </a:r>
          </a:p>
          <a:p>
            <a:pPr marL="342900" indent="-342900">
              <a:buFont typeface="Arial" panose="020B0604020202020204" pitchFamily="34" charset="0"/>
              <a:buChar char="•"/>
            </a:pPr>
            <a:r>
              <a:rPr lang="en-US" sz="2800" dirty="0">
                <a:latin typeface="Proxima Nova Rg" panose="02000506030000020004" pitchFamily="2" charset="77"/>
              </a:rPr>
              <a:t>Motivation</a:t>
            </a:r>
          </a:p>
          <a:p>
            <a:pPr marL="342900" indent="-342900">
              <a:buFont typeface="Arial" panose="020B0604020202020204" pitchFamily="34" charset="0"/>
              <a:buChar char="•"/>
            </a:pPr>
            <a:r>
              <a:rPr lang="en-US" sz="2800" dirty="0">
                <a:latin typeface="Proxima Nova Rg" panose="02000506030000020004" pitchFamily="2" charset="77"/>
              </a:rPr>
              <a:t>Important concepts</a:t>
            </a:r>
          </a:p>
        </p:txBody>
      </p:sp>
      <p:sp>
        <p:nvSpPr>
          <p:cNvPr id="20" name="Rectangle 19">
            <a:extLst>
              <a:ext uri="{FF2B5EF4-FFF2-40B4-BE49-F238E27FC236}">
                <a16:creationId xmlns:a16="http://schemas.microsoft.com/office/drawing/2014/main" xmlns="" id="{B80A8DF4-3A20-2347-8090-F9CE0B4E7115}"/>
              </a:ext>
            </a:extLst>
          </p:cNvPr>
          <p:cNvSpPr/>
          <p:nvPr/>
        </p:nvSpPr>
        <p:spPr>
          <a:xfrm>
            <a:off x="682094" y="2448134"/>
            <a:ext cx="6259480" cy="3108543"/>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With text, less is almost always more</a:t>
            </a:r>
          </a:p>
          <a:p>
            <a:pPr marL="342900" indent="-342900">
              <a:buFont typeface="Arial" panose="020B0604020202020204" pitchFamily="34" charset="0"/>
              <a:buChar char="•"/>
            </a:pPr>
            <a:r>
              <a:rPr lang="en-US" sz="2800" dirty="0">
                <a:latin typeface="Proxima Nova Rg" panose="02000506030000020004" pitchFamily="2" charset="77"/>
              </a:rPr>
              <a:t>Think content first</a:t>
            </a:r>
          </a:p>
          <a:p>
            <a:pPr marL="342900" indent="-342900">
              <a:buFont typeface="Arial" panose="020B0604020202020204" pitchFamily="34" charset="0"/>
              <a:buChar char="•"/>
            </a:pPr>
            <a:r>
              <a:rPr lang="en-US" sz="2800" dirty="0">
                <a:latin typeface="Proxima Nova Rg" panose="02000506030000020004" pitchFamily="2" charset="77"/>
              </a:rPr>
              <a:t>Cohesive and consistent presentation</a:t>
            </a:r>
          </a:p>
          <a:p>
            <a:pPr marL="342900" indent="-342900">
              <a:buFont typeface="Arial" panose="020B0604020202020204" pitchFamily="34" charset="0"/>
              <a:buChar char="•"/>
            </a:pPr>
            <a:r>
              <a:rPr lang="en-US" sz="2800" dirty="0">
                <a:latin typeface="Proxima Nova Rg" panose="02000506030000020004" pitchFamily="2" charset="77"/>
              </a:rPr>
              <a:t>Meaningful images </a:t>
            </a:r>
          </a:p>
          <a:p>
            <a:pPr marL="342900" indent="-342900">
              <a:buFont typeface="Arial" panose="020B0604020202020204" pitchFamily="34" charset="0"/>
              <a:buChar char="•"/>
            </a:pPr>
            <a:r>
              <a:rPr lang="en-US" sz="2800" dirty="0">
                <a:latin typeface="Proxima Nova Rg" panose="02000506030000020004" pitchFamily="2" charset="77"/>
              </a:rPr>
              <a:t>Plan topic transitions </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97039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LAB REPORT UPDATE</a:t>
            </a:r>
            <a:endParaRPr lang="en-US" sz="5400" dirty="0">
              <a:latin typeface="Gotham Medium" panose="02000604030000020004" pitchFamily="50" charset="0"/>
            </a:endParaRP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14</a:t>
            </a:r>
            <a:endParaRPr lang="en-US" sz="1600" dirty="0">
              <a:latin typeface="Proxima Nova Lt" panose="02000506030000020004" pitchFamily="50" charset="0"/>
            </a:endParaRPr>
          </a:p>
        </p:txBody>
      </p:sp>
      <p:sp>
        <p:nvSpPr>
          <p:cNvPr id="2" name="TextBox 1"/>
          <p:cNvSpPr txBox="1"/>
          <p:nvPr/>
        </p:nvSpPr>
        <p:spPr>
          <a:xfrm>
            <a:off x="848557" y="2157247"/>
            <a:ext cx="10142333" cy="3539430"/>
          </a:xfrm>
          <a:prstGeom prst="rect">
            <a:avLst/>
          </a:prstGeom>
          <a:noFill/>
        </p:spPr>
        <p:txBody>
          <a:bodyPr wrap="square" rtlCol="0">
            <a:spAutoFit/>
          </a:bodyPr>
          <a:lstStyle/>
          <a:p>
            <a:r>
              <a:rPr lang="en-US" sz="2800" b="1" dirty="0">
                <a:solidFill>
                  <a:srgbClr val="57068C"/>
                </a:solidFill>
                <a:latin typeface="Proxima Nova Lt" panose="02000506030000020004" pitchFamily="50" charset="0"/>
              </a:rPr>
              <a:t>INDIVIDUAL </a:t>
            </a:r>
            <a:r>
              <a:rPr lang="en-US" sz="2800" b="1" dirty="0" smtClean="0">
                <a:solidFill>
                  <a:srgbClr val="57068C"/>
                </a:solidFill>
                <a:latin typeface="Proxima Nova Lt" panose="02000506030000020004" pitchFamily="50" charset="0"/>
              </a:rPr>
              <a:t>REFLECTIONS</a:t>
            </a:r>
            <a:br>
              <a:rPr lang="en-US" sz="2800" b="1" dirty="0" smtClean="0">
                <a:solidFill>
                  <a:srgbClr val="57068C"/>
                </a:solidFill>
                <a:latin typeface="Proxima Nova Lt" panose="02000506030000020004" pitchFamily="50" charset="0"/>
              </a:rPr>
            </a:br>
            <a:endParaRPr lang="en-US" sz="2800" b="1" dirty="0">
              <a:solidFill>
                <a:srgbClr val="57068C"/>
              </a:solidFill>
              <a:latin typeface="Proxima Nova Lt" panose="02000506030000020004" pitchFamily="50" charset="0"/>
            </a:endParaRPr>
          </a:p>
          <a:p>
            <a:pPr marL="457200" indent="-457200">
              <a:buFont typeface="Arial" panose="020B0604020202020204" pitchFamily="34" charset="0"/>
              <a:buChar char="•"/>
            </a:pPr>
            <a:r>
              <a:rPr lang="en-US" sz="2400" dirty="0" smtClean="0">
                <a:latin typeface="Proxima Nova Rg" panose="02000506030000020004" charset="0"/>
              </a:rPr>
              <a:t>Paragraph at the end of Conclusion </a:t>
            </a:r>
          </a:p>
          <a:p>
            <a:pPr marL="457200" indent="-457200">
              <a:buFont typeface="Arial" panose="020B0604020202020204" pitchFamily="34" charset="0"/>
              <a:buChar char="•"/>
            </a:pPr>
            <a:r>
              <a:rPr lang="en-US" sz="2400" dirty="0" smtClean="0">
                <a:latin typeface="Proxima Nova Rg" panose="02000506030000020004" charset="0"/>
              </a:rPr>
              <a:t>Discuss the parts of the lab that you completed</a:t>
            </a:r>
          </a:p>
          <a:p>
            <a:pPr marL="457200" indent="-457200">
              <a:buFont typeface="Arial" panose="020B0604020202020204" pitchFamily="34" charset="0"/>
              <a:buChar char="•"/>
            </a:pPr>
            <a:r>
              <a:rPr lang="en-US" sz="2400" dirty="0" smtClean="0">
                <a:latin typeface="Proxima Nova Rg" panose="02000506030000020004" charset="0"/>
              </a:rPr>
              <a:t>State the importance of these parts to the overall experiment</a:t>
            </a:r>
          </a:p>
          <a:p>
            <a:pPr marL="457200" indent="-457200">
              <a:buFont typeface="Arial" panose="020B0604020202020204" pitchFamily="34" charset="0"/>
              <a:buChar char="•"/>
            </a:pPr>
            <a:r>
              <a:rPr lang="en-US" sz="2400" dirty="0" smtClean="0">
                <a:latin typeface="Proxima Nova Rg" panose="02000506030000020004" charset="0"/>
              </a:rPr>
              <a:t>Needs to be implemented in </a:t>
            </a:r>
            <a:r>
              <a:rPr lang="en-US" sz="2400" dirty="0" smtClean="0">
                <a:latin typeface="Proxima Nova Rg" panose="02000506030000020004" charset="0"/>
              </a:rPr>
              <a:t>all lab reports after Lab 3 lab report</a:t>
            </a:r>
          </a:p>
          <a:p>
            <a:pPr marL="914400" lvl="1" indent="-457200">
              <a:buFont typeface="Arial" panose="020B0604020202020204" pitchFamily="34" charset="0"/>
              <a:buChar char="•"/>
            </a:pPr>
            <a:r>
              <a:rPr lang="en-US" sz="2200" dirty="0" smtClean="0">
                <a:latin typeface="Proxima Nova Rg" panose="02000506030000020004" charset="0"/>
              </a:rPr>
              <a:t>Lab 4, Lab 5, Lab 7, Lab 8, Lab 10 &amp; Lab 11 lab reports</a:t>
            </a:r>
            <a:endParaRPr lang="en-US" sz="2200" dirty="0" smtClean="0">
              <a:latin typeface="Proxima Nova Rg" panose="02000506030000020004" charset="0"/>
            </a:endParaRPr>
          </a:p>
          <a:p>
            <a:pPr marL="457200" indent="-457200">
              <a:buFont typeface="Arial" panose="020B0604020202020204" pitchFamily="34" charset="0"/>
              <a:buChar char="•"/>
            </a:pPr>
            <a:r>
              <a:rPr lang="en-US" sz="2400" dirty="0" smtClean="0">
                <a:latin typeface="Proxima Nova Rg" panose="02000506030000020004" charset="0"/>
              </a:rPr>
              <a:t>Refer to the </a:t>
            </a:r>
            <a:r>
              <a:rPr lang="en-US" sz="2400" dirty="0" smtClean="0">
                <a:solidFill>
                  <a:srgbClr val="57068C"/>
                </a:solidFill>
                <a:latin typeface="Proxima Nova Rg" panose="02000506030000020004" charset="0"/>
              </a:rPr>
              <a:t>Sample Lab Report</a:t>
            </a:r>
            <a:r>
              <a:rPr lang="en-US" sz="2400" dirty="0" smtClean="0">
                <a:latin typeface="Proxima Nova Rg" panose="02000506030000020004" charset="0"/>
              </a:rPr>
              <a:t> manual page under </a:t>
            </a:r>
            <a:r>
              <a:rPr lang="en-US" sz="2400" dirty="0" smtClean="0">
                <a:solidFill>
                  <a:srgbClr val="57068C"/>
                </a:solidFill>
                <a:latin typeface="Proxima Nova Rg" panose="02000506030000020004" charset="0"/>
              </a:rPr>
              <a:t>Writing Resources</a:t>
            </a:r>
          </a:p>
          <a:p>
            <a:endParaRPr lang="en-US" sz="2400" dirty="0" smtClean="0">
              <a:latin typeface="Proxima Nova Rg" panose="02000506030000020004" charset="0"/>
            </a:endParaRPr>
          </a:p>
        </p:txBody>
      </p:sp>
    </p:spTree>
    <p:extLst>
      <p:ext uri="{BB962C8B-B14F-4D97-AF65-F5344CB8AC3E}">
        <p14:creationId xmlns:p14="http://schemas.microsoft.com/office/powerpoint/2010/main" val="3709375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LAB REPORT UPDATE</a:t>
            </a:r>
            <a:endParaRPr lang="en-US" sz="5400" dirty="0">
              <a:latin typeface="Gotham Medium" panose="02000604030000020004" pitchFamily="50" charset="0"/>
            </a:endParaRP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15</a:t>
            </a:r>
            <a:endParaRPr lang="en-US" sz="1600" dirty="0">
              <a:latin typeface="Proxima Nova Lt" panose="02000506030000020004" pitchFamily="50" charset="0"/>
            </a:endParaRPr>
          </a:p>
        </p:txBody>
      </p:sp>
      <p:sp>
        <p:nvSpPr>
          <p:cNvPr id="2" name="TextBox 1"/>
          <p:cNvSpPr txBox="1"/>
          <p:nvPr/>
        </p:nvSpPr>
        <p:spPr>
          <a:xfrm>
            <a:off x="1397390" y="1726701"/>
            <a:ext cx="9397218" cy="630942"/>
          </a:xfrm>
          <a:prstGeom prst="rect">
            <a:avLst/>
          </a:prstGeom>
          <a:noFill/>
        </p:spPr>
        <p:txBody>
          <a:bodyPr wrap="square" rtlCol="0">
            <a:spAutoFit/>
          </a:bodyPr>
          <a:lstStyle/>
          <a:p>
            <a:pPr algn="ctr"/>
            <a:r>
              <a:rPr lang="en-US" sz="3500" dirty="0" smtClean="0">
                <a:solidFill>
                  <a:srgbClr val="57068C"/>
                </a:solidFill>
                <a:latin typeface="Gotham" pitchFamily="50" charset="0"/>
              </a:rPr>
              <a:t>EXAMPLE</a:t>
            </a:r>
          </a:p>
        </p:txBody>
      </p:sp>
      <p:pic>
        <p:nvPicPr>
          <p:cNvPr id="3" name="Picture 2"/>
          <p:cNvPicPr>
            <a:picLocks noChangeAspect="1"/>
          </p:cNvPicPr>
          <p:nvPr/>
        </p:nvPicPr>
        <p:blipFill>
          <a:blip r:embed="rId5"/>
          <a:stretch>
            <a:fillRect/>
          </a:stretch>
        </p:blipFill>
        <p:spPr>
          <a:xfrm>
            <a:off x="1838422" y="2379806"/>
            <a:ext cx="8515153" cy="3530304"/>
          </a:xfrm>
          <a:prstGeom prst="rect">
            <a:avLst/>
          </a:prstGeom>
        </p:spPr>
      </p:pic>
    </p:spTree>
    <p:extLst>
      <p:ext uri="{BB962C8B-B14F-4D97-AF65-F5344CB8AC3E}">
        <p14:creationId xmlns:p14="http://schemas.microsoft.com/office/powerpoint/2010/main" val="59555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 </a:t>
            </a:r>
            <a:r>
              <a:rPr lang="en-US" sz="2800" dirty="0" smtClean="0">
                <a:latin typeface="Proxima Nova Rg" panose="02000506030000020004" pitchFamily="2" charset="0"/>
              </a:rPr>
              <a:t>Practice</a:t>
            </a:r>
          </a:p>
          <a:p>
            <a:pPr marL="342900" indent="-342900" algn="l">
              <a:buFont typeface="Arial" panose="020B0604020202020204" pitchFamily="34" charset="0"/>
              <a:buChar char="•"/>
            </a:pPr>
            <a:r>
              <a:rPr lang="en-US" sz="2800" dirty="0" smtClean="0">
                <a:latin typeface="Proxima Nova Rg" panose="02000506030000020004" pitchFamily="2" charset="0"/>
              </a:rPr>
              <a:t>Lab Report Update</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TECHNICAL PRESENTATION PRACTICE</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xmlns="" id="{FA39A8A3-571A-5E46-A278-A84BEC19B38C}"/>
              </a:ext>
            </a:extLst>
          </p:cNvPr>
          <p:cNvSpPr/>
          <p:nvPr/>
        </p:nvSpPr>
        <p:spPr>
          <a:xfrm>
            <a:off x="564108" y="2167182"/>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Assume the audience has some basic scientific background</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a:t>
            </a:r>
          </a:p>
        </p:txBody>
      </p:sp>
      <p:sp>
        <p:nvSpPr>
          <p:cNvPr id="6" name="Rectangle 5">
            <a:extLst>
              <a:ext uri="{FF2B5EF4-FFF2-40B4-BE49-F238E27FC236}">
                <a16:creationId xmlns:a16="http://schemas.microsoft.com/office/drawing/2014/main" xmlns="" id="{9F3464A9-D361-074F-91A2-68A54C30AAE5}"/>
              </a:ext>
            </a:extLst>
          </p:cNvPr>
          <p:cNvSpPr/>
          <p:nvPr/>
        </p:nvSpPr>
        <p:spPr>
          <a:xfrm>
            <a:off x="564107" y="3495338"/>
            <a:ext cx="7486889"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p:txBody>
      </p:sp>
      <p:sp>
        <p:nvSpPr>
          <p:cNvPr id="11" name="Rectangle 10">
            <a:extLst>
              <a:ext uri="{FF2B5EF4-FFF2-40B4-BE49-F238E27FC236}">
                <a16:creationId xmlns:a16="http://schemas.microsoft.com/office/drawing/2014/main" xmlns="" id="{2A5C2E80-9B75-F242-A019-602BC200419D}"/>
              </a:ext>
            </a:extLst>
          </p:cNvPr>
          <p:cNvSpPr/>
          <p:nvPr/>
        </p:nvSpPr>
        <p:spPr>
          <a:xfrm>
            <a:off x="564107" y="4823494"/>
            <a:ext cx="8605145"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Utilize figures and diagrams vs text on the slide</a:t>
            </a:r>
          </a:p>
          <a:p>
            <a:pPr marL="342900" indent="-342900">
              <a:buFont typeface="Arial" panose="020B0604020202020204" pitchFamily="34" charset="0"/>
              <a:buChar char="•"/>
            </a:pPr>
            <a:r>
              <a:rPr lang="en-US" sz="2800" dirty="0">
                <a:latin typeface="Proxima Nova Rg" panose="02000506030000020004" pitchFamily="2" charset="77"/>
              </a:rPr>
              <a:t>Slides and presentation should be cohesive</a:t>
            </a:r>
          </a:p>
        </p:txBody>
      </p:sp>
      <p:pic>
        <p:nvPicPr>
          <p:cNvPr id="14" name="Picture 13"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xmlns=""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xmlns=""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xmlns=""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xmlns="" id="{205F736C-27D7-8F42-BD27-EE6F12EBA732}"/>
              </a:ext>
            </a:extLst>
          </p:cNvPr>
          <p:cNvSpPr/>
          <p:nvPr/>
        </p:nvSpPr>
        <p:spPr>
          <a:xfrm>
            <a:off x="4358183" y="5902794"/>
            <a:ext cx="3475631" cy="369332"/>
          </a:xfrm>
          <a:prstGeom prst="rect">
            <a:avLst/>
          </a:prstGeom>
        </p:spPr>
        <p:txBody>
          <a:bodyPr wrap="none">
            <a:spAutoFit/>
          </a:bodyPr>
          <a:lstStyle/>
          <a:p>
            <a:r>
              <a:rPr lang="en-US" dirty="0">
                <a:latin typeface="Proxima Nova Rg" panose="02000506030000020004" pitchFamily="2" charset="77"/>
              </a:rPr>
              <a:t>Figure2: Layout tools screenshot</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xmlns=""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xmlns=""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xmlns="" id="{127C1296-AA1D-0543-B50E-402FA445810E}"/>
              </a:ext>
            </a:extLst>
          </p:cNvPr>
          <p:cNvPicPr>
            <a:picLocks noChangeAspect="1"/>
          </p:cNvPicPr>
          <p:nvPr/>
        </p:nvPicPr>
        <p:blipFill>
          <a:blip r:embed="rId4"/>
          <a:stretch>
            <a:fillRect/>
          </a:stretch>
        </p:blipFill>
        <p:spPr>
          <a:xfrm>
            <a:off x="669572" y="1721376"/>
            <a:ext cx="5046118" cy="4049623"/>
          </a:xfrm>
          <a:prstGeom prst="rect">
            <a:avLst/>
          </a:prstGeom>
        </p:spPr>
      </p:pic>
      <p:sp>
        <p:nvSpPr>
          <p:cNvPr id="16" name="Rectangle 15">
            <a:extLst>
              <a:ext uri="{FF2B5EF4-FFF2-40B4-BE49-F238E27FC236}">
                <a16:creationId xmlns:a16="http://schemas.microsoft.com/office/drawing/2014/main" xmlns="" id="{96EA4CA1-8771-B243-B27F-48BDF1A440AF}"/>
              </a:ext>
            </a:extLst>
          </p:cNvPr>
          <p:cNvSpPr/>
          <p:nvPr/>
        </p:nvSpPr>
        <p:spPr>
          <a:xfrm>
            <a:off x="6334633" y="2515224"/>
            <a:ext cx="556948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Excel: ‘Copy as Picture’ vs ‘Copy’</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xmlns="" id="{EA555BDD-4CBB-804E-A56B-437C46AC560A}"/>
              </a:ext>
            </a:extLst>
          </p:cNvPr>
          <p:cNvSpPr/>
          <p:nvPr/>
        </p:nvSpPr>
        <p:spPr>
          <a:xfrm>
            <a:off x="1191122" y="5827449"/>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a16="http://schemas.microsoft.com/office/drawing/2014/main" xmlns=""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xmlns=""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xmlns="" id="{54D6FF81-C60B-9B47-B3AE-32C87E6E3B1E}"/>
              </a:ext>
            </a:extLst>
          </p:cNvPr>
          <p:cNvSpPr/>
          <p:nvPr/>
        </p:nvSpPr>
        <p:spPr>
          <a:xfrm>
            <a:off x="564107" y="2323370"/>
            <a:ext cx="6105677" cy="3108543"/>
          </a:xfrm>
          <a:prstGeom prst="rect">
            <a:avLst/>
          </a:prstGeom>
        </p:spPr>
        <p:txBody>
          <a:bodyPr wrap="square">
            <a:spAutoFit/>
          </a:bodyPr>
          <a:lstStyle/>
          <a:p>
            <a:r>
              <a:rPr lang="en-US" sz="2800" b="1" dirty="0" smtClean="0">
                <a:solidFill>
                  <a:srgbClr val="57068C"/>
                </a:solidFill>
                <a:latin typeface="Proxima Nova Lt" panose="02000506030000020004" pitchFamily="2" charset="77"/>
              </a:rPr>
              <a:t>AutoCAD </a:t>
            </a:r>
            <a:r>
              <a:rPr lang="en-US" sz="2800" b="1" dirty="0">
                <a:solidFill>
                  <a:srgbClr val="57068C"/>
                </a:solidFill>
                <a:latin typeface="Proxima Nova Lt" panose="02000506030000020004" pitchFamily="2" charset="77"/>
              </a:rPr>
              <a:t>Colorized Images</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Detail Distinctions</a:t>
            </a:r>
          </a:p>
          <a:p>
            <a:pPr marL="457200" indent="-457200">
              <a:buFont typeface="Arial" panose="020B0604020202020204" pitchFamily="34" charset="0"/>
              <a:buChar char="•"/>
            </a:pPr>
            <a:r>
              <a:rPr lang="en-US" sz="2800" dirty="0">
                <a:latin typeface="Proxima Nova Rg" panose="02000506030000020004" pitchFamily="2" charset="77"/>
              </a:rPr>
              <a:t>Print&gt; Properties&gt; Paper/Quality&gt; Color</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2532</TotalTime>
  <Words>923</Words>
  <Application>Microsoft Office PowerPoint</Application>
  <PresentationFormat>Widescreen</PresentationFormat>
  <Paragraphs>106</Paragraphs>
  <Slides>17</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Proxima Nova Lt</vt:lpstr>
      <vt:lpstr>Proxima Nova Rg</vt:lpstr>
      <vt:lpstr>Gotham</vt:lpstr>
      <vt:lpstr>Calibri</vt:lpstr>
      <vt:lpstr>Gotham Medium</vt:lpstr>
      <vt:lpstr>Calibri Light</vt:lpstr>
      <vt:lpstr>Office Theme</vt:lpstr>
      <vt:lpstr>Custom Design</vt:lpstr>
      <vt:lpstr>RECITATION 3 </vt:lpstr>
      <vt:lpstr>AGENDA</vt:lpstr>
      <vt:lpstr>TECHNICAL PRESENTATION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Admin</cp:lastModifiedBy>
  <cp:revision>26</cp:revision>
  <dcterms:created xsi:type="dcterms:W3CDTF">2020-08-20T07:01:37Z</dcterms:created>
  <dcterms:modified xsi:type="dcterms:W3CDTF">2020-09-23T07:20:42Z</dcterms:modified>
  <cp:contentStatus/>
</cp:coreProperties>
</file>