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-120" y="-9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7.png"/><Relationship Id="rId5" Type="http://schemas.openxmlformats.org/officeDocument/2006/relationships/oleObject" Target="../embeddings/oleObject3.bin"/><Relationship Id="rId6" Type="http://schemas.openxmlformats.org/officeDocument/2006/relationships/image" Target="../media/image8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9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1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Boom Construction</a:t>
            </a:r>
            <a:endParaRPr lang="en-US" b="1" dirty="0"/>
          </a:p>
        </p:txBody>
      </p:sp>
      <p:pic>
        <p:nvPicPr>
          <p:cNvPr id="4" name="Picture 2" descr="https://manual.eg.poly.edu/images/d/df/Lab_boom_13.png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0" r="11830"/>
          <a:stretch>
            <a:fillRect/>
          </a:stretch>
        </p:blipFill>
        <p:spPr bwMode="auto">
          <a:xfrm>
            <a:off x="3411395" y="2714560"/>
            <a:ext cx="5411205" cy="3347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 and Strain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 smtClean="0"/>
              <a:t>Stress: measure of internal force that keeps material together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Resists form change of body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Strain: measure of deformation (elongation / compression) of material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Change from original dimension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Examples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Stretching of rope while pulling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Car tire under load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49640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Figure</a:t>
            </a:r>
            <a:endParaRPr kumimoji="1" lang="zh-CN" altLang="en-US" dirty="0"/>
          </a:p>
        </p:txBody>
      </p:sp>
      <p:sp>
        <p:nvSpPr>
          <p:cNvPr id="4" name="Text Box 28"/>
          <p:cNvSpPr txBox="1">
            <a:spLocks noGrp="1" noChangeArrowheads="1"/>
          </p:cNvSpPr>
          <p:nvPr>
            <p:ph sz="quarter" idx="11"/>
          </p:nvPr>
        </p:nvSpPr>
        <p:spPr bwMode="auto">
          <a:xfrm>
            <a:off x="996027" y="1711335"/>
            <a:ext cx="4083713" cy="1803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altLang="en-US" dirty="0">
                <a:latin typeface="Arial"/>
                <a:cs typeface="Arial"/>
              </a:rPr>
              <a:t>Stress (s) = </a:t>
            </a:r>
            <a:r>
              <a:rPr lang="en-US" altLang="en-US" u="sng" dirty="0">
                <a:latin typeface="Arial"/>
                <a:cs typeface="Arial"/>
              </a:rPr>
              <a:t>F</a:t>
            </a:r>
          </a:p>
          <a:p>
            <a:pPr marL="457200" indent="0">
              <a:lnSpc>
                <a:spcPct val="75000"/>
              </a:lnSpc>
              <a:spcBef>
                <a:spcPct val="50000"/>
              </a:spcBef>
              <a:buNone/>
            </a:pPr>
            <a:r>
              <a:rPr lang="en-US" altLang="en-US" dirty="0">
                <a:latin typeface="Arial"/>
                <a:cs typeface="Arial"/>
              </a:rPr>
              <a:t> </a:t>
            </a:r>
            <a:r>
              <a:rPr lang="en-US" altLang="en-US" dirty="0" smtClean="0">
                <a:latin typeface="Arial"/>
                <a:cs typeface="Arial"/>
              </a:rPr>
              <a:t>    </a:t>
            </a:r>
            <a:r>
              <a:rPr lang="en-US" altLang="en-US" dirty="0">
                <a:latin typeface="Arial"/>
                <a:cs typeface="Arial"/>
              </a:rPr>
              <a:t>	          </a:t>
            </a:r>
            <a:r>
              <a:rPr lang="en-US" altLang="en-US" dirty="0" smtClean="0">
                <a:latin typeface="Arial"/>
                <a:cs typeface="Arial"/>
              </a:rPr>
              <a:t>       </a:t>
            </a:r>
            <a:r>
              <a:rPr lang="en-US" altLang="en-US" dirty="0">
                <a:latin typeface="Arial"/>
                <a:cs typeface="Arial"/>
              </a:rPr>
              <a:t>A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dirty="0">
                <a:latin typeface="Arial"/>
                <a:cs typeface="Arial"/>
              </a:rPr>
              <a:t>Strain (e) = </a:t>
            </a:r>
            <a:r>
              <a:rPr lang="en-US" altLang="en-US" u="sng" dirty="0">
                <a:latin typeface="Arial"/>
                <a:cs typeface="Arial"/>
              </a:rPr>
              <a:t>DL</a:t>
            </a:r>
          </a:p>
          <a:p>
            <a:pPr marL="457200" indent="0"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altLang="en-US" dirty="0">
                <a:latin typeface="Arial"/>
                <a:cs typeface="Arial"/>
              </a:rPr>
              <a:t> </a:t>
            </a:r>
            <a:r>
              <a:rPr lang="en-US" altLang="en-US" dirty="0" smtClean="0">
                <a:latin typeface="Arial"/>
                <a:cs typeface="Arial"/>
              </a:rPr>
              <a:t> </a:t>
            </a:r>
            <a:r>
              <a:rPr lang="en-US" altLang="en-US" dirty="0" smtClean="0">
                <a:latin typeface="Arial"/>
                <a:cs typeface="Arial"/>
              </a:rPr>
              <a:t>                    </a:t>
            </a:r>
            <a:r>
              <a:rPr lang="en-US" altLang="en-US" dirty="0">
                <a:latin typeface="Arial"/>
                <a:cs typeface="Arial"/>
              </a:rPr>
              <a:t>L</a:t>
            </a:r>
            <a:r>
              <a:rPr lang="en-US" altLang="en-US" baseline="-25000" dirty="0">
                <a:latin typeface="Arial"/>
                <a:cs typeface="Arial"/>
              </a:rPr>
              <a:t>o</a:t>
            </a: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4557713" y="982663"/>
            <a:ext cx="5053953" cy="3375576"/>
            <a:chOff x="2448" y="1020"/>
            <a:chExt cx="2784" cy="2045"/>
          </a:xfrm>
        </p:grpSpPr>
        <p:graphicFrame>
          <p:nvGraphicFramePr>
            <p:cNvPr id="6" name="Object 6"/>
            <p:cNvGraphicFramePr>
              <a:graphicFrameLocks noChangeAspect="1"/>
            </p:cNvGraphicFramePr>
            <p:nvPr/>
          </p:nvGraphicFramePr>
          <p:xfrm>
            <a:off x="2844" y="2092"/>
            <a:ext cx="71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Equation" r:id="rId3" imgW="114151" imgH="215619" progId="Equation.3">
                    <p:embed/>
                  </p:oleObj>
                </mc:Choice>
                <mc:Fallback>
                  <p:oleObj name="Equation" r:id="rId3" imgW="114151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2092"/>
                          <a:ext cx="71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H="1">
              <a:off x="4204" y="2784"/>
              <a:ext cx="14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3168" y="1278"/>
              <a:ext cx="2064" cy="0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4416" y="1296"/>
              <a:ext cx="0" cy="12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4416" y="1775"/>
              <a:ext cx="3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L</a:t>
              </a:r>
              <a:r>
                <a:rPr lang="en-US" altLang="en-US" sz="1800" baseline="-25000"/>
                <a:t>o</a:t>
              </a:r>
              <a:endParaRPr lang="en-US" altLang="en-US" sz="1800"/>
            </a:p>
          </p:txBody>
        </p: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>
              <a:off x="3792" y="2208"/>
              <a:ext cx="144" cy="768"/>
              <a:chOff x="3648" y="2496"/>
              <a:chExt cx="144" cy="768"/>
            </a:xfrm>
          </p:grpSpPr>
          <p:sp>
            <p:nvSpPr>
              <p:cNvPr id="22" name="Line 13"/>
              <p:cNvSpPr>
                <a:spLocks noChangeShapeType="1"/>
              </p:cNvSpPr>
              <p:nvPr/>
            </p:nvSpPr>
            <p:spPr bwMode="auto">
              <a:xfrm flipH="1">
                <a:off x="3648" y="2976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14"/>
              <p:cNvSpPr>
                <a:spLocks noChangeShapeType="1"/>
              </p:cNvSpPr>
              <p:nvPr/>
            </p:nvSpPr>
            <p:spPr bwMode="auto">
              <a:xfrm flipH="1">
                <a:off x="3648" y="2784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15"/>
              <p:cNvSpPr>
                <a:spLocks noChangeShapeType="1"/>
              </p:cNvSpPr>
              <p:nvPr/>
            </p:nvSpPr>
            <p:spPr bwMode="auto">
              <a:xfrm flipV="1">
                <a:off x="3744" y="297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16"/>
              <p:cNvSpPr>
                <a:spLocks noChangeShapeType="1"/>
              </p:cNvSpPr>
              <p:nvPr/>
            </p:nvSpPr>
            <p:spPr bwMode="auto">
              <a:xfrm flipV="1">
                <a:off x="3744" y="249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triangle" w="med" len="med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3552" y="2457"/>
              <a:ext cx="33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D L</a:t>
              </a:r>
            </a:p>
          </p:txBody>
        </p:sp>
        <p:grpSp>
          <p:nvGrpSpPr>
            <p:cNvPr id="13" name="Group 18"/>
            <p:cNvGrpSpPr>
              <a:grpSpLocks/>
            </p:cNvGrpSpPr>
            <p:nvPr/>
          </p:nvGrpSpPr>
          <p:grpSpPr bwMode="auto">
            <a:xfrm>
              <a:off x="4032" y="2400"/>
              <a:ext cx="144" cy="288"/>
              <a:chOff x="3888" y="2688"/>
              <a:chExt cx="144" cy="288"/>
            </a:xfrm>
          </p:grpSpPr>
          <p:sp>
            <p:nvSpPr>
              <p:cNvPr id="19" name="Line 19"/>
              <p:cNvSpPr>
                <a:spLocks noChangeShapeType="1"/>
              </p:cNvSpPr>
              <p:nvPr/>
            </p:nvSpPr>
            <p:spPr bwMode="auto">
              <a:xfrm flipH="1">
                <a:off x="3888" y="2976"/>
                <a:ext cx="144" cy="0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20"/>
              <p:cNvSpPr>
                <a:spLocks noChangeShapeType="1"/>
              </p:cNvSpPr>
              <p:nvPr/>
            </p:nvSpPr>
            <p:spPr bwMode="auto">
              <a:xfrm flipV="1">
                <a:off x="4032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1"/>
              <p:cNvSpPr>
                <a:spLocks noChangeShapeType="1"/>
              </p:cNvSpPr>
              <p:nvPr/>
            </p:nvSpPr>
            <p:spPr bwMode="auto">
              <a:xfrm flipV="1">
                <a:off x="3888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" name="Line 22"/>
            <p:cNvSpPr>
              <a:spLocks noChangeShapeType="1"/>
            </p:cNvSpPr>
            <p:nvPr/>
          </p:nvSpPr>
          <p:spPr bwMode="auto">
            <a:xfrm flipV="1">
              <a:off x="4110" y="2698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triangl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4272" y="2832"/>
              <a:ext cx="76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 Load F</a:t>
              </a:r>
            </a:p>
          </p:txBody>
        </p:sp>
        <p:sp>
          <p:nvSpPr>
            <p:cNvPr id="16" name="Text Box 24"/>
            <p:cNvSpPr txBox="1">
              <a:spLocks noChangeArrowheads="1"/>
            </p:cNvSpPr>
            <p:nvPr/>
          </p:nvSpPr>
          <p:spPr bwMode="auto">
            <a:xfrm>
              <a:off x="2448" y="1536"/>
              <a:ext cx="163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dirty="0"/>
                <a:t> </a:t>
              </a:r>
              <a:r>
                <a:rPr lang="en-US" altLang="en-US" sz="1800" b="1" dirty="0"/>
                <a:t>Cross-sectional area of bar</a:t>
              </a:r>
            </a:p>
          </p:txBody>
        </p: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3216" y="1020"/>
              <a:ext cx="12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 dirty="0"/>
                <a:t>Fixed Support</a:t>
              </a:r>
            </a:p>
          </p:txBody>
        </p:sp>
        <p:sp>
          <p:nvSpPr>
            <p:cNvPr id="18" name="Rectangle 26"/>
            <p:cNvSpPr>
              <a:spLocks noChangeArrowheads="1"/>
            </p:cNvSpPr>
            <p:nvPr/>
          </p:nvSpPr>
          <p:spPr bwMode="auto">
            <a:xfrm>
              <a:off x="4032" y="1296"/>
              <a:ext cx="144" cy="12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</p:grpSp>
      <p:grpSp>
        <p:nvGrpSpPr>
          <p:cNvPr id="27" name="Group 3"/>
          <p:cNvGrpSpPr>
            <a:grpSpLocks/>
          </p:cNvGrpSpPr>
          <p:nvPr/>
        </p:nvGrpSpPr>
        <p:grpSpPr bwMode="auto">
          <a:xfrm>
            <a:off x="1836084" y="4781612"/>
            <a:ext cx="7946121" cy="1050238"/>
            <a:chOff x="0" y="3360"/>
            <a:chExt cx="5098" cy="645"/>
          </a:xfrm>
        </p:grpSpPr>
        <p:sp>
          <p:nvSpPr>
            <p:cNvPr id="28" name="Rectangle 4"/>
            <p:cNvSpPr>
              <a:spLocks noChangeArrowheads="1"/>
            </p:cNvSpPr>
            <p:nvPr/>
          </p:nvSpPr>
          <p:spPr bwMode="auto">
            <a:xfrm>
              <a:off x="3119" y="3381"/>
              <a:ext cx="1979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DL=Change in length</a:t>
              </a:r>
            </a:p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L</a:t>
              </a:r>
              <a:r>
                <a:rPr lang="en-US" altLang="en-US" baseline="-25000" dirty="0">
                  <a:solidFill>
                    <a:srgbClr val="000066"/>
                  </a:solidFill>
                  <a:latin typeface="Arial"/>
                  <a:cs typeface="Arial"/>
                </a:rPr>
                <a:t>o</a:t>
              </a: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=Original length</a:t>
              </a:r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0" y="3360"/>
              <a:ext cx="302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F= Applied force</a:t>
              </a:r>
            </a:p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A = Cross-sectional 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6642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Graph</a:t>
            </a:r>
            <a:endParaRPr kumimoji="1" lang="zh-CN" altLang="en-US" dirty="0"/>
          </a:p>
        </p:txBody>
      </p:sp>
      <p:grpSp>
        <p:nvGrpSpPr>
          <p:cNvPr id="51" name="Group 89"/>
          <p:cNvGrpSpPr>
            <a:grpSpLocks/>
          </p:cNvGrpSpPr>
          <p:nvPr/>
        </p:nvGrpSpPr>
        <p:grpSpPr bwMode="auto">
          <a:xfrm>
            <a:off x="41274" y="838199"/>
            <a:ext cx="6582309" cy="5113909"/>
            <a:chOff x="192" y="1152"/>
            <a:chExt cx="3264" cy="2589"/>
          </a:xfrm>
        </p:grpSpPr>
        <p:sp>
          <p:nvSpPr>
            <p:cNvPr id="52" name="Text Box 13"/>
            <p:cNvSpPr txBox="1">
              <a:spLocks noChangeArrowheads="1"/>
            </p:cNvSpPr>
            <p:nvPr/>
          </p:nvSpPr>
          <p:spPr bwMode="auto">
            <a:xfrm>
              <a:off x="1714" y="3489"/>
              <a:ext cx="1660" cy="25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/>
                <a:t>Strain (</a:t>
              </a:r>
              <a:r>
                <a:rPr lang="en-US" altLang="en-US" sz="2000">
                  <a:latin typeface="Symbol" panose="05050102010706020507" pitchFamily="18" charset="2"/>
                </a:rPr>
                <a:t>e</a:t>
              </a:r>
              <a:r>
                <a:rPr lang="en-US" altLang="en-US" sz="2000"/>
                <a:t>)  [in/in]</a:t>
              </a:r>
            </a:p>
          </p:txBody>
        </p:sp>
        <p:grpSp>
          <p:nvGrpSpPr>
            <p:cNvPr id="53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5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815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 (</a:t>
                </a:r>
                <a:r>
                  <a:rPr lang="en-US" altLang="en-US" sz="2000">
                    <a:latin typeface="Symbol" panose="05050102010706020507" pitchFamily="18" charset="2"/>
                  </a:rPr>
                  <a:t>s</a:t>
                </a:r>
                <a:r>
                  <a:rPr lang="en-US" altLang="en-US" sz="200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[psi]</a:t>
                </a:r>
              </a:p>
            </p:txBody>
          </p:sp>
          <p:sp>
            <p:nvSpPr>
              <p:cNvPr id="60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6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6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6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7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6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2" name="Rectangle 3"/>
          <p:cNvSpPr txBox="1">
            <a:spLocks noChangeArrowheads="1"/>
          </p:cNvSpPr>
          <p:nvPr/>
        </p:nvSpPr>
        <p:spPr bwMode="auto">
          <a:xfrm>
            <a:off x="7214930" y="1132283"/>
            <a:ext cx="403383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Key points/regions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U.T.S. </a:t>
            </a:r>
            <a:r>
              <a:rPr lang="en-US" altLang="en-US" sz="1800" dirty="0" smtClean="0">
                <a:solidFill>
                  <a:srgbClr val="000000"/>
                </a:solidFill>
                <a:latin typeface="Arial"/>
                <a:cs typeface="Arial"/>
              </a:rPr>
              <a:t>(Ultimate Tensile  Strength)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Fracture Stress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Elasticity Region {E}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Plasticity Region {P}</a:t>
            </a:r>
            <a:endParaRPr lang="en-US" altLang="en-US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0462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Graph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6" y="1079500"/>
            <a:ext cx="5643506" cy="459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41274" y="838199"/>
            <a:ext cx="6208799" cy="5786323"/>
            <a:chOff x="192" y="1152"/>
            <a:chExt cx="3264" cy="2556"/>
          </a:xfrm>
        </p:grpSpPr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1714" y="3456"/>
              <a:ext cx="1660" cy="25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/>
                <a:t>Strain (</a:t>
              </a:r>
              <a:r>
                <a:rPr lang="en-US" altLang="en-US" sz="2000">
                  <a:latin typeface="Symbol" panose="05050102010706020507" pitchFamily="18" charset="2"/>
                </a:rPr>
                <a:t>e</a:t>
              </a:r>
              <a:r>
                <a:rPr lang="en-US" altLang="en-US" sz="2000"/>
                <a:t>)  [in/in]</a:t>
              </a:r>
            </a:p>
          </p:txBody>
        </p:sp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8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815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 (</a:t>
                </a:r>
                <a:r>
                  <a:rPr lang="en-US" altLang="en-US" sz="2000">
                    <a:latin typeface="Symbol" panose="05050102010706020507" pitchFamily="18" charset="2"/>
                  </a:rPr>
                  <a:t>s</a:t>
                </a:r>
                <a:r>
                  <a:rPr lang="en-US" altLang="en-US" sz="200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[psi]</a:t>
                </a:r>
              </a:p>
            </p:txBody>
          </p:sp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18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24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22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6648484" y="712487"/>
            <a:ext cx="5197901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Greatest amount of stress material will withstand without failing</a:t>
            </a:r>
          </a:p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Plastic instability occurs when past U.T.S.</a:t>
            </a:r>
            <a:endParaRPr lang="en-US" altLang="en-US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27" name="Group 16"/>
          <p:cNvGrpSpPr>
            <a:grpSpLocks/>
          </p:cNvGrpSpPr>
          <p:nvPr/>
        </p:nvGrpSpPr>
        <p:grpSpPr bwMode="auto">
          <a:xfrm>
            <a:off x="3063875" y="1244600"/>
            <a:ext cx="152400" cy="152400"/>
            <a:chOff x="2304" y="3264"/>
            <a:chExt cx="96" cy="96"/>
          </a:xfrm>
        </p:grpSpPr>
        <p:sp>
          <p:nvSpPr>
            <p:cNvPr id="28" name="Line 17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18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6638912" y="4167998"/>
            <a:ext cx="5328982" cy="224676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U.T.S. = </a:t>
            </a:r>
            <a:r>
              <a:rPr lang="en-US" sz="2800" u="sng" dirty="0" err="1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lang="en-US" sz="2800" baseline="-25000" dirty="0" err="1">
                <a:solidFill>
                  <a:srgbClr val="000000"/>
                </a:solidFill>
                <a:latin typeface="Arial"/>
                <a:cs typeface="Arial"/>
              </a:rPr>
              <a:t>max</a:t>
            </a: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       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	       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endParaRPr lang="en-US" sz="2800" baseline="-25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en-US" sz="2800" dirty="0" err="1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lang="en-US" sz="2800" baseline="-25000" dirty="0" err="1">
                <a:solidFill>
                  <a:srgbClr val="000000"/>
                </a:solidFill>
                <a:latin typeface="Arial"/>
                <a:cs typeface="Arial"/>
              </a:rPr>
              <a:t>max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 = Applied force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2800" dirty="0" err="1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en-US" sz="2800" baseline="-25000" dirty="0" err="1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= Cross-sectional   </a:t>
            </a:r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	 area</a:t>
            </a: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7476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Graph</a:t>
            </a:r>
            <a:endParaRPr kumimoji="1" lang="zh-CN" altLang="en-US" dirty="0"/>
          </a:p>
        </p:txBody>
      </p: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41275" y="838200"/>
            <a:ext cx="6706812" cy="5611993"/>
            <a:chOff x="192" y="1152"/>
            <a:chExt cx="3264" cy="2566"/>
          </a:xfrm>
        </p:grpSpPr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1739" y="3466"/>
              <a:ext cx="1660" cy="25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/>
                <a:t>Strain (</a:t>
              </a:r>
              <a:r>
                <a:rPr lang="en-US" altLang="en-US" sz="2000">
                  <a:latin typeface="Symbol" panose="05050102010706020507" pitchFamily="18" charset="2"/>
                </a:rPr>
                <a:t>e</a:t>
              </a:r>
              <a:r>
                <a:rPr lang="en-US" altLang="en-US" sz="2000"/>
                <a:t>)  [in/in]</a:t>
              </a:r>
            </a:p>
          </p:txBody>
        </p:sp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8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815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 (</a:t>
                </a:r>
                <a:r>
                  <a:rPr lang="en-US" altLang="en-US" sz="2000">
                    <a:latin typeface="Symbol" panose="05050102010706020507" pitchFamily="18" charset="2"/>
                  </a:rPr>
                  <a:t>s</a:t>
                </a:r>
                <a:r>
                  <a:rPr lang="en-US" altLang="en-US" sz="200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[psi]</a:t>
                </a:r>
              </a:p>
            </p:txBody>
          </p:sp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18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24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22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6822789" y="1256804"/>
            <a:ext cx="4226774" cy="13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Stress at which the material completely fails</a:t>
            </a:r>
            <a:endParaRPr lang="en-US" altLang="en-US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27" name="Group 51"/>
          <p:cNvGrpSpPr>
            <a:grpSpLocks/>
          </p:cNvGrpSpPr>
          <p:nvPr/>
        </p:nvGrpSpPr>
        <p:grpSpPr bwMode="auto">
          <a:xfrm>
            <a:off x="4708525" y="2139950"/>
            <a:ext cx="152400" cy="152400"/>
            <a:chOff x="2304" y="3264"/>
            <a:chExt cx="96" cy="96"/>
          </a:xfrm>
        </p:grpSpPr>
        <p:sp>
          <p:nvSpPr>
            <p:cNvPr id="28" name="Line 52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53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6863018" y="3157447"/>
            <a:ext cx="5328982" cy="224676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Fracture Stress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= </a:t>
            </a:r>
            <a:r>
              <a:rPr lang="en-US" sz="2800" u="sng" dirty="0" smtClean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lang="en-US" sz="2800" baseline="-25000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       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	       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		     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endParaRPr lang="en-US" sz="2800" baseline="-25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= Applied force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2800" dirty="0" err="1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en-US" sz="2800" baseline="-25000" dirty="0" err="1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= Cross-sectional   </a:t>
            </a:r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	 area</a:t>
            </a: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7145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Graph</a:t>
            </a:r>
            <a:endParaRPr kumimoji="1" lang="zh-CN" altLang="en-US" dirty="0"/>
          </a:p>
        </p:txBody>
      </p: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41275" y="838200"/>
            <a:ext cx="6657010" cy="5512376"/>
            <a:chOff x="192" y="1152"/>
            <a:chExt cx="3264" cy="2546"/>
          </a:xfrm>
        </p:grpSpPr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1757" y="3446"/>
              <a:ext cx="1660" cy="25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/>
                <a:t>Strain (</a:t>
              </a:r>
              <a:r>
                <a:rPr lang="en-US" altLang="en-US" sz="2000">
                  <a:latin typeface="Symbol" panose="05050102010706020507" pitchFamily="18" charset="2"/>
                </a:rPr>
                <a:t>e</a:t>
              </a:r>
              <a:r>
                <a:rPr lang="en-US" altLang="en-US" sz="2000"/>
                <a:t>)  [in/in]</a:t>
              </a:r>
            </a:p>
          </p:txBody>
        </p:sp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8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815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 (</a:t>
                </a:r>
                <a:r>
                  <a:rPr lang="en-US" altLang="en-US" sz="2000">
                    <a:latin typeface="Symbol" panose="05050102010706020507" pitchFamily="18" charset="2"/>
                  </a:rPr>
                  <a:t>s</a:t>
                </a:r>
                <a:r>
                  <a:rPr lang="en-US" altLang="en-US" sz="200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[psi]</a:t>
                </a:r>
              </a:p>
            </p:txBody>
          </p:sp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18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24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22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6748087" y="1062338"/>
            <a:ext cx="4980138" cy="50641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Strain will disappear when stress is removed</a:t>
            </a: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Stress and strain vary linearly, obeying Hooke’s Law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  <a:sym typeface="Monotype Sorts"/>
              </a:rPr>
              <a:t> s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  <a:sym typeface="Symbol" panose="05050102010706020507" pitchFamily="18" charset="2"/>
              </a:rPr>
              <a:t>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  <a:sym typeface="Monotype Sorts"/>
              </a:rPr>
              <a:t> e</a:t>
            </a: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  <a:sym typeface="Monotype Sorts"/>
              </a:rPr>
              <a:t>Stiffness of material found by Young’s Modulus of Elasticity:  </a:t>
            </a:r>
          </a:p>
          <a:p>
            <a:pPr>
              <a:lnSpc>
                <a:spcPct val="160000"/>
              </a:lnSpc>
              <a:spcBef>
                <a:spcPts val="600"/>
              </a:spcBef>
            </a:pPr>
            <a:endParaRPr lang="en-US" altLang="en-US" sz="800" dirty="0" smtClean="0">
              <a:solidFill>
                <a:srgbClr val="000000"/>
              </a:solidFill>
              <a:latin typeface="Arial"/>
              <a:cs typeface="Arial"/>
              <a:sym typeface="Monotype Sorts"/>
            </a:endParaRP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  <a:sym typeface="Monotype Sorts"/>
              </a:rPr>
              <a:t>	E= s/e</a:t>
            </a:r>
          </a:p>
          <a:p>
            <a:pPr marL="0" indent="0">
              <a:lnSpc>
                <a:spcPct val="160000"/>
              </a:lnSpc>
              <a:spcBef>
                <a:spcPts val="600"/>
              </a:spcBef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  <a:sym typeface="Monotype Sorts"/>
              </a:rPr>
              <a:t>	(slope of elastic region)</a:t>
            </a:r>
            <a:endParaRPr lang="en-US" altLang="en-US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1785796" y="2793114"/>
            <a:ext cx="1252087" cy="2835240"/>
          </a:xfrm>
          <a:prstGeom prst="rect">
            <a:avLst/>
          </a:prstGeom>
          <a:solidFill>
            <a:srgbClr val="00FF00">
              <a:alpha val="1490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16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Graph</a:t>
            </a:r>
            <a:endParaRPr kumimoji="1" lang="zh-CN" altLang="en-US" dirty="0"/>
          </a:p>
        </p:txBody>
      </p:sp>
      <p:grpSp>
        <p:nvGrpSpPr>
          <p:cNvPr id="6" name="Group 89"/>
          <p:cNvGrpSpPr>
            <a:grpSpLocks/>
          </p:cNvGrpSpPr>
          <p:nvPr/>
        </p:nvGrpSpPr>
        <p:grpSpPr bwMode="auto">
          <a:xfrm>
            <a:off x="41274" y="838199"/>
            <a:ext cx="6532507" cy="5587089"/>
            <a:chOff x="192" y="1152"/>
            <a:chExt cx="3264" cy="2549"/>
          </a:xfrm>
        </p:grpSpPr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1683" y="3449"/>
              <a:ext cx="1660" cy="25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/>
                <a:t>Strain (</a:t>
              </a:r>
              <a:r>
                <a:rPr lang="en-US" altLang="en-US" sz="2000">
                  <a:latin typeface="Symbol" panose="05050102010706020507" pitchFamily="18" charset="2"/>
                </a:rPr>
                <a:t>e</a:t>
              </a:r>
              <a:r>
                <a:rPr lang="en-US" altLang="en-US" sz="2000"/>
                <a:t>)  [in/in]</a:t>
              </a:r>
            </a:p>
          </p:txBody>
        </p:sp>
        <p:grpSp>
          <p:nvGrpSpPr>
            <p:cNvPr id="8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9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815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 (</a:t>
                </a:r>
                <a:r>
                  <a:rPr lang="en-US" altLang="en-US" sz="2000">
                    <a:latin typeface="Symbol" panose="05050102010706020507" pitchFamily="18" charset="2"/>
                  </a:rPr>
                  <a:t>s</a:t>
                </a:r>
                <a:r>
                  <a:rPr lang="en-US" altLang="en-US" sz="200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[psi]</a:t>
                </a:r>
              </a:p>
            </p:txBody>
          </p:sp>
          <p:sp>
            <p:nvSpPr>
              <p:cNvPr id="15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16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17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18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19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25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23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1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6349677" y="956666"/>
            <a:ext cx="5577754" cy="5144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Strain will NOT disappear when stress is removed </a:t>
            </a:r>
          </a:p>
          <a:p>
            <a:pPr marL="800100" indent="-342900">
              <a:lnSpc>
                <a:spcPct val="150000"/>
              </a:lnSpc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Permanent deformation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Range of plasticity:</a:t>
            </a:r>
          </a:p>
          <a:p>
            <a:pPr marL="800100" indent="-342900">
              <a:lnSpc>
                <a:spcPct val="150000"/>
              </a:lnSpc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Ductile materials deform considerably before fracture</a:t>
            </a:r>
          </a:p>
          <a:p>
            <a:pPr marL="800100" indent="-342900">
              <a:lnSpc>
                <a:spcPct val="150000"/>
              </a:lnSpc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Brittle materials do not deform much and failure occurs suddenly</a:t>
            </a:r>
            <a:endParaRPr lang="en-US" sz="2200" dirty="0" smtClean="0">
              <a:solidFill>
                <a:srgbClr val="000000"/>
              </a:solidFill>
              <a:latin typeface="Arial"/>
              <a:ea typeface="Tahoma" panose="020B0604030504040204" pitchFamily="34" charset="0"/>
              <a:cs typeface="Arial"/>
            </a:endParaRPr>
          </a:p>
        </p:txBody>
      </p:sp>
      <p:sp>
        <p:nvSpPr>
          <p:cNvPr id="28" name="Rectangle 52"/>
          <p:cNvSpPr>
            <a:spLocks noChangeArrowheads="1"/>
          </p:cNvSpPr>
          <p:nvPr/>
        </p:nvSpPr>
        <p:spPr bwMode="auto">
          <a:xfrm>
            <a:off x="2963989" y="1369732"/>
            <a:ext cx="2837871" cy="1359286"/>
          </a:xfrm>
          <a:prstGeom prst="rect">
            <a:avLst/>
          </a:prstGeom>
          <a:solidFill>
            <a:srgbClr val="FF0000">
              <a:alpha val="1490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38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Example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6668" y="805552"/>
            <a:ext cx="9404204" cy="4997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The Plastic Pen Cap and Nervous Student</a:t>
            </a: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1. </a:t>
            </a:r>
            <a:r>
              <a:rPr lang="en-US" altLang="en-US" b="1" u="sng" dirty="0">
                <a:solidFill>
                  <a:srgbClr val="000000"/>
                </a:solidFill>
                <a:latin typeface="Arial"/>
                <a:cs typeface="Arial"/>
              </a:rPr>
              <a:t>Elastic Region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applies force, bending tip of pen cap back.  When force is removed, tip of cap returns to original position.</a:t>
            </a:r>
            <a:endParaRPr lang="en-US" altLang="en-US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2. </a:t>
            </a:r>
            <a:r>
              <a:rPr lang="en-US" altLang="en-US" b="1" u="sng" dirty="0">
                <a:solidFill>
                  <a:srgbClr val="000000"/>
                </a:solidFill>
                <a:latin typeface="Arial"/>
                <a:cs typeface="Arial"/>
              </a:rPr>
              <a:t>Plastic Region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twists and bends tip of cap.  When force is removed, the tip of cap stays mangled.</a:t>
            </a:r>
            <a:endParaRPr lang="en-US" altLang="en-US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3. </a:t>
            </a:r>
            <a:r>
              <a:rPr lang="en-US" altLang="en-US" b="1" u="sng" dirty="0">
                <a:solidFill>
                  <a:srgbClr val="000000"/>
                </a:solidFill>
                <a:latin typeface="Arial"/>
                <a:cs typeface="Arial"/>
              </a:rPr>
              <a:t>U.T.S.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bends cap some more.  Cap still in one piece, but certain areas are very weak and on the verge of breaking.</a:t>
            </a:r>
            <a:endParaRPr lang="en-US" altLang="en-US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4. </a:t>
            </a:r>
            <a:r>
              <a:rPr lang="en-US" altLang="en-US" b="1" u="sng" dirty="0">
                <a:solidFill>
                  <a:srgbClr val="000000"/>
                </a:solidFill>
                <a:latin typeface="Arial"/>
                <a:cs typeface="Arial"/>
              </a:rPr>
              <a:t>Fracture Stress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bends cap one more time.  The cap finally breaks into 2 pieces.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0582792" y="1170499"/>
            <a:ext cx="535250" cy="972136"/>
            <a:chOff x="5040" y="1536"/>
            <a:chExt cx="187" cy="768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 bwMode="auto">
            <a:xfrm>
              <a:off x="5040" y="1536"/>
              <a:ext cx="160" cy="768"/>
              <a:chOff x="6384" y="1008"/>
              <a:chExt cx="480" cy="2304"/>
            </a:xfrm>
          </p:grpSpPr>
          <p:sp>
            <p:nvSpPr>
              <p:cNvPr id="8" name="AutoShape 6"/>
              <p:cNvSpPr>
                <a:spLocks noChangeAspect="1" noChangeArrowheads="1"/>
              </p:cNvSpPr>
              <p:nvPr/>
            </p:nvSpPr>
            <p:spPr bwMode="auto">
              <a:xfrm flipV="1">
                <a:off x="6720" y="1008"/>
                <a:ext cx="144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1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7"/>
              <p:cNvGrpSpPr>
                <a:grpSpLocks noChangeAspect="1"/>
              </p:cNvGrpSpPr>
              <p:nvPr/>
            </p:nvGrpSpPr>
            <p:grpSpPr bwMode="auto">
              <a:xfrm>
                <a:off x="6384" y="1536"/>
                <a:ext cx="480" cy="1776"/>
                <a:chOff x="-1728" y="2544"/>
                <a:chExt cx="480" cy="1968"/>
              </a:xfrm>
            </p:grpSpPr>
            <p:sp>
              <p:nvSpPr>
                <p:cNvPr id="10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11" name="Group 9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12" name="Group 1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14" name="AutoShape 1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" name="Rectangle 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13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5040" y="196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10592261" y="2515327"/>
            <a:ext cx="621121" cy="978672"/>
            <a:chOff x="5328" y="2352"/>
            <a:chExt cx="217" cy="528"/>
          </a:xfrm>
        </p:grpSpPr>
        <p:grpSp>
          <p:nvGrpSpPr>
            <p:cNvPr id="17" name="Group 16"/>
            <p:cNvGrpSpPr>
              <a:grpSpLocks noChangeAspect="1"/>
            </p:cNvGrpSpPr>
            <p:nvPr/>
          </p:nvGrpSpPr>
          <p:grpSpPr bwMode="auto">
            <a:xfrm>
              <a:off x="5328" y="2352"/>
              <a:ext cx="200" cy="528"/>
              <a:chOff x="6144" y="1584"/>
              <a:chExt cx="672" cy="1776"/>
            </a:xfrm>
          </p:grpSpPr>
          <p:sp>
            <p:nvSpPr>
              <p:cNvPr id="19" name="AutoShape 17"/>
              <p:cNvSpPr>
                <a:spLocks noChangeAspect="1" noChangeArrowheads="1"/>
              </p:cNvSpPr>
              <p:nvPr/>
            </p:nvSpPr>
            <p:spPr bwMode="auto">
              <a:xfrm rot="14396111" flipV="1">
                <a:off x="6432" y="1488"/>
                <a:ext cx="96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1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" name="Group 18"/>
              <p:cNvGrpSpPr>
                <a:grpSpLocks noChangeAspect="1"/>
              </p:cNvGrpSpPr>
              <p:nvPr/>
            </p:nvGrpSpPr>
            <p:grpSpPr bwMode="auto">
              <a:xfrm>
                <a:off x="6336" y="1584"/>
                <a:ext cx="480" cy="1776"/>
                <a:chOff x="-1728" y="2544"/>
                <a:chExt cx="480" cy="1968"/>
              </a:xfrm>
            </p:grpSpPr>
            <p:sp>
              <p:nvSpPr>
                <p:cNvPr id="21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22" name="Group 2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23" name="Group 2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25" name="AutoShape 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" name="Rectangle 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24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5358" y="25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10483190" y="3903776"/>
            <a:ext cx="1066243" cy="788390"/>
            <a:chOff x="4977" y="2832"/>
            <a:chExt cx="378" cy="624"/>
          </a:xfrm>
        </p:grpSpPr>
        <p:grpSp>
          <p:nvGrpSpPr>
            <p:cNvPr id="28" name="Group 27"/>
            <p:cNvGrpSpPr>
              <a:grpSpLocks noChangeAspect="1"/>
            </p:cNvGrpSpPr>
            <p:nvPr/>
          </p:nvGrpSpPr>
          <p:grpSpPr bwMode="auto">
            <a:xfrm>
              <a:off x="4992" y="2832"/>
              <a:ext cx="363" cy="624"/>
              <a:chOff x="6288" y="1392"/>
              <a:chExt cx="1030" cy="1776"/>
            </a:xfrm>
          </p:grpSpPr>
          <p:grpSp>
            <p:nvGrpSpPr>
              <p:cNvPr id="30" name="Group 28"/>
              <p:cNvGrpSpPr>
                <a:grpSpLocks noChangeAspect="1"/>
              </p:cNvGrpSpPr>
              <p:nvPr/>
            </p:nvGrpSpPr>
            <p:grpSpPr bwMode="auto">
              <a:xfrm>
                <a:off x="6288" y="1392"/>
                <a:ext cx="480" cy="1776"/>
                <a:chOff x="-1728" y="2544"/>
                <a:chExt cx="480" cy="1968"/>
              </a:xfrm>
            </p:grpSpPr>
            <p:sp>
              <p:nvSpPr>
                <p:cNvPr id="36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37" name="Group 3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38" name="Group 3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0" name="AutoShape 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" name="Rectangle 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39" name="Line 3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1" name="Group 35"/>
              <p:cNvGrpSpPr>
                <a:grpSpLocks noChangeAspect="1"/>
              </p:cNvGrpSpPr>
              <p:nvPr/>
            </p:nvGrpSpPr>
            <p:grpSpPr bwMode="auto">
              <a:xfrm>
                <a:off x="6624" y="1392"/>
                <a:ext cx="694" cy="276"/>
                <a:chOff x="6346" y="912"/>
                <a:chExt cx="694" cy="276"/>
              </a:xfrm>
            </p:grpSpPr>
            <p:sp>
              <p:nvSpPr>
                <p:cNvPr id="32" name="AutoShape 36"/>
                <p:cNvSpPr>
                  <a:spLocks noChangeAspect="1" noChangeArrowheads="1"/>
                </p:cNvSpPr>
                <p:nvPr/>
              </p:nvSpPr>
              <p:spPr bwMode="auto">
                <a:xfrm rot="6869353" flipV="1">
                  <a:off x="6656" y="804"/>
                  <a:ext cx="96" cy="67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1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AutoShape 37"/>
                <p:cNvSpPr>
                  <a:spLocks noChangeAspect="1" noChangeArrowheads="1"/>
                </p:cNvSpPr>
                <p:nvPr/>
              </p:nvSpPr>
              <p:spPr bwMode="auto">
                <a:xfrm>
                  <a:off x="6436" y="958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4" name="AutoShape 38"/>
                <p:cNvSpPr>
                  <a:spLocks noChangeAspect="1" noChangeArrowheads="1"/>
                </p:cNvSpPr>
                <p:nvPr/>
              </p:nvSpPr>
              <p:spPr bwMode="auto">
                <a:xfrm>
                  <a:off x="6418" y="1024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5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6346" y="912"/>
                  <a:ext cx="96" cy="192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sp>
          <p:nvSpPr>
            <p:cNvPr id="29" name="Text Box 40"/>
            <p:cNvSpPr txBox="1">
              <a:spLocks noChangeArrowheads="1"/>
            </p:cNvSpPr>
            <p:nvPr/>
          </p:nvSpPr>
          <p:spPr bwMode="auto">
            <a:xfrm>
              <a:off x="4977" y="31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10408488" y="5040470"/>
            <a:ext cx="1319738" cy="961447"/>
            <a:chOff x="5280" y="3504"/>
            <a:chExt cx="480" cy="624"/>
          </a:xfrm>
        </p:grpSpPr>
        <p:grpSp>
          <p:nvGrpSpPr>
            <p:cNvPr id="43" name="Group 42"/>
            <p:cNvGrpSpPr>
              <a:grpSpLocks/>
            </p:cNvGrpSpPr>
            <p:nvPr/>
          </p:nvGrpSpPr>
          <p:grpSpPr bwMode="auto">
            <a:xfrm>
              <a:off x="5289" y="3504"/>
              <a:ext cx="471" cy="624"/>
              <a:chOff x="4896" y="3504"/>
              <a:chExt cx="471" cy="624"/>
            </a:xfrm>
          </p:grpSpPr>
          <p:grpSp>
            <p:nvGrpSpPr>
              <p:cNvPr id="45" name="Group 43"/>
              <p:cNvGrpSpPr>
                <a:grpSpLocks noChangeAspect="1"/>
              </p:cNvGrpSpPr>
              <p:nvPr/>
            </p:nvGrpSpPr>
            <p:grpSpPr bwMode="auto">
              <a:xfrm>
                <a:off x="4896" y="3536"/>
                <a:ext cx="160" cy="592"/>
                <a:chOff x="-1728" y="2544"/>
                <a:chExt cx="480" cy="1968"/>
              </a:xfrm>
            </p:grpSpPr>
            <p:sp>
              <p:nvSpPr>
                <p:cNvPr id="53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54" name="Group 45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55" name="Group 4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57" name="AutoShape 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" name="Rectangle 4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56" name="Line 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6" name="Group 50"/>
              <p:cNvGrpSpPr>
                <a:grpSpLocks/>
              </p:cNvGrpSpPr>
              <p:nvPr/>
            </p:nvGrpSpPr>
            <p:grpSpPr bwMode="auto">
              <a:xfrm>
                <a:off x="5008" y="3504"/>
                <a:ext cx="359" cy="96"/>
                <a:chOff x="5008" y="3504"/>
                <a:chExt cx="359" cy="96"/>
              </a:xfrm>
            </p:grpSpPr>
            <p:grpSp>
              <p:nvGrpSpPr>
                <p:cNvPr id="47" name="Group 51"/>
                <p:cNvGrpSpPr>
                  <a:grpSpLocks noChangeAspect="1"/>
                </p:cNvGrpSpPr>
                <p:nvPr/>
              </p:nvGrpSpPr>
              <p:grpSpPr bwMode="auto">
                <a:xfrm>
                  <a:off x="5136" y="3504"/>
                  <a:ext cx="231" cy="92"/>
                  <a:chOff x="6346" y="912"/>
                  <a:chExt cx="694" cy="276"/>
                </a:xfrm>
              </p:grpSpPr>
              <p:sp>
                <p:nvSpPr>
                  <p:cNvPr id="49" name="AutoShape 52"/>
                  <p:cNvSpPr>
                    <a:spLocks noChangeAspect="1" noChangeArrowheads="1"/>
                  </p:cNvSpPr>
                  <p:nvPr/>
                </p:nvSpPr>
                <p:spPr bwMode="auto">
                  <a:xfrm rot="6869353" flipV="1">
                    <a:off x="6656" y="804"/>
                    <a:ext cx="96" cy="67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1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500 h 21600"/>
                      <a:gd name="T14" fmla="*/ 17100 w 21600"/>
                      <a:gd name="T15" fmla="*/ 171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" name="AutoShape 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36" y="958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51" name="AutoShape 5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18" y="1024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52" name="Oval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346" y="912"/>
                    <a:ext cx="96" cy="19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sp>
              <p:nvSpPr>
                <p:cNvPr id="48" name="Oval 56"/>
                <p:cNvSpPr>
                  <a:spLocks noChangeAspect="1" noChangeArrowheads="1"/>
                </p:cNvSpPr>
                <p:nvPr/>
              </p:nvSpPr>
              <p:spPr bwMode="auto">
                <a:xfrm>
                  <a:off x="5008" y="3536"/>
                  <a:ext cx="32" cy="64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sp>
          <p:nvSpPr>
            <p:cNvPr id="44" name="Text Box 57"/>
            <p:cNvSpPr txBox="1">
              <a:spLocks noChangeArrowheads="1"/>
            </p:cNvSpPr>
            <p:nvPr/>
          </p:nvSpPr>
          <p:spPr bwMode="auto">
            <a:xfrm>
              <a:off x="5280" y="384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9869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Materials for Lab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2 thin dowels (5/16” dia. x 48”)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2 thick dowels (7/16” dia. x 48”)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6  12” bamboo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skewers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3D Printed Dowel Connectors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Cellophane 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Tape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Kevlar string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 rot="20476333">
            <a:off x="9256225" y="3764173"/>
            <a:ext cx="1252537" cy="1933575"/>
          </a:xfrm>
          <a:prstGeom prst="cube">
            <a:avLst>
              <a:gd name="adj" fmla="val 4574"/>
            </a:avLst>
          </a:prstGeom>
          <a:solidFill>
            <a:srgbClr val="F8F8F8"/>
          </a:solidFill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9251462" y="3384760"/>
            <a:ext cx="1981200" cy="1393825"/>
            <a:chOff x="4320" y="1392"/>
            <a:chExt cx="1248" cy="878"/>
          </a:xfrm>
        </p:grpSpPr>
        <p:sp>
          <p:nvSpPr>
            <p:cNvPr id="7" name="AutoShape 20"/>
            <p:cNvSpPr>
              <a:spLocks noChangeArrowheads="1"/>
            </p:cNvSpPr>
            <p:nvPr/>
          </p:nvSpPr>
          <p:spPr bwMode="auto">
            <a:xfrm rot="-9413325">
              <a:off x="4924" y="2171"/>
              <a:ext cx="458" cy="99"/>
            </a:xfrm>
            <a:prstGeom prst="flowChartManualOperation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AutoShape 21"/>
            <p:cNvSpPr>
              <a:spLocks noChangeArrowheads="1"/>
            </p:cNvSpPr>
            <p:nvPr/>
          </p:nvSpPr>
          <p:spPr bwMode="auto">
            <a:xfrm rot="-9174097">
              <a:off x="5296" y="1492"/>
              <a:ext cx="272" cy="69"/>
            </a:xfrm>
            <a:prstGeom prst="flowChartManualOperation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Rectangle 22"/>
            <p:cNvSpPr>
              <a:spLocks noChangeArrowheads="1"/>
            </p:cNvSpPr>
            <p:nvPr/>
          </p:nvSpPr>
          <p:spPr bwMode="auto">
            <a:xfrm rot="1323762">
              <a:off x="5157" y="1536"/>
              <a:ext cx="273" cy="691"/>
            </a:xfrm>
            <a:prstGeom prst="rect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Rectangle 23"/>
            <p:cNvSpPr>
              <a:spLocks noChangeArrowheads="1"/>
            </p:cNvSpPr>
            <p:nvPr/>
          </p:nvSpPr>
          <p:spPr bwMode="auto">
            <a:xfrm rot="1753466">
              <a:off x="5376" y="1440"/>
              <a:ext cx="182" cy="57"/>
            </a:xfrm>
            <a:prstGeom prst="rect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11" name="AutoShape 24"/>
            <p:cNvCxnSpPr>
              <a:cxnSpLocks noChangeShapeType="1"/>
            </p:cNvCxnSpPr>
            <p:nvPr/>
          </p:nvCxnSpPr>
          <p:spPr bwMode="auto">
            <a:xfrm rot="16200000" flipH="1">
              <a:off x="4705" y="1545"/>
              <a:ext cx="167" cy="311"/>
            </a:xfrm>
            <a:prstGeom prst="curvedConnector3">
              <a:avLst>
                <a:gd name="adj1" fmla="val -115282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25"/>
            <p:cNvCxnSpPr>
              <a:cxnSpLocks noChangeShapeType="1"/>
            </p:cNvCxnSpPr>
            <p:nvPr/>
          </p:nvCxnSpPr>
          <p:spPr bwMode="auto">
            <a:xfrm rot="16200000" flipH="1">
              <a:off x="4393" y="1319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26"/>
            <p:cNvCxnSpPr>
              <a:cxnSpLocks noChangeShapeType="1"/>
            </p:cNvCxnSpPr>
            <p:nvPr/>
          </p:nvCxnSpPr>
          <p:spPr bwMode="auto">
            <a:xfrm rot="16200000" flipH="1">
              <a:off x="4992" y="1583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" name="Group 13"/>
          <p:cNvGrpSpPr>
            <a:grpSpLocks/>
          </p:cNvGrpSpPr>
          <p:nvPr/>
        </p:nvGrpSpPr>
        <p:grpSpPr bwMode="auto">
          <a:xfrm rot="17969594" flipV="1">
            <a:off x="7413931" y="3612566"/>
            <a:ext cx="5006975" cy="74613"/>
            <a:chOff x="1008" y="3504"/>
            <a:chExt cx="4560" cy="49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 rot="-12392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 rot="-173651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 rot="-5350747">
              <a:off x="1008" y="3504"/>
              <a:ext cx="48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aphicFrame>
        <p:nvGraphicFramePr>
          <p:cNvPr id="18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694154"/>
              </p:ext>
            </p:extLst>
          </p:nvPr>
        </p:nvGraphicFramePr>
        <p:xfrm>
          <a:off x="8475175" y="4326148"/>
          <a:ext cx="1852612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Bitmap Image" r:id="rId3" imgW="2038095" imgH="1295238" progId="PBrush">
                  <p:embed/>
                </p:oleObj>
              </mc:Choice>
              <mc:Fallback>
                <p:oleObj name="Bitmap Image" r:id="rId3" imgW="2038095" imgH="1295238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5175" y="4326148"/>
                        <a:ext cx="1852612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391400"/>
              </p:ext>
            </p:extLst>
          </p:nvPr>
        </p:nvGraphicFramePr>
        <p:xfrm>
          <a:off x="7973525" y="4070560"/>
          <a:ext cx="1279525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Bitmap Image" r:id="rId5" imgW="1590897" imgH="1352381" progId="PBrush">
                  <p:embed/>
                </p:oleObj>
              </mc:Choice>
              <mc:Fallback>
                <p:oleObj name="Bitmap Image" r:id="rId5" imgW="1590897" imgH="1352381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3525" y="4070560"/>
                        <a:ext cx="1279525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9"/>
          <p:cNvGrpSpPr>
            <a:grpSpLocks/>
          </p:cNvGrpSpPr>
          <p:nvPr/>
        </p:nvGrpSpPr>
        <p:grpSpPr bwMode="auto">
          <a:xfrm rot="-229352">
            <a:off x="6854337" y="4927810"/>
            <a:ext cx="4068763" cy="609600"/>
            <a:chOff x="1008" y="3168"/>
            <a:chExt cx="4603" cy="527"/>
          </a:xfrm>
        </p:grpSpPr>
        <p:sp>
          <p:nvSpPr>
            <p:cNvPr id="21" name="Rectangle 10"/>
            <p:cNvSpPr>
              <a:spLocks noChangeArrowheads="1"/>
            </p:cNvSpPr>
            <p:nvPr/>
          </p:nvSpPr>
          <p:spPr bwMode="auto">
            <a:xfrm rot="659732">
              <a:off x="1051" y="3599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 rot="326081">
              <a:off x="1008" y="3552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" name="Oval 12"/>
            <p:cNvSpPr>
              <a:spLocks noChangeArrowheads="1"/>
            </p:cNvSpPr>
            <p:nvPr/>
          </p:nvSpPr>
          <p:spPr bwMode="auto">
            <a:xfrm rot="-4543847">
              <a:off x="1032" y="3192"/>
              <a:ext cx="96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101559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Setup for Testing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527181" cy="3841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80988" y="1079501"/>
            <a:ext cx="9903394" cy="4748087"/>
            <a:chOff x="209" y="1087"/>
            <a:chExt cx="5280" cy="2400"/>
          </a:xfrm>
        </p:grpSpPr>
        <p:graphicFrame>
          <p:nvGraphicFramePr>
            <p:cNvPr id="6" name="Object 4"/>
            <p:cNvGraphicFramePr>
              <a:graphicFrameLocks noChangeAspect="1"/>
            </p:cNvGraphicFramePr>
            <p:nvPr/>
          </p:nvGraphicFramePr>
          <p:xfrm>
            <a:off x="209" y="1087"/>
            <a:ext cx="5280" cy="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Bitmap Image" r:id="rId3" imgW="3104623" imgH="1628690" progId="PBrush">
                    <p:embed/>
                  </p:oleObj>
                </mc:Choice>
                <mc:Fallback>
                  <p:oleObj name="Bitmap Image" r:id="rId3" imgW="3104623" imgH="162869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" y="1087"/>
                          <a:ext cx="5280" cy="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541" y="2431"/>
              <a:ext cx="192" cy="864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53" y="2191"/>
              <a:ext cx="1536" cy="192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2844" y="2003"/>
              <a:ext cx="96" cy="96"/>
            </a:xfrm>
            <a:prstGeom prst="ellipse">
              <a:avLst/>
            </a:prstGeom>
            <a:solidFill>
              <a:schemeClr val="accent1"/>
            </a:solidFill>
            <a:ln w="381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628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697219" y="914399"/>
            <a:ext cx="11494781" cy="53397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Rules of the Competition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Report / Presentation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Closing</a:t>
            </a:r>
            <a:endParaRPr lang="en-US" dirty="0"/>
          </a:p>
        </p:txBody>
      </p:sp>
      <p:pic>
        <p:nvPicPr>
          <p:cNvPr id="4" name="Picture 4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"/>
          <a:stretch>
            <a:fillRect/>
          </a:stretch>
        </p:blipFill>
        <p:spPr bwMode="auto">
          <a:xfrm>
            <a:off x="6763914" y="2513993"/>
            <a:ext cx="3978119" cy="2143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 Ratio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99812" y="1328543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374652"/>
              </p:ext>
            </p:extLst>
          </p:nvPr>
        </p:nvGraphicFramePr>
        <p:xfrm>
          <a:off x="841182" y="4548695"/>
          <a:ext cx="10319882" cy="95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3" imgW="4597400" imgH="419100" progId="Equation.3">
                  <p:embed/>
                </p:oleObj>
              </mc:Choice>
              <mc:Fallback>
                <p:oleObj name="Equation" r:id="rId3" imgW="45974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182" y="4548695"/>
                        <a:ext cx="10319882" cy="9551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82"/>
              </p:ext>
            </p:extLst>
          </p:nvPr>
        </p:nvGraphicFramePr>
        <p:xfrm>
          <a:off x="4493737" y="2044506"/>
          <a:ext cx="2786063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5" imgW="1409700" imgH="419100" progId="Equation.3">
                  <p:embed/>
                </p:oleObj>
              </mc:Choice>
              <mc:Fallback>
                <p:oleObj name="Equation" r:id="rId5" imgW="14097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3737" y="2044506"/>
                        <a:ext cx="2786063" cy="828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07737" y="1206306"/>
            <a:ext cx="304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/>
              <a:buChar char="•"/>
            </a:pPr>
            <a:r>
              <a:rPr lang="en-US" altLang="en-US" b="1" dirty="0">
                <a:solidFill>
                  <a:srgbClr val="000000"/>
                </a:solidFill>
              </a:rPr>
              <a:t>Unadjusted Ratio</a:t>
            </a:r>
            <a:endParaRPr lang="en-US" altLang="en-US" b="1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283937" y="3035106"/>
            <a:ext cx="3352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/>
              <a:buChar char="•"/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Adjusted Ratio</a:t>
            </a:r>
            <a:endParaRPr lang="en-US" altLang="en-US" b="1" dirty="0">
              <a:solidFill>
                <a:srgbClr val="000000"/>
              </a:solidFill>
              <a:latin typeface="Arial"/>
              <a:cs typeface="Arial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39595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 Rules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12983" y="921456"/>
            <a:ext cx="8366631" cy="480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Design specifications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TA </a:t>
            </a:r>
            <a:r>
              <a:rPr lang="en-US" altLang="en-US" u="sng" dirty="0">
                <a:solidFill>
                  <a:srgbClr val="000000"/>
                </a:solidFill>
                <a:latin typeface="Arial"/>
                <a:cs typeface="Arial"/>
              </a:rPr>
              <a:t>initials and dates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sketches of design before materials are distributed 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Materials may be cut and arranged in any way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Boom must extend a horizontal distance of at least 1.5m after mounting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Construction must be completed in time allotted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No more than 2 minutes to anchor boom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Weight will be added until boom deflects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   0.2m</a:t>
            </a:r>
            <a:endParaRPr lang="en-US" alt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353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Design Specifications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Declaration of winners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347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 Rules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386494" y="1133474"/>
            <a:ext cx="7248641" cy="434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Disqualifications</a:t>
            </a:r>
          </a:p>
          <a:p>
            <a:pPr marL="12573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Design is less than 1.5m horizontally when mounted</a:t>
            </a:r>
          </a:p>
          <a:p>
            <a:pPr marL="12573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Exceed 2 minute max time for anchoring boom </a:t>
            </a:r>
          </a:p>
          <a:p>
            <a:pPr marL="12573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Boom must only touch anchor </a:t>
            </a:r>
          </a:p>
          <a:p>
            <a:pPr marL="1714500" lvl="2" indent="-342900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 (4” dia. pipe)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353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Design Specifications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Declaration of winners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871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353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Design Specifications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Declaration of winners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520"/>
          </a:xfrm>
        </p:spPr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 Rules</a:t>
            </a:r>
            <a:endParaRPr kumimoji="1" lang="zh-CN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113752" y="1407912"/>
            <a:ext cx="7693147" cy="4145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Declaration of winners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Design with highest adjusted ratio wins competition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Decision of TA is </a:t>
            </a:r>
            <a:r>
              <a:rPr lang="en-US" altLang="en-US" b="1" u="sng" dirty="0">
                <a:solidFill>
                  <a:srgbClr val="FF0000"/>
                </a:solidFill>
                <a:latin typeface="Arial"/>
                <a:cs typeface="Arial"/>
              </a:rPr>
              <a:t>FINAL</a:t>
            </a:r>
          </a:p>
        </p:txBody>
      </p:sp>
    </p:spTree>
    <p:extLst>
      <p:ext uri="{BB962C8B-B14F-4D97-AF65-F5344CB8AC3E}">
        <p14:creationId xmlns:p14="http://schemas.microsoft.com/office/powerpoint/2010/main" val="741110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</a:t>
            </a:r>
            <a:endParaRPr kumimoji="1" lang="zh-CN" alt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270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solidFill>
                  <a:srgbClr val="FF0000"/>
                </a:solidFill>
                <a:latin typeface="Arial"/>
                <a:cs typeface="Arial"/>
              </a:rPr>
              <a:t>Boom Design</a:t>
            </a: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latin typeface="Arial"/>
                <a:cs typeface="Arial"/>
              </a:rPr>
              <a:t>Test</a:t>
            </a: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latin typeface="Arial"/>
                <a:cs typeface="Arial"/>
              </a:rPr>
              <a:t>Post-Test</a:t>
            </a:r>
            <a:endParaRPr lang="en-US" altLang="en-US" sz="1800" dirty="0">
              <a:latin typeface="Arial"/>
              <a:cs typeface="Arial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14150" y="1001316"/>
            <a:ext cx="8589571" cy="5125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Boom design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Observe provided materials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Brainstorm design strategy with team members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Note design decisions and necessary design changes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Sketch proposed design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Have TA initial sketch and notes 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Build boom according to sketch</a:t>
            </a:r>
          </a:p>
        </p:txBody>
      </p:sp>
    </p:spTree>
    <p:extLst>
      <p:ext uri="{BB962C8B-B14F-4D97-AF65-F5344CB8AC3E}">
        <p14:creationId xmlns:p14="http://schemas.microsoft.com/office/powerpoint/2010/main" val="24739189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</a:t>
            </a:r>
            <a:endParaRPr kumimoji="1" lang="zh-CN" alt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270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latin typeface="Arial"/>
                <a:cs typeface="Arial"/>
              </a:rPr>
              <a:t>Boom Design</a:t>
            </a: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solidFill>
                  <a:srgbClr val="FF0000"/>
                </a:solidFill>
                <a:latin typeface="Arial"/>
                <a:cs typeface="Arial"/>
              </a:rPr>
              <a:t>Test</a:t>
            </a: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latin typeface="Arial"/>
                <a:cs typeface="Arial"/>
              </a:rPr>
              <a:t>Post-Test</a:t>
            </a:r>
            <a:endParaRPr lang="en-US" altLang="en-US" sz="1800" dirty="0">
              <a:latin typeface="Arial"/>
              <a:cs typeface="Arial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39052" y="946360"/>
            <a:ext cx="8514870" cy="45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Test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TA will create a spreadsheet to record competition results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Weigh boom and announce value to TA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When instructed, fasten boom to anchor</a:t>
            </a:r>
          </a:p>
          <a:p>
            <a:pPr marL="1257300" lvl="2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Announce when “</a:t>
            </a:r>
            <a:r>
              <a:rPr lang="en-US" altLang="en-US" sz="2000" dirty="0">
                <a:solidFill>
                  <a:srgbClr val="FF0000"/>
                </a:solidFill>
                <a:latin typeface="Arial"/>
                <a:cs typeface="Arial"/>
              </a:rPr>
              <a:t>DONE!</a:t>
            </a: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”, to record time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TA measures length from tip of anchor to weight mounting point on boom </a:t>
            </a:r>
          </a:p>
          <a:p>
            <a:pPr marL="1257300" lvl="2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Must meet 1.5m requirement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Add weights until boom deflects 0.2m vertically, or fails</a:t>
            </a:r>
          </a:p>
        </p:txBody>
      </p:sp>
    </p:spTree>
    <p:extLst>
      <p:ext uri="{BB962C8B-B14F-4D97-AF65-F5344CB8AC3E}">
        <p14:creationId xmlns:p14="http://schemas.microsoft.com/office/powerpoint/2010/main" val="3807247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</a:t>
            </a:r>
            <a:endParaRPr kumimoji="1" lang="zh-CN" alt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270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solidFill>
                  <a:srgbClr val="000000"/>
                </a:solidFill>
                <a:latin typeface="Arial"/>
                <a:cs typeface="Arial"/>
              </a:rPr>
              <a:t>Boom Design</a:t>
            </a:r>
            <a:endParaRPr lang="en-US" altLang="en-US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latin typeface="Arial"/>
                <a:cs typeface="Arial"/>
              </a:rPr>
              <a:t>Test</a:t>
            </a: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solidFill>
                  <a:srgbClr val="FF0000"/>
                </a:solidFill>
                <a:latin typeface="Arial"/>
                <a:cs typeface="Arial"/>
              </a:rPr>
              <a:t>Post-Test</a:t>
            </a: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13355" y="1078604"/>
            <a:ext cx="7867452" cy="45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"/>
                <a:cs typeface="Arial"/>
              </a:rPr>
              <a:t>Post-Test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"/>
                <a:cs typeface="Arial"/>
              </a:rPr>
              <a:t>TA announces winner of competition </a:t>
            </a:r>
          </a:p>
          <a:p>
            <a:pPr marL="1257300" lvl="2" indent="-342900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"/>
                <a:cs typeface="Arial"/>
              </a:rPr>
              <a:t>Team with largest adjusted ratio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"/>
                <a:cs typeface="Arial"/>
              </a:rPr>
              <a:t>Copies of spreadsheet available to all teams on </a:t>
            </a:r>
            <a:r>
              <a:rPr lang="en-US" altLang="en-US" dirty="0" err="1">
                <a:solidFill>
                  <a:srgbClr val="000066"/>
                </a:solidFill>
                <a:latin typeface="Arial"/>
                <a:cs typeface="Arial"/>
              </a:rPr>
              <a:t>eg.poly.edu</a:t>
            </a:r>
            <a:endParaRPr lang="en-US" altLang="en-US" dirty="0">
              <a:solidFill>
                <a:srgbClr val="000066"/>
              </a:solidFill>
              <a:latin typeface="Arial"/>
              <a:cs typeface="Arial"/>
            </a:endParaRP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"/>
                <a:cs typeface="Arial"/>
              </a:rPr>
              <a:t>TA initials and scans original data</a:t>
            </a:r>
          </a:p>
        </p:txBody>
      </p:sp>
    </p:spTree>
    <p:extLst>
      <p:ext uri="{BB962C8B-B14F-4D97-AF65-F5344CB8AC3E}">
        <p14:creationId xmlns:p14="http://schemas.microsoft.com/office/powerpoint/2010/main" val="29306930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Assignment: Report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1179117"/>
            <a:ext cx="9403511" cy="4548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Team Lab Report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Title Page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Discussion topics in the manual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Include class results and photo of boom</a:t>
            </a:r>
          </a:p>
        </p:txBody>
      </p:sp>
    </p:spTree>
    <p:extLst>
      <p:ext uri="{BB962C8B-B14F-4D97-AF65-F5344CB8AC3E}">
        <p14:creationId xmlns:p14="http://schemas.microsoft.com/office/powerpoint/2010/main" val="39703691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Assignment: Presentation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10548943" cy="5071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Team presentation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State rules of competition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Describe your design and its 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Include table of class results, sketches, photo/video of boom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How could your current design be improved?</a:t>
            </a:r>
          </a:p>
        </p:txBody>
      </p:sp>
    </p:spTree>
    <p:extLst>
      <p:ext uri="{BB962C8B-B14F-4D97-AF65-F5344CB8AC3E}">
        <p14:creationId xmlns:p14="http://schemas.microsoft.com/office/powerpoint/2010/main" val="41365412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Closing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10573843" cy="512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Think Safety!  Be careful not to poke classmates with the dowels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Have all original data signed by TA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Submit all work electronically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Clean up workstations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Return all unused materials to TA</a:t>
            </a:r>
          </a:p>
        </p:txBody>
      </p:sp>
      <p:sp>
        <p:nvSpPr>
          <p:cNvPr id="5" name="Rectangle 1"/>
          <p:cNvSpPr/>
          <p:nvPr/>
        </p:nvSpPr>
        <p:spPr>
          <a:xfrm>
            <a:off x="4681329" y="5752876"/>
            <a:ext cx="28455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kern="10" dirty="0">
                <a:ln w="9525" cap="sq">
                  <a:noFill/>
                  <a:miter lim="800000"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382950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What is a boom?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How and why do materials fail?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Stress and strain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Design light-weight boom to hold significant load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Understand factors engineers consider when designing a boom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Construct and test boom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Boom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 smtClean="0"/>
              <a:t>Lifts and moves heavy objects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Objects usually much heavier than the boom</a:t>
            </a:r>
          </a:p>
          <a:p>
            <a:pPr lvl="1">
              <a:lnSpc>
                <a:spcPct val="150000"/>
              </a:lnSpc>
            </a:pPr>
            <a:endParaRPr kumimoji="1" lang="en-US" altLang="zh-CN" dirty="0"/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Examples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Construction cranes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Computer monitor arms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Cantilever bridges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Rotating bridges</a:t>
            </a:r>
            <a:endParaRPr kumimoji="1" lang="zh-CN" alt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628" y="2803130"/>
            <a:ext cx="4041576" cy="3024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6469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Common Structural Modes of Failure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>
          <a:xfrm>
            <a:off x="498014" y="914399"/>
            <a:ext cx="11693986" cy="516223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 smtClean="0"/>
              <a:t>Corrosion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Thermal cycling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Thermal Shock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Breakage under load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Instant fracture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Delayed response (fatigue)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3752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Corrosion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kumimoji="1" lang="en-US" altLang="zh-CN" dirty="0" smtClean="0"/>
              <a:t>Exposure to caustic chemical for extended periods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 smtClean="0"/>
              <a:t>Acids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 smtClean="0"/>
              <a:t>Water (rust)</a:t>
            </a:r>
          </a:p>
          <a:p>
            <a:pPr>
              <a:lnSpc>
                <a:spcPct val="160000"/>
              </a:lnSpc>
            </a:pPr>
            <a:r>
              <a:rPr kumimoji="1" lang="en-US" altLang="zh-CN" dirty="0" smtClean="0"/>
              <a:t>Substances and material react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 smtClean="0"/>
              <a:t>Material weakened by being “eaten away”</a:t>
            </a:r>
          </a:p>
          <a:p>
            <a:pPr>
              <a:lnSpc>
                <a:spcPct val="160000"/>
              </a:lnSpc>
            </a:pPr>
            <a:r>
              <a:rPr kumimoji="1" lang="en-US" altLang="zh-CN" dirty="0" smtClean="0"/>
              <a:t>Examples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 smtClean="0"/>
              <a:t>Iron rusting (exposing iron to water)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 smtClean="0"/>
              <a:t>Wind blowing sand on rocks, bridges, </a:t>
            </a:r>
            <a:r>
              <a:rPr kumimoji="1" lang="en-US" altLang="zh-CN" dirty="0" err="1" smtClean="0"/>
              <a:t>etc</a:t>
            </a:r>
            <a:endParaRPr kumimoji="1"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4316328" y="1593870"/>
            <a:ext cx="3502488" cy="1214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kumimoji="1" lang="en-US" altLang="zh-CN" sz="2500" dirty="0" smtClean="0"/>
              <a:t>Salt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kumimoji="1" lang="en-US" altLang="zh-CN" sz="2500" dirty="0" smtClean="0"/>
              <a:t>Air (oxidation)</a:t>
            </a:r>
            <a:endParaRPr kumimoji="1" lang="zh-CN" altLang="en-US" sz="2500" dirty="0"/>
          </a:p>
        </p:txBody>
      </p:sp>
    </p:spTree>
    <p:extLst>
      <p:ext uri="{BB962C8B-B14F-4D97-AF65-F5344CB8AC3E}">
        <p14:creationId xmlns:p14="http://schemas.microsoft.com/office/powerpoint/2010/main" val="2437358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Thermal Cycling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kumimoji="1" lang="en-US" altLang="zh-CN" dirty="0" smtClean="0"/>
              <a:t>Material’s temperature changes continuously over time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Material cracks or shatters due to stresses created by expansion / contraction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Example: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Elastic in clothes cracks once removed from clothes dryer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6624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Thermal Shock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 smtClean="0"/>
              <a:t>Material undergoes extreme temperature changes in a short time period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Mixed temperatures throughout material cause compression / expansion resulting in cracks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Example: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Hot glass bottle placed into ice cold water, bottle would explode and shatter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2459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Breakage Under Load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kumimoji="1" lang="en-US" altLang="zh-CN" dirty="0" smtClean="0"/>
              <a:t>Maximum load supported by material is exceeded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Material cracks/crumbles (</a:t>
            </a:r>
            <a:r>
              <a:rPr kumimoji="1" lang="en-US" altLang="zh-CN" dirty="0" err="1" smtClean="0"/>
              <a:t>ie</a:t>
            </a:r>
            <a:r>
              <a:rPr kumimoji="1" lang="en-US" altLang="zh-CN" dirty="0" smtClean="0"/>
              <a:t>. Thermal shock)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Over usage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Too many load cycles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6629922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pp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ppt.potx</Template>
  <TotalTime>286</TotalTime>
  <Words>1125</Words>
  <Application>Microsoft Macintosh PowerPoint</Application>
  <PresentationFormat>自定义</PresentationFormat>
  <Paragraphs>264</Paragraphs>
  <Slides>29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嵌入的 OLE 服务器</vt:lpstr>
      </vt:variant>
      <vt:variant>
        <vt:i4>2</vt:i4>
      </vt:variant>
      <vt:variant>
        <vt:lpstr>幻灯片标题</vt:lpstr>
      </vt:variant>
      <vt:variant>
        <vt:i4>29</vt:i4>
      </vt:variant>
    </vt:vector>
  </HeadingPairs>
  <TitlesOfParts>
    <vt:vector size="32" baseType="lpstr">
      <vt:lpstr>Master ppt</vt:lpstr>
      <vt:lpstr>Equation</vt:lpstr>
      <vt:lpstr>Bitmap Image</vt:lpstr>
      <vt:lpstr>Boom Construction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General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Mousetrap Car Competition</dc:title>
  <dc:creator>Recitation</dc:creator>
  <cp:lastModifiedBy>Engineering General</cp:lastModifiedBy>
  <cp:revision>44</cp:revision>
  <dcterms:created xsi:type="dcterms:W3CDTF">2015-09-15T21:20:55Z</dcterms:created>
  <dcterms:modified xsi:type="dcterms:W3CDTF">2016-10-16T21:20:15Z</dcterms:modified>
</cp:coreProperties>
</file>