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62" r:id="rId2"/>
  </p:sldMasterIdLst>
  <p:notesMasterIdLst>
    <p:notesMasterId r:id="rId33"/>
  </p:notesMasterIdLst>
  <p:sldIdLst>
    <p:sldId id="301" r:id="rId3"/>
    <p:sldId id="332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31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30" r:id="rId30"/>
    <p:sldId id="329" r:id="rId31"/>
    <p:sldId id="328" r:id="rId3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60" d="100"/>
          <a:sy n="60" d="100"/>
        </p:scale>
        <p:origin x="-848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93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30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4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825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8586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EA42-A93C-42F8-8817-1709F955E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EA42-A93C-42F8-8817-1709F955E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7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62F9D0-537C-477C-991E-3B3947E2972D}" type="datetime1">
              <a:rPr lang="en-US" altLang="en-US"/>
              <a:pPr>
                <a:defRPr/>
              </a:pPr>
              <a:t>3/7/2014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6E7839-903C-4807-BE7A-B7AA23D38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1681" y="12192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9218" name="Picture 2" descr="https://manual.eg.poly.edu/images/d/df/Lab_boom_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06" y="2425995"/>
            <a:ext cx="622935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Maximum load supported by material is exceeded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cracks/crumbles (</a:t>
            </a:r>
            <a:r>
              <a:rPr lang="en-US" sz="2800" dirty="0" err="1" smtClean="0">
                <a:solidFill>
                  <a:srgbClr val="000066"/>
                </a:solidFill>
              </a:rPr>
              <a:t>ie</a:t>
            </a:r>
            <a:r>
              <a:rPr lang="en-US" sz="2800" dirty="0" smtClean="0">
                <a:solidFill>
                  <a:srgbClr val="000066"/>
                </a:solidFill>
              </a:rPr>
              <a:t>. Thermal shock)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Too many load cycles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088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70098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3838"/>
            <a:ext cx="1371600" cy="4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872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Stress-Strain </a:t>
            </a:r>
            <a:r>
              <a:rPr lang="en-US" dirty="0" smtClean="0">
                <a:solidFill>
                  <a:srgbClr val="FFFFFF"/>
                </a:solidFill>
              </a:rPr>
              <a:t>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Stress-Strain </a:t>
            </a:r>
            <a:r>
              <a:rPr lang="en-US" dirty="0" smtClean="0">
                <a:solidFill>
                  <a:srgbClr val="FFFFFF"/>
                </a:solidFill>
              </a:rPr>
              <a:t>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U.T.S. </a:t>
            </a:r>
            <a:r>
              <a:rPr lang="en-US" sz="1800" dirty="0" smtClean="0">
                <a:solidFill>
                  <a:srgbClr val="000066"/>
                </a:solidFill>
              </a:rPr>
              <a:t>(</a:t>
            </a:r>
            <a:r>
              <a:rPr lang="en-US" sz="1800" dirty="0" smtClean="0">
                <a:solidFill>
                  <a:srgbClr val="000066"/>
                </a:solidFill>
              </a:rPr>
              <a:t>Ultimate Tensile </a:t>
            </a:r>
            <a:r>
              <a:rPr lang="en-US" sz="1800" dirty="0" smtClean="0">
                <a:solidFill>
                  <a:srgbClr val="000066"/>
                </a:solidFill>
              </a:rPr>
              <a:t> Strength</a:t>
            </a:r>
            <a:r>
              <a:rPr lang="en-US" sz="1800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Ultimate Tensile Stress (</a:t>
            </a:r>
            <a:r>
              <a:rPr lang="en-US" dirty="0" err="1" smtClean="0">
                <a:solidFill>
                  <a:srgbClr val="FFFFFF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FFFFFF"/>
                </a:solidFill>
              </a:rPr>
              <a:t>m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Greatest amount of stress material will withstand without failing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1"/>
            <a:ext cx="3309938" cy="1938338"/>
            <a:chOff x="3674" y="2880"/>
            <a:chExt cx="2085" cy="1221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85" cy="122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>
                  <a:solidFill>
                    <a:srgbClr val="000066"/>
                  </a:solidFill>
                </a:rPr>
                <a:t>U.T.S. = </a:t>
              </a:r>
              <a:r>
                <a:rPr lang="en-US" sz="2400" dirty="0" err="1">
                  <a:solidFill>
                    <a:srgbClr val="000066"/>
                  </a:solidFill>
                </a:rPr>
                <a:t>P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max</a:t>
              </a:r>
              <a:endParaRPr lang="en-US" sz="2400" dirty="0">
                <a:solidFill>
                  <a:srgbClr val="000066"/>
                </a:solidFill>
              </a:endParaRPr>
            </a:p>
            <a:p>
              <a:pPr eaLnBrk="0" hangingPunct="0"/>
              <a:r>
                <a:rPr lang="en-US" sz="2400" dirty="0">
                  <a:solidFill>
                    <a:srgbClr val="000066"/>
                  </a:solidFill>
                </a:rPr>
                <a:t>	    </a:t>
              </a:r>
              <a:r>
                <a:rPr lang="en-US" sz="2400" dirty="0" smtClean="0">
                  <a:solidFill>
                    <a:srgbClr val="000066"/>
                  </a:solidFill>
                </a:rPr>
                <a:t>    </a:t>
              </a:r>
              <a:r>
                <a:rPr lang="en-US" sz="2400" dirty="0" err="1" smtClean="0">
                  <a:solidFill>
                    <a:srgbClr val="000066"/>
                  </a:solidFill>
                </a:rPr>
                <a:t>A</a:t>
              </a:r>
              <a:r>
                <a:rPr lang="en-US" sz="2400" baseline="-25000" dirty="0" err="1" smtClean="0">
                  <a:solidFill>
                    <a:srgbClr val="000066"/>
                  </a:solidFill>
                </a:rPr>
                <a:t>o</a:t>
              </a:r>
              <a:endParaRPr lang="en-US" sz="2400" baseline="-25000" dirty="0">
                <a:solidFill>
                  <a:srgbClr val="000066"/>
                </a:solidFill>
              </a:endParaRP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 err="1">
                  <a:solidFill>
                    <a:srgbClr val="000066"/>
                  </a:solidFill>
                </a:rPr>
                <a:t>P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max</a:t>
              </a:r>
              <a:r>
                <a:rPr lang="en-US" sz="2400" dirty="0">
                  <a:solidFill>
                    <a:srgbClr val="000066"/>
                  </a:solidFill>
                </a:rPr>
                <a:t> = Applied force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 err="1">
                  <a:solidFill>
                    <a:srgbClr val="000066"/>
                  </a:solidFill>
                </a:rPr>
                <a:t>A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o</a:t>
              </a:r>
              <a:r>
                <a:rPr lang="en-US" sz="2400" dirty="0">
                  <a:solidFill>
                    <a:srgbClr val="000066"/>
                  </a:solidFill>
                </a:rPr>
                <a:t>= Cross-sectional    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>
                  <a:solidFill>
                    <a:srgbClr val="000066"/>
                  </a:solidFill>
                </a:rPr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74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Fracture Stress (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Stress at which the material completely fails</a:t>
            </a:r>
          </a:p>
        </p:txBody>
      </p:sp>
      <p:sp>
        <p:nvSpPr>
          <p:cNvPr id="45079" name="Line 26"/>
          <p:cNvSpPr>
            <a:spLocks noChangeShapeType="1"/>
          </p:cNvSpPr>
          <p:nvPr/>
        </p:nvSpPr>
        <p:spPr bwMode="auto">
          <a:xfrm>
            <a:off x="7924800" y="-75888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52039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Strain will disappear when stress is removed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Stress and strain vary linearly, obeying Hooke’s Law 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s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sym typeface="Symbol" pitchFamily="18" charset="2"/>
              </a:rPr>
              <a:t>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e</a:t>
            </a: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	E=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s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/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e</a:t>
            </a: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	(slope of elastic region)</a:t>
            </a:r>
            <a:endParaRPr lang="en-US" sz="2400" dirty="0" smtClean="0">
              <a:solidFill>
                <a:srgbClr val="000066"/>
              </a:solidFill>
            </a:endParaRPr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21238" y="1485900"/>
            <a:ext cx="4322762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Strain will NOT disappear when stress is removed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Permanent deformation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296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Stress-Strain </a:t>
            </a:r>
            <a:r>
              <a:rPr lang="en-US" dirty="0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5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84187" y="24690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160" name="Rectangle 18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2 thin dowels (5/16” dia. x 48”)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2 thick dowels (7/16” dia. x 48”)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6  12” bamboo skewers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Cellophane Tape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Kevlar string</a:t>
            </a: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Bitmap Image" r:id="rId3" imgW="1057423" imgH="1305107" progId="PBrush">
                  <p:embed/>
                </p:oleObj>
              </mc:Choice>
              <mc:Fallback>
                <p:oleObj name="Bitmap Image" r:id="rId3" imgW="1057423" imgH="1305107" progId="PBrush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343400"/>
                        <a:ext cx="124301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647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Bitmap Image" r:id="rId7" imgW="1590897" imgH="1352381" progId="PBrush">
                  <p:embed/>
                </p:oleObj>
              </mc:Choice>
              <mc:Fallback>
                <p:oleObj name="Bitmap Image" r:id="rId7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1905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295400"/>
            <a:ext cx="5029200" cy="44196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Objectives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Background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Materials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Procedure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Rules of the Competition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Report / Presentation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Closing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8856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536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Competition Ratios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61000"/>
              </p:ext>
            </p:extLst>
          </p:nvPr>
        </p:nvGraphicFramePr>
        <p:xfrm>
          <a:off x="118365" y="4114800"/>
          <a:ext cx="895412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3" imgW="4597200" imgH="419040" progId="Equation.3">
                  <p:embed/>
                </p:oleObj>
              </mc:Choice>
              <mc:Fallback>
                <p:oleObj name="Equation" r:id="rId3" imgW="45972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65" y="4114800"/>
                        <a:ext cx="895412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1409400" imgH="419040" progId="Equation.3">
                  <p:embed/>
                </p:oleObj>
              </mc:Choice>
              <mc:Fallback>
                <p:oleObj name="Equation" r:id="rId5" imgW="1409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78606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eaLnBrk="0" hangingPunct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Unadjusted Ratio</a:t>
            </a:r>
            <a:endParaRPr lang="en-US" sz="2400" b="1" dirty="0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eaLnBrk="0" hangingPunct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Adjusted Ratio</a:t>
            </a:r>
            <a:endParaRPr lang="en-US" sz="2400" b="1" dirty="0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102519"/>
            <a:ext cx="6019800" cy="5105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TA </a:t>
            </a:r>
            <a:r>
              <a:rPr lang="en-US" sz="2400" u="sng" dirty="0" smtClean="0">
                <a:solidFill>
                  <a:srgbClr val="000066"/>
                </a:solidFill>
              </a:rPr>
              <a:t>initials and dates</a:t>
            </a:r>
            <a:r>
              <a:rPr lang="en-US" sz="2400" dirty="0" smtClean="0">
                <a:solidFill>
                  <a:srgbClr val="000066"/>
                </a:solidFill>
              </a:rPr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705769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Boom must only touch anchor </a:t>
            </a:r>
          </a:p>
          <a:p>
            <a:pPr lvl="2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 </a:t>
            </a:r>
            <a:r>
              <a:rPr lang="en-US" sz="2800" dirty="0" smtClean="0">
                <a:solidFill>
                  <a:srgbClr val="000066"/>
                </a:solidFill>
              </a:rPr>
              <a:t>(</a:t>
            </a:r>
            <a:r>
              <a:rPr lang="en-US" sz="2800" dirty="0" smtClean="0">
                <a:solidFill>
                  <a:srgbClr val="000066"/>
                </a:solidFill>
              </a:rPr>
              <a:t>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554163"/>
            <a:ext cx="6373812" cy="3394075"/>
          </a:xfrm>
        </p:spPr>
        <p:txBody>
          <a:bodyPr/>
          <a:lstStyle/>
          <a:p>
            <a:pPr eaLnBrk="1" hangingPunct="1"/>
            <a:endParaRPr lang="en-US" sz="3400" dirty="0" smtClean="0"/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000066"/>
                </a:solidFill>
              </a:rPr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Decision of TA is </a:t>
            </a:r>
            <a:r>
              <a:rPr lang="en-US" sz="3000" b="1" u="sng" dirty="0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2241698" y="1457325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dirty="0" smtClean="0">
                <a:solidFill>
                  <a:srgbClr val="000066"/>
                </a:solidFill>
              </a:rPr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2087526" y="1324085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Announce when “</a:t>
            </a:r>
            <a:r>
              <a:rPr lang="en-US" sz="2600" dirty="0" smtClean="0">
                <a:solidFill>
                  <a:srgbClr val="FF0000"/>
                </a:solidFill>
              </a:rPr>
              <a:t>DONE!</a:t>
            </a:r>
            <a:r>
              <a:rPr lang="en-US" sz="2600" dirty="0" smtClean="0">
                <a:solidFill>
                  <a:srgbClr val="000066"/>
                </a:solidFill>
              </a:rPr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announces winner of competition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</a:t>
            </a:r>
            <a:r>
              <a:rPr lang="en-US" sz="2800" dirty="0" smtClean="0">
                <a:solidFill>
                  <a:srgbClr val="000066"/>
                </a:solidFill>
              </a:rPr>
              <a:t>eam </a:t>
            </a:r>
            <a:r>
              <a:rPr lang="en-US" sz="2800" dirty="0" smtClean="0">
                <a:solidFill>
                  <a:srgbClr val="000066"/>
                </a:solidFill>
              </a:rPr>
              <a:t>with largest adjusted </a:t>
            </a:r>
            <a:r>
              <a:rPr lang="en-US" sz="2800" dirty="0" smtClean="0">
                <a:solidFill>
                  <a:srgbClr val="000066"/>
                </a:solidFill>
              </a:rPr>
              <a:t>ratio</a:t>
            </a:r>
            <a:endParaRPr lang="en-US" sz="28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Team Lab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original data with TA’s signature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class results and photo of boom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Assignment: Presentation</a:t>
            </a:r>
            <a:endParaRPr lang="en-US" sz="3600" b="0" dirty="0" smtClean="0">
              <a:solidFill>
                <a:schemeClr val="bg1"/>
              </a:solidFill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presentation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State rules of competition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Describe your design and its concepts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table of class results, sketches, photo/video of boom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How could your current design be improved?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Construct and test boom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Closing</a:t>
            </a:r>
            <a:endParaRPr lang="en-US" b="0" dirty="0" smtClean="0">
              <a:solidFill>
                <a:srgbClr val="FFFFFF"/>
              </a:solidFill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66"/>
                </a:solidFill>
              </a:rPr>
              <a:t>Think Safety!</a:t>
            </a:r>
            <a:r>
              <a:rPr lang="en-US" sz="2800" dirty="0" smtClean="0">
                <a:solidFill>
                  <a:srgbClr val="000066"/>
                </a:solidFill>
              </a:rPr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all original data signed by TA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Submit all work electronically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Clean up workstations 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Return all unused materials to TA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747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Objects usually much heavier than the boom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Rotating bridges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Corrosion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Thermal cycling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Thermal Shock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Delayed response (fatigue)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290084"/>
            <a:ext cx="8610600" cy="48768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600" dirty="0" smtClean="0"/>
          </a:p>
          <a:p>
            <a:pPr eaLnBrk="1" hangingPunct="1">
              <a:spcBef>
                <a:spcPct val="40000"/>
              </a:spcBef>
            </a:pPr>
            <a:endParaRPr lang="en-US" sz="2600" dirty="0" smtClean="0"/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Material weakened by being “eaten away”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Wind blowing sand on rocks, bridges, </a:t>
            </a:r>
            <a:r>
              <a:rPr lang="en-US" sz="2600" dirty="0" err="1" smtClean="0">
                <a:solidFill>
                  <a:srgbClr val="000066"/>
                </a:solidFill>
              </a:rPr>
              <a:t>etc</a:t>
            </a:r>
            <a:endParaRPr lang="en-US" sz="2600" dirty="0" smtClean="0">
              <a:solidFill>
                <a:srgbClr val="000066"/>
              </a:solidFill>
            </a:endParaRP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31581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 dirty="0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 dirty="0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852487" y="1371600"/>
            <a:ext cx="7772400" cy="47244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Material’s temperature changes continuously over time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 or shatters due to stresses created by expansion/contraction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</a:t>
            </a:r>
            <a:endParaRPr lang="en-US" sz="2800" dirty="0" smtClean="0">
              <a:solidFill>
                <a:srgbClr val="000066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Elastic in clothes cracks once removed from clothes dryer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0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undergoes extreme temperature changes in a short time period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Mixed temperatures throughout material cause compression/expansion resulting in cracks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Hot glass bottle placed into ice cold water, bottle would explode and shatter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Maximum load supported by material is exceeded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cracks/crumbles (</a:t>
            </a:r>
            <a:r>
              <a:rPr lang="en-US" sz="2800" dirty="0" err="1" smtClean="0">
                <a:solidFill>
                  <a:srgbClr val="000066"/>
                </a:solidFill>
              </a:rPr>
              <a:t>ie</a:t>
            </a:r>
            <a:r>
              <a:rPr lang="en-US" sz="2800" dirty="0" smtClean="0">
                <a:solidFill>
                  <a:srgbClr val="000066"/>
                </a:solidFill>
              </a:rPr>
              <a:t>. Thermal shock)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1113</Words>
  <Application>Microsoft Office PowerPoint</Application>
  <PresentationFormat>On-screen Show (4:3)</PresentationFormat>
  <Paragraphs>283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1_Default Design</vt:lpstr>
      <vt:lpstr>NYU Schools Master Template</vt:lpstr>
      <vt:lpstr>Equation</vt:lpstr>
      <vt:lpstr>Bitmap Image</vt:lpstr>
      <vt:lpstr>EG1003: Introduction to Engineering and Design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Breakage Under Load</vt:lpstr>
      <vt:lpstr>PowerPoint Presentation</vt:lpstr>
      <vt:lpstr>Stress-Strain Figure</vt:lpstr>
      <vt:lpstr>Stress-Strain Graph</vt:lpstr>
      <vt:lpstr>Ultimate Tensile Stress (sm)</vt:lpstr>
      <vt:lpstr>Fracture Stress (sf)</vt:lpstr>
      <vt:lpstr>Elasticity Region</vt:lpstr>
      <vt:lpstr>Plasticity Region</vt:lpstr>
      <vt:lpstr>Stress-Strain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103</cp:revision>
  <dcterms:created xsi:type="dcterms:W3CDTF">2002-02-21T04:34:32Z</dcterms:created>
  <dcterms:modified xsi:type="dcterms:W3CDTF">2014-03-07T20:36:48Z</dcterms:modified>
</cp:coreProperties>
</file>