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3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30" r:id="rId30"/>
    <p:sldId id="329" r:id="rId31"/>
    <p:sldId id="328" r:id="rId3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8919C-E1C5-49C6-8799-B58397EB00F1}" type="slidenum">
              <a:rPr lang="en-US"/>
              <a:pPr/>
              <a:t>29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BFB51-DC24-4946-B5B9-ABF41E7C33E9}" type="slidenum">
              <a:rPr lang="en-US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103C-5490-477C-B391-10C0D35AB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3F125-DEBB-4EA7-A8A3-7855B936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14696-C757-4149-A968-385FE9743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C744-CCA9-4319-95E2-71DA62F92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8588B-6B58-4111-880F-FDBD2CFC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F13A-7DF4-4552-8EF1-7638A3472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2843-2CCE-4A3A-9085-AC2BD3F24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DF582-4615-47C3-8874-0928D4C36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55847-650D-4A56-BDEF-DF491151B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3CD4E-56D9-4245-9822-53BFF771C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514AC-0D3A-4A60-97EC-99D1F59AD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C115-3E65-4CC0-9B2A-1BEBA82AE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380C-5B09-452D-8A61-FD2CFD3A8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E96180-2018-43D2-BFA9-61F208304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Stress and Strain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371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Stress: measure of internal force that keeps material together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Resists form change of body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Strain: measure of deformation (elongation/compression) of material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Change from original dimension</a:t>
            </a:r>
          </a:p>
          <a:p>
            <a:pPr marL="342900" indent="-342900">
              <a:spcBef>
                <a:spcPct val="40000"/>
              </a:spcBef>
              <a:buClr>
                <a:srgbClr val="000066"/>
              </a:buClr>
              <a:buSzPct val="110000"/>
              <a:buFontTx/>
              <a:buChar char="•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Examples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Stretching of rope while pulling</a:t>
            </a:r>
          </a:p>
          <a:p>
            <a:pPr marL="742950" lvl="1" indent="-285750">
              <a:spcBef>
                <a:spcPct val="40000"/>
              </a:spcBef>
              <a:buClr>
                <a:srgbClr val="000066"/>
              </a:buClr>
              <a:buSzPct val="110000"/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  <a:latin typeface="Tahoma" pitchFamily="34" charset="0"/>
              </a:rPr>
              <a:t>Car tire under load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Figure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4953000"/>
            <a:ext cx="8528050" cy="1203325"/>
            <a:chOff x="0" y="3360"/>
            <a:chExt cx="5372" cy="758"/>
          </a:xfrm>
        </p:grpSpPr>
        <p:sp>
          <p:nvSpPr>
            <p:cNvPr id="1053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 smtClean="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dirty="0" smtClean="0">
                  <a:solidFill>
                    <a:srgbClr val="000066"/>
                  </a:solidFill>
                </a:rPr>
                <a:t>L</a:t>
              </a:r>
              <a:r>
                <a:rPr lang="en-US" sz="2800" dirty="0" smtClea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=Change </a:t>
              </a:r>
              <a:r>
                <a:rPr lang="en-US" sz="28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in length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2800" baseline="-250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8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=Original length</a:t>
              </a:r>
            </a:p>
          </p:txBody>
        </p:sp>
        <p:sp>
          <p:nvSpPr>
            <p:cNvPr id="1054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F= Applied force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A = Cross-sectional area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886200" y="1600200"/>
            <a:ext cx="4419600" cy="3265488"/>
            <a:chOff x="2448" y="1008"/>
            <a:chExt cx="2784" cy="2057"/>
          </a:xfrm>
        </p:grpSpPr>
        <p:graphicFrame>
          <p:nvGraphicFramePr>
            <p:cNvPr id="1026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p:oleObj spid="_x0000_s5122" name="Equation" r:id="rId3" imgW="114120" imgH="215640" progId="Equation.3">
                <p:embed/>
              </p:oleObj>
            </a:graphicData>
          </a:graphic>
        </p:graphicFrame>
        <p:sp>
          <p:nvSpPr>
            <p:cNvPr id="1034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L</a:t>
              </a:r>
              <a:r>
                <a:rPr lang="en-US" sz="1800" baseline="-25000">
                  <a:latin typeface="Arial" pitchFamily="34" charset="0"/>
                  <a:cs typeface="Arial" pitchFamily="34" charset="0"/>
                </a:rPr>
                <a:t>o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1049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39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pitchFamily="34" charset="0"/>
                  <a:cs typeface="Arial" pitchFamily="34" charset="0"/>
                </a:rPr>
                <a:t>D L</a:t>
              </a:r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046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sz="18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1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>
                  <a:latin typeface="Arial" pitchFamily="34" charset="0"/>
                  <a:cs typeface="Arial" pitchFamily="34" charset="0"/>
                </a:rPr>
                <a:t> Load F</a:t>
              </a:r>
            </a:p>
          </p:txBody>
        </p:sp>
        <p:sp>
          <p:nvSpPr>
            <p:cNvPr id="1043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800" b="1" dirty="0">
                  <a:latin typeface="Arial" pitchFamily="34" charset="0"/>
                  <a:cs typeface="Arial" pitchFamily="34" charset="0"/>
                </a:rPr>
                <a:t>Cross-sectional area of bar</a:t>
              </a:r>
            </a:p>
          </p:txBody>
        </p:sp>
        <p:sp>
          <p:nvSpPr>
            <p:cNvPr id="1044" name="Text Box 25"/>
            <p:cNvSpPr txBox="1">
              <a:spLocks noChangeArrowheads="1"/>
            </p:cNvSpPr>
            <p:nvPr/>
          </p:nvSpPr>
          <p:spPr bwMode="auto">
            <a:xfrm>
              <a:off x="3456" y="1008"/>
              <a:ext cx="1200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1">
                  <a:latin typeface="Arial" pitchFamily="34" charset="0"/>
                  <a:cs typeface="Arial" pitchFamily="34" charset="0"/>
                </a:rPr>
                <a:t>Fixed Support</a:t>
              </a:r>
            </a:p>
          </p:txBody>
        </p:sp>
        <p:sp>
          <p:nvSpPr>
            <p:cNvPr id="1045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762000" y="2057400"/>
            <a:ext cx="3810000" cy="2336800"/>
            <a:chOff x="144" y="1408"/>
            <a:chExt cx="2400" cy="1472"/>
          </a:xfrm>
        </p:grpSpPr>
        <p:sp>
          <p:nvSpPr>
            <p:cNvPr id="1031" name="Text Box 28"/>
            <p:cNvSpPr txBox="1">
              <a:spLocks noChangeArrowheads="1"/>
            </p:cNvSpPr>
            <p:nvPr/>
          </p:nvSpPr>
          <p:spPr bwMode="auto">
            <a:xfrm>
              <a:off x="144" y="1408"/>
              <a:ext cx="2400" cy="147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75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Stress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s</a:t>
              </a:r>
              <a:r>
                <a:rPr lang="en-US" sz="3200">
                  <a:solidFill>
                    <a:srgbClr val="000066"/>
                  </a:solidFill>
                </a:rPr>
                <a:t>) = F</a:t>
              </a:r>
            </a:p>
            <a:p>
              <a:pPr eaLnBrk="0" hangingPunct="0">
                <a:lnSpc>
                  <a:spcPct val="75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		     A</a:t>
              </a: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3200">
                  <a:solidFill>
                    <a:srgbClr val="000066"/>
                  </a:solidFill>
                </a:rPr>
                <a:t>Strain (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e</a:t>
              </a:r>
              <a:r>
                <a:rPr lang="en-US" sz="3200">
                  <a:solidFill>
                    <a:srgbClr val="000066"/>
                  </a:solidFill>
                </a:rPr>
                <a:t>) = </a:t>
              </a:r>
              <a:r>
                <a:rPr lang="en-US" sz="3200">
                  <a:solidFill>
                    <a:srgbClr val="000066"/>
                  </a:solidFill>
                  <a:latin typeface="Symbol" pitchFamily="18" charset="2"/>
                </a:rPr>
                <a:t>D</a:t>
              </a:r>
              <a:r>
                <a:rPr lang="en-US" sz="3200">
                  <a:solidFill>
                    <a:srgbClr val="000066"/>
                  </a:solidFill>
                </a:rPr>
                <a:t>L</a:t>
              </a:r>
              <a:endParaRPr lang="en-US" sz="3200" u="sng">
                <a:solidFill>
                  <a:srgbClr val="000066"/>
                </a:solidFill>
              </a:endParaRPr>
            </a:p>
            <a:p>
              <a:pPr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3200">
                  <a:solidFill>
                    <a:srgbClr val="000066"/>
                  </a:solidFill>
                </a:rPr>
                <a:t>                     L</a:t>
              </a:r>
              <a:r>
                <a:rPr lang="en-US" sz="3200" baseline="-25000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1032" name="Line 29"/>
            <p:cNvSpPr>
              <a:spLocks noChangeShapeType="1"/>
            </p:cNvSpPr>
            <p:nvPr/>
          </p:nvSpPr>
          <p:spPr bwMode="auto">
            <a:xfrm>
              <a:off x="1644" y="17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30"/>
            <p:cNvSpPr>
              <a:spLocks noChangeShapeType="1"/>
            </p:cNvSpPr>
            <p:nvPr/>
          </p:nvSpPr>
          <p:spPr bwMode="auto">
            <a:xfrm flipV="1">
              <a:off x="1584" y="249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Graph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0163" y="1828800"/>
            <a:ext cx="40338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U.T.S.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(Ultimate Tensile Strength)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Plasticity Region {P}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304800" y="1828800"/>
            <a:ext cx="5354638" cy="4540250"/>
            <a:chOff x="192" y="1152"/>
            <a:chExt cx="3373" cy="2860"/>
          </a:xfrm>
        </p:grpSpPr>
        <p:sp>
          <p:nvSpPr>
            <p:cNvPr id="16389" name="Text Box 13"/>
            <p:cNvSpPr txBox="1">
              <a:spLocks noChangeArrowheads="1"/>
            </p:cNvSpPr>
            <p:nvPr/>
          </p:nvSpPr>
          <p:spPr bwMode="auto">
            <a:xfrm>
              <a:off x="2784" y="3466"/>
              <a:ext cx="781" cy="546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Strain (</a:t>
              </a:r>
              <a:r>
                <a:rPr lang="en-US" sz="2000">
                  <a:latin typeface="Symbol" pitchFamily="18" charset="2"/>
                </a:rPr>
                <a:t>e</a:t>
              </a:r>
              <a:r>
                <a:rPr lang="en-US" sz="2000"/>
                <a:t>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/>
                <a:t>[in/in]</a:t>
              </a:r>
            </a:p>
          </p:txBody>
        </p:sp>
        <p:grpSp>
          <p:nvGrpSpPr>
            <p:cNvPr id="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6391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1200 h 1200"/>
                  <a:gd name="T2" fmla="*/ 432 w 1440"/>
                  <a:gd name="T3" fmla="*/ 336 h 1200"/>
                  <a:gd name="T4" fmla="*/ 768 w 1440"/>
                  <a:gd name="T5" fmla="*/ 0 h 1200"/>
                  <a:gd name="T6" fmla="*/ 1440 w 1440"/>
                  <a:gd name="T7" fmla="*/ 336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 (</a:t>
                </a:r>
                <a:r>
                  <a:rPr lang="en-US" sz="2000">
                    <a:latin typeface="Symbol" pitchFamily="18" charset="2"/>
                  </a:rPr>
                  <a:t>s</a:t>
                </a:r>
                <a:r>
                  <a:rPr lang="en-US" sz="2000"/>
                  <a:t>)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[psi]</a:t>
                </a:r>
              </a:p>
            </p:txBody>
          </p:sp>
          <p:sp>
            <p:nvSpPr>
              <p:cNvPr id="16397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Fracture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Stress</a:t>
                </a:r>
              </a:p>
            </p:txBody>
          </p:sp>
          <p:sp>
            <p:nvSpPr>
              <p:cNvPr id="16398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U.T.S.</a:t>
                </a:r>
              </a:p>
            </p:txBody>
          </p:sp>
          <p:sp>
            <p:nvSpPr>
              <p:cNvPr id="16399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{P}</a:t>
                </a:r>
              </a:p>
            </p:txBody>
          </p:sp>
          <p:sp>
            <p:nvSpPr>
              <p:cNvPr id="16400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/>
                  <a:t>{E}</a:t>
                </a:r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6407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6405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3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Ultimate Tensile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m</a:t>
            </a:r>
            <a:r>
              <a:rPr lang="en-US" smtClean="0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4191000" cy="2819400"/>
          </a:xfrm>
        </p:spPr>
        <p:txBody>
          <a:bodyPr/>
          <a:lstStyle/>
          <a:p>
            <a:pPr eaLnBrk="1" hangingPunct="1"/>
            <a:r>
              <a:rPr lang="en-US" sz="2600" smtClean="0"/>
              <a:t>Greatest amount of stress material will withstand without failing</a:t>
            </a:r>
          </a:p>
          <a:p>
            <a:pPr eaLnBrk="1" hangingPunct="1"/>
            <a:r>
              <a:rPr lang="en-US" sz="2600" smtClean="0"/>
              <a:t>Plastic instability occurs when past U.T.S.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638800" y="4343400"/>
            <a:ext cx="3201988" cy="1917700"/>
            <a:chOff x="3674" y="2880"/>
            <a:chExt cx="2017" cy="1208"/>
          </a:xfrm>
        </p:grpSpPr>
        <p:sp>
          <p:nvSpPr>
            <p:cNvPr id="17432" name="Line 26"/>
            <p:cNvSpPr>
              <a:spLocks noChangeShapeType="1"/>
            </p:cNvSpPr>
            <p:nvPr/>
          </p:nvSpPr>
          <p:spPr bwMode="auto">
            <a:xfrm>
              <a:off x="4454" y="31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Text Box 27"/>
            <p:cNvSpPr txBox="1">
              <a:spLocks noChangeArrowheads="1"/>
            </p:cNvSpPr>
            <p:nvPr/>
          </p:nvSpPr>
          <p:spPr bwMode="auto">
            <a:xfrm>
              <a:off x="3674" y="2880"/>
              <a:ext cx="2017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U.T.S. = P</a:t>
              </a:r>
              <a:r>
                <a:rPr lang="en-US" sz="2400" baseline="-25000"/>
                <a:t>max</a:t>
              </a:r>
              <a:endParaRPr lang="en-US" sz="2400"/>
            </a:p>
            <a:p>
              <a:pPr eaLnBrk="0" hangingPunct="0"/>
              <a:r>
                <a:rPr lang="en-US" sz="2400"/>
                <a:t>	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max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Cross-sectional    </a:t>
              </a:r>
            </a:p>
            <a:p>
              <a:pPr eaLnBrk="0" hangingPunct="0"/>
              <a:r>
                <a:rPr lang="en-US" sz="2400"/>
                <a:t>       area</a:t>
              </a:r>
            </a:p>
          </p:txBody>
        </p:sp>
      </p:grpSp>
      <p:sp>
        <p:nvSpPr>
          <p:cNvPr id="17413" name="Freeform 48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1200 h 1200"/>
              <a:gd name="T2" fmla="*/ 432 w 1440"/>
              <a:gd name="T3" fmla="*/ 336 h 1200"/>
              <a:gd name="T4" fmla="*/ 768 w 1440"/>
              <a:gd name="T5" fmla="*/ 0 h 1200"/>
              <a:gd name="T6" fmla="*/ 1440 w 1440"/>
              <a:gd name="T7" fmla="*/ 336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49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50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51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52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53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17419" name="Text Box 54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17420" name="Text Box 55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17421" name="Text Box 56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17422" name="Text Box 57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895600" y="2301875"/>
            <a:ext cx="152400" cy="152400"/>
            <a:chOff x="2304" y="3264"/>
            <a:chExt cx="96" cy="96"/>
          </a:xfrm>
        </p:grpSpPr>
        <p:sp>
          <p:nvSpPr>
            <p:cNvPr id="17430" name="Line 59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Line 60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4" name="Line 64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65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95600" y="2286000"/>
            <a:ext cx="152400" cy="152400"/>
            <a:chOff x="2304" y="3264"/>
            <a:chExt cx="96" cy="96"/>
          </a:xfrm>
        </p:grpSpPr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7" name="Text Box 66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Fracture Stress (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f</a:t>
            </a:r>
            <a:r>
              <a:rPr lang="en-US" smtClean="0"/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0475" y="1600200"/>
            <a:ext cx="4073525" cy="1392238"/>
          </a:xfrm>
        </p:spPr>
        <p:txBody>
          <a:bodyPr/>
          <a:lstStyle/>
          <a:p>
            <a:pPr eaLnBrk="1" hangingPunct="1"/>
            <a:r>
              <a:rPr lang="en-US" smtClean="0"/>
              <a:t>Stress at which the material completely fails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715000" y="3733800"/>
            <a:ext cx="3200400" cy="1917700"/>
            <a:chOff x="3552" y="2832"/>
            <a:chExt cx="2016" cy="1208"/>
          </a:xfrm>
        </p:grpSpPr>
        <p:sp>
          <p:nvSpPr>
            <p:cNvPr id="18456" name="Line 26"/>
            <p:cNvSpPr>
              <a:spLocks noChangeShapeType="1"/>
            </p:cNvSpPr>
            <p:nvPr/>
          </p:nvSpPr>
          <p:spPr bwMode="auto">
            <a:xfrm>
              <a:off x="4944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Text Box 27"/>
            <p:cNvSpPr txBox="1">
              <a:spLocks noChangeArrowheads="1"/>
            </p:cNvSpPr>
            <p:nvPr/>
          </p:nvSpPr>
          <p:spPr bwMode="auto">
            <a:xfrm>
              <a:off x="3552" y="2832"/>
              <a:ext cx="2016" cy="12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/>
                <a:t>Fracture Stress = P</a:t>
              </a:r>
              <a:r>
                <a:rPr lang="en-US" sz="2400" baseline="-25000"/>
                <a:t>f</a:t>
              </a:r>
              <a:endParaRPr lang="en-US" sz="2400"/>
            </a:p>
            <a:p>
              <a:pPr eaLnBrk="0" hangingPunct="0"/>
              <a:r>
                <a:rPr lang="en-US" sz="2400"/>
                <a:t>                             A</a:t>
              </a:r>
              <a:r>
                <a:rPr lang="en-US" sz="2400" baseline="-25000"/>
                <a:t>o</a:t>
              </a:r>
            </a:p>
            <a:p>
              <a:pPr eaLnBrk="0" hangingPunct="0"/>
              <a:r>
                <a:rPr lang="en-US" sz="2400"/>
                <a:t>P</a:t>
              </a:r>
              <a:r>
                <a:rPr lang="en-US" sz="2400" baseline="-25000"/>
                <a:t>f</a:t>
              </a:r>
              <a:r>
                <a:rPr lang="en-US" sz="2400"/>
                <a:t> = Applied Force</a:t>
              </a:r>
            </a:p>
            <a:p>
              <a:pPr eaLnBrk="0" hangingPunct="0"/>
              <a:r>
                <a:rPr lang="en-US" sz="2400"/>
                <a:t>A</a:t>
              </a:r>
              <a:r>
                <a:rPr lang="en-US" sz="2400" baseline="-25000"/>
                <a:t>o</a:t>
              </a:r>
              <a:r>
                <a:rPr lang="en-US" sz="2400"/>
                <a:t>= Cross Sectional    </a:t>
              </a:r>
            </a:p>
            <a:p>
              <a:pPr eaLnBrk="0" hangingPunct="0"/>
              <a:r>
                <a:rPr lang="en-US" sz="2400"/>
                <a:t>       Area </a:t>
              </a:r>
            </a:p>
          </p:txBody>
        </p:sp>
      </p:grpSp>
      <p:sp>
        <p:nvSpPr>
          <p:cNvPr id="18437" name="Freeform 30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1200 h 1200"/>
              <a:gd name="T2" fmla="*/ 432 w 1440"/>
              <a:gd name="T3" fmla="*/ 336 h 1200"/>
              <a:gd name="T4" fmla="*/ 768 w 1440"/>
              <a:gd name="T5" fmla="*/ 0 h 1200"/>
              <a:gd name="T6" fmla="*/ 1440 w 1440"/>
              <a:gd name="T7" fmla="*/ 336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31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32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33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34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35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18443" name="Text Box 36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18444" name="Text Box 37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18445" name="Text Box 38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18446" name="Text Box 39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495800" y="3184525"/>
            <a:ext cx="152400" cy="152400"/>
            <a:chOff x="2304" y="3264"/>
            <a:chExt cx="96" cy="96"/>
          </a:xfrm>
        </p:grpSpPr>
        <p:sp>
          <p:nvSpPr>
            <p:cNvPr id="18454" name="Line 44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45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8" name="Line 46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47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495800" y="3200400"/>
            <a:ext cx="152400" cy="152400"/>
            <a:chOff x="2304" y="3264"/>
            <a:chExt cx="96" cy="96"/>
          </a:xfrm>
        </p:grpSpPr>
        <p:sp>
          <p:nvSpPr>
            <p:cNvPr id="18452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51" name="Text Box 54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Elasticity Region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76400"/>
            <a:ext cx="4114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Strain will disappear when stress is removed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Stress and strain vary linearly, obeying Hooke’s Law </a:t>
            </a:r>
            <a:r>
              <a:rPr lang="en-US" sz="2400" smtClean="0">
                <a:sym typeface="Monotype Sorts" pitchFamily="2" charset="2"/>
              </a:rPr>
              <a:t> </a:t>
            </a:r>
            <a:r>
              <a:rPr lang="en-US" sz="2400" smtClean="0">
                <a:latin typeface="Symbol" pitchFamily="18" charset="2"/>
                <a:sym typeface="Monotype Sorts" pitchFamily="2" charset="2"/>
              </a:rPr>
              <a:t>s</a:t>
            </a:r>
            <a:r>
              <a:rPr lang="en-US" sz="2400" smtClean="0">
                <a:sym typeface="Monotype Sorts" pitchFamily="2" charset="2"/>
              </a:rPr>
              <a:t> </a:t>
            </a:r>
            <a:r>
              <a:rPr lang="en-US" sz="2400" smtClean="0">
                <a:sym typeface="Symbol" pitchFamily="18" charset="2"/>
              </a:rPr>
              <a:t></a:t>
            </a:r>
            <a:r>
              <a:rPr lang="en-US" sz="2400" smtClean="0">
                <a:sym typeface="Monotype Sorts" pitchFamily="2" charset="2"/>
              </a:rPr>
              <a:t> </a:t>
            </a:r>
            <a:r>
              <a:rPr lang="en-US" sz="2400" smtClean="0">
                <a:latin typeface="Symbol" pitchFamily="18" charset="2"/>
                <a:sym typeface="Monotype Sorts" pitchFamily="2" charset="2"/>
              </a:rPr>
              <a:t>e</a:t>
            </a:r>
            <a:endParaRPr lang="en-US" sz="240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Monotype Sorts" pitchFamily="2" charset="2"/>
              </a:rPr>
              <a:t>Stiffness of material found by Young’s Modulus of Elasticity: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 pitchFamily="2" charset="2"/>
              </a:rPr>
              <a:t>	E= </a:t>
            </a:r>
            <a:r>
              <a:rPr lang="en-US" sz="2400" smtClean="0">
                <a:latin typeface="Symbol" pitchFamily="18" charset="2"/>
                <a:sym typeface="Monotype Sorts" pitchFamily="2" charset="2"/>
              </a:rPr>
              <a:t>s</a:t>
            </a:r>
            <a:r>
              <a:rPr lang="en-US" sz="2400" smtClean="0">
                <a:sym typeface="Monotype Sorts" pitchFamily="2" charset="2"/>
              </a:rPr>
              <a:t>/</a:t>
            </a:r>
            <a:r>
              <a:rPr lang="en-US" sz="2400" smtClean="0">
                <a:latin typeface="Symbol" pitchFamily="18" charset="2"/>
                <a:sym typeface="Monotype Sorts" pitchFamily="2" charset="2"/>
              </a:rPr>
              <a:t>e</a:t>
            </a:r>
            <a:endParaRPr lang="en-US" sz="240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Monotype Sorts" pitchFamily="2" charset="2"/>
              </a:rPr>
              <a:t>	(slope of elastic region)</a:t>
            </a:r>
            <a:endParaRPr lang="en-US" sz="2400" smtClean="0"/>
          </a:p>
        </p:txBody>
      </p:sp>
      <p:sp>
        <p:nvSpPr>
          <p:cNvPr id="19460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1200 h 1200"/>
              <a:gd name="T2" fmla="*/ 432 w 1440"/>
              <a:gd name="T3" fmla="*/ 336 h 1200"/>
              <a:gd name="T4" fmla="*/ 768 w 1440"/>
              <a:gd name="T5" fmla="*/ 0 h 1200"/>
              <a:gd name="T6" fmla="*/ 1440 w 1440"/>
              <a:gd name="T7" fmla="*/ 336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19466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19467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19468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19469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19470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19473" name="Rectangle 52"/>
          <p:cNvSpPr>
            <a:spLocks noChangeArrowheads="1"/>
          </p:cNvSpPr>
          <p:nvPr/>
        </p:nvSpPr>
        <p:spPr bwMode="auto">
          <a:xfrm>
            <a:off x="1295400" y="3276600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Plasticity Region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21238" y="1828800"/>
            <a:ext cx="4322762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Strain will NOT disappear when stress is removed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Permanent deformation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Range of plasticity: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Ductile materials deform considerably before fracture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000" smtClean="0"/>
              <a:t>Brittle materials do not deform much and failure occurs suddenly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000" smtClean="0"/>
          </a:p>
        </p:txBody>
      </p:sp>
      <p:sp>
        <p:nvSpPr>
          <p:cNvPr id="20484" name="Freeform 27"/>
          <p:cNvSpPr>
            <a:spLocks/>
          </p:cNvSpPr>
          <p:nvPr/>
        </p:nvSpPr>
        <p:spPr bwMode="auto">
          <a:xfrm>
            <a:off x="1371600" y="2378075"/>
            <a:ext cx="3200400" cy="3048000"/>
          </a:xfrm>
          <a:custGeom>
            <a:avLst/>
            <a:gdLst>
              <a:gd name="T0" fmla="*/ 0 w 1440"/>
              <a:gd name="T1" fmla="*/ 1200 h 1200"/>
              <a:gd name="T2" fmla="*/ 432 w 1440"/>
              <a:gd name="T3" fmla="*/ 336 h 1200"/>
              <a:gd name="T4" fmla="*/ 768 w 1440"/>
              <a:gd name="T5" fmla="*/ 0 h 1200"/>
              <a:gd name="T6" fmla="*/ 1440 w 1440"/>
              <a:gd name="T7" fmla="*/ 336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200"/>
              <a:gd name="T14" fmla="*/ 1440 w 144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200">
                <a:moveTo>
                  <a:pt x="0" y="1200"/>
                </a:moveTo>
                <a:cubicBezTo>
                  <a:pt x="152" y="868"/>
                  <a:pt x="304" y="536"/>
                  <a:pt x="432" y="336"/>
                </a:cubicBezTo>
                <a:cubicBezTo>
                  <a:pt x="560" y="136"/>
                  <a:pt x="600" y="0"/>
                  <a:pt x="768" y="0"/>
                </a:cubicBezTo>
                <a:cubicBezTo>
                  <a:pt x="936" y="0"/>
                  <a:pt x="1188" y="168"/>
                  <a:pt x="1440" y="336"/>
                </a:cubicBezTo>
              </a:path>
            </a:pathLst>
          </a:cu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28"/>
          <p:cNvSpPr>
            <a:spLocks noChangeShapeType="1"/>
          </p:cNvSpPr>
          <p:nvPr/>
        </p:nvSpPr>
        <p:spPr bwMode="auto">
          <a:xfrm>
            <a:off x="1295400" y="5426075"/>
            <a:ext cx="3886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29"/>
          <p:cNvSpPr>
            <a:spLocks noChangeShapeType="1"/>
          </p:cNvSpPr>
          <p:nvPr/>
        </p:nvSpPr>
        <p:spPr bwMode="auto">
          <a:xfrm flipV="1">
            <a:off x="1295400" y="2073275"/>
            <a:ext cx="0" cy="33528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30"/>
          <p:cNvSpPr>
            <a:spLocks noChangeShapeType="1"/>
          </p:cNvSpPr>
          <p:nvPr/>
        </p:nvSpPr>
        <p:spPr bwMode="auto">
          <a:xfrm>
            <a:off x="1295400" y="3292475"/>
            <a:ext cx="24384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31"/>
          <p:cNvSpPr>
            <a:spLocks noChangeShapeType="1"/>
          </p:cNvSpPr>
          <p:nvPr/>
        </p:nvSpPr>
        <p:spPr bwMode="auto">
          <a:xfrm flipV="1">
            <a:off x="2286000" y="230187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32"/>
          <p:cNvSpPr txBox="1">
            <a:spLocks noChangeArrowheads="1"/>
          </p:cNvSpPr>
          <p:nvPr/>
        </p:nvSpPr>
        <p:spPr bwMode="auto">
          <a:xfrm>
            <a:off x="0" y="2301875"/>
            <a:ext cx="12938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Stress (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/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[psi]</a:t>
            </a:r>
          </a:p>
        </p:txBody>
      </p:sp>
      <p:sp>
        <p:nvSpPr>
          <p:cNvPr id="20490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1128713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Fracture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Stress</a:t>
            </a:r>
          </a:p>
        </p:txBody>
      </p:sp>
      <p:sp>
        <p:nvSpPr>
          <p:cNvPr id="20491" name="Text Box 34"/>
          <p:cNvSpPr txBox="1">
            <a:spLocks noChangeArrowheads="1"/>
          </p:cNvSpPr>
          <p:nvPr/>
        </p:nvSpPr>
        <p:spPr bwMode="auto">
          <a:xfrm>
            <a:off x="3516313" y="1905000"/>
            <a:ext cx="90328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U.T.S.</a:t>
            </a:r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2971800" y="2682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{P}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1447800" y="3444875"/>
            <a:ext cx="5222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{E}</a:t>
            </a:r>
          </a:p>
        </p:txBody>
      </p:sp>
      <p:sp>
        <p:nvSpPr>
          <p:cNvPr id="20494" name="Line 43"/>
          <p:cNvSpPr>
            <a:spLocks noChangeShapeType="1"/>
          </p:cNvSpPr>
          <p:nvPr/>
        </p:nvSpPr>
        <p:spPr bwMode="auto">
          <a:xfrm flipV="1">
            <a:off x="4419600" y="3505200"/>
            <a:ext cx="76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44"/>
          <p:cNvSpPr>
            <a:spLocks noChangeShapeType="1"/>
          </p:cNvSpPr>
          <p:nvPr/>
        </p:nvSpPr>
        <p:spPr bwMode="auto">
          <a:xfrm flipH="1">
            <a:off x="3124200" y="2073275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51"/>
          <p:cNvSpPr txBox="1">
            <a:spLocks noChangeArrowheads="1"/>
          </p:cNvSpPr>
          <p:nvPr/>
        </p:nvSpPr>
        <p:spPr bwMode="auto">
          <a:xfrm>
            <a:off x="3810000" y="5562600"/>
            <a:ext cx="1239838" cy="86677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Strain (e)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[in/in]</a:t>
            </a:r>
          </a:p>
        </p:txBody>
      </p:sp>
      <p:sp>
        <p:nvSpPr>
          <p:cNvPr id="20497" name="Rectangle 52"/>
          <p:cNvSpPr>
            <a:spLocks noChangeArrowheads="1"/>
          </p:cNvSpPr>
          <p:nvPr/>
        </p:nvSpPr>
        <p:spPr bwMode="auto">
          <a:xfrm>
            <a:off x="2286000" y="2286000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Stress - Strain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828800"/>
            <a:ext cx="853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lnSpc>
                <a:spcPct val="170000"/>
              </a:lnSpc>
            </a:pP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The Plastic Pen Cap and Nervous Student</a:t>
            </a: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Elastic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applies force, bending tip of pen cap back.  When force is removed, tip of cap returns to original position.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Plastic Region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twists and bends tip of cap.  When force is removed, the tip of cap stays mangled.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U.T.S.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some more.  Cap still in one piece, but certain areas are very weak and on the verge of breaking.</a:t>
            </a:r>
          </a:p>
          <a:p>
            <a:pPr eaLnBrk="0" hangingPunct="0">
              <a:lnSpc>
                <a:spcPct val="120000"/>
              </a:lnSpc>
            </a:pPr>
            <a:endParaRPr lang="en-US" sz="2000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000" b="1" u="sng">
                <a:solidFill>
                  <a:srgbClr val="000066"/>
                </a:solidFill>
                <a:latin typeface="Tahoma" pitchFamily="34" charset="0"/>
              </a:rPr>
              <a:t>Fracture Stress</a:t>
            </a:r>
            <a:r>
              <a:rPr lang="en-US" sz="2000">
                <a:solidFill>
                  <a:srgbClr val="000066"/>
                </a:solidFill>
                <a:latin typeface="Tahoma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458200" y="1447800"/>
            <a:ext cx="296863" cy="1219200"/>
            <a:chOff x="5040" y="1536"/>
            <a:chExt cx="187" cy="768"/>
          </a:xfrm>
        </p:grpSpPr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2257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126 w 21600"/>
                  <a:gd name="T1" fmla="*/ 336 h 21600"/>
                  <a:gd name="T2" fmla="*/ 72 w 21600"/>
                  <a:gd name="T3" fmla="*/ 672 h 21600"/>
                  <a:gd name="T4" fmla="*/ 18 w 21600"/>
                  <a:gd name="T5" fmla="*/ 336 h 21600"/>
                  <a:gd name="T6" fmla="*/ 7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2258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6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8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420 w 21600"/>
                        <a:gd name="T1" fmla="*/ 648 h 21600"/>
                        <a:gd name="T2" fmla="*/ 240 w 21600"/>
                        <a:gd name="T3" fmla="*/ 1296 h 21600"/>
                        <a:gd name="T4" fmla="*/ 60 w 21600"/>
                        <a:gd name="T5" fmla="*/ 648 h 21600"/>
                        <a:gd name="T6" fmla="*/ 24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8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7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8458200" y="2895600"/>
            <a:ext cx="344488" cy="838200"/>
            <a:chOff x="5328" y="2352"/>
            <a:chExt cx="217" cy="528"/>
          </a:xfrm>
        </p:grpSpPr>
        <p:grpSp>
          <p:nvGrpSpPr>
            <p:cNvPr id="8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22568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84 w 21600"/>
                  <a:gd name="T1" fmla="*/ 336 h 21600"/>
                  <a:gd name="T2" fmla="*/ 48 w 21600"/>
                  <a:gd name="T3" fmla="*/ 672 h 21600"/>
                  <a:gd name="T4" fmla="*/ 12 w 21600"/>
                  <a:gd name="T5" fmla="*/ 336 h 21600"/>
                  <a:gd name="T6" fmla="*/ 48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257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1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74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420 w 21600"/>
                        <a:gd name="T1" fmla="*/ 648 h 21600"/>
                        <a:gd name="T2" fmla="*/ 240 w 21600"/>
                        <a:gd name="T3" fmla="*/ 1296 h 21600"/>
                        <a:gd name="T4" fmla="*/ 60 w 21600"/>
                        <a:gd name="T5" fmla="*/ 648 h 21600"/>
                        <a:gd name="T6" fmla="*/ 24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73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67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8543925" y="3886200"/>
            <a:ext cx="600075" cy="990600"/>
            <a:chOff x="4977" y="2832"/>
            <a:chExt cx="378" cy="624"/>
          </a:xfrm>
        </p:grpSpPr>
        <p:grpSp>
          <p:nvGrpSpPr>
            <p:cNvPr id="13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14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22560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16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64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420 w 21600"/>
                        <a:gd name="T1" fmla="*/ 648 h 21600"/>
                        <a:gd name="T2" fmla="*/ 240 w 21600"/>
                        <a:gd name="T3" fmla="*/ 1296 h 21600"/>
                        <a:gd name="T4" fmla="*/ 60 w 21600"/>
                        <a:gd name="T5" fmla="*/ 648 h 21600"/>
                        <a:gd name="T6" fmla="*/ 24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5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63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7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22556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84 w 21600"/>
                    <a:gd name="T1" fmla="*/ 336 h 21600"/>
                    <a:gd name="T2" fmla="*/ 48 w 21600"/>
                    <a:gd name="T3" fmla="*/ 672 h 21600"/>
                    <a:gd name="T4" fmla="*/ 12 w 21600"/>
                    <a:gd name="T5" fmla="*/ 336 h 21600"/>
                    <a:gd name="T6" fmla="*/ 48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7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8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9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553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8" name="Group 41"/>
          <p:cNvGrpSpPr>
            <a:grpSpLocks/>
          </p:cNvGrpSpPr>
          <p:nvPr/>
        </p:nvGrpSpPr>
        <p:grpSpPr bwMode="auto">
          <a:xfrm>
            <a:off x="8382000" y="5029200"/>
            <a:ext cx="762000" cy="990600"/>
            <a:chOff x="5280" y="3504"/>
            <a:chExt cx="480" cy="624"/>
          </a:xfrm>
        </p:grpSpPr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20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2254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1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50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420 w 21600"/>
                        <a:gd name="T1" fmla="*/ 648 h 21600"/>
                        <a:gd name="T2" fmla="*/ 240 w 21600"/>
                        <a:gd name="T3" fmla="*/ 1296 h 21600"/>
                        <a:gd name="T4" fmla="*/ 60 w 21600"/>
                        <a:gd name="T5" fmla="*/ 648 h 21600"/>
                        <a:gd name="T6" fmla="*/ 24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49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24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22542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84 w 21600"/>
                      <a:gd name="T1" fmla="*/ 336 h 21600"/>
                      <a:gd name="T2" fmla="*/ 48 w 21600"/>
                      <a:gd name="T3" fmla="*/ 672 h 21600"/>
                      <a:gd name="T4" fmla="*/ 12 w 21600"/>
                      <a:gd name="T5" fmla="*/ 336 h 21600"/>
                      <a:gd name="T6" fmla="*/ 48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4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2537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Line 2"/>
          <p:cNvSpPr>
            <a:spLocks noChangeShapeType="1"/>
          </p:cNvSpPr>
          <p:nvPr/>
        </p:nvSpPr>
        <p:spPr bwMode="auto">
          <a:xfrm rot="2652084" flipV="1">
            <a:off x="4884738" y="4619625"/>
            <a:ext cx="1257300" cy="319088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 rot="2652084">
            <a:off x="4814888" y="4684713"/>
            <a:ext cx="1371600" cy="2286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 rot="2652084">
            <a:off x="5037138" y="4579938"/>
            <a:ext cx="1239837" cy="428625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3505200" y="54864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 flipV="1">
            <a:off x="3657600" y="54102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>
            <a:off x="3657600" y="5334000"/>
            <a:ext cx="1447800" cy="152400"/>
          </a:xfrm>
          <a:prstGeom prst="line">
            <a:avLst/>
          </a:prstGeom>
          <a:noFill/>
          <a:ln w="38100" cap="sq">
            <a:solidFill>
              <a:srgbClr val="FFCC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8"/>
          <p:cNvSpPr>
            <a:spLocks noChangeArrowheads="1"/>
          </p:cNvSpPr>
          <p:nvPr/>
        </p:nvSpPr>
        <p:spPr bwMode="auto">
          <a:xfrm rot="-1123667">
            <a:off x="6781800" y="3733800"/>
            <a:ext cx="1981200" cy="26320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229352">
            <a:off x="1676400" y="5257800"/>
            <a:ext cx="7307263" cy="836613"/>
            <a:chOff x="1008" y="3168"/>
            <a:chExt cx="4603" cy="527"/>
          </a:xfrm>
        </p:grpSpPr>
        <p:sp>
          <p:nvSpPr>
            <p:cNvPr id="2075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 rot="-3630406">
            <a:off x="3580607" y="3352006"/>
            <a:ext cx="7239000" cy="77787"/>
            <a:chOff x="1008" y="3504"/>
            <a:chExt cx="4560" cy="49"/>
          </a:xfrm>
        </p:grpSpPr>
        <p:sp>
          <p:nvSpPr>
            <p:cNvPr id="2072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473075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Materials for Lab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2065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66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67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69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2070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2071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2050" name="Object 27"/>
          <p:cNvGraphicFramePr>
            <a:graphicFrameLocks noChangeAspect="1"/>
          </p:cNvGraphicFramePr>
          <p:nvPr/>
        </p:nvGraphicFramePr>
        <p:xfrm>
          <a:off x="7620000" y="4343400"/>
          <a:ext cx="1243013" cy="1533525"/>
        </p:xfrm>
        <a:graphic>
          <a:graphicData uri="http://schemas.openxmlformats.org/presentationml/2006/ole">
            <p:oleObj spid="_x0000_s6146" name="Bitmap Image" r:id="rId3" imgW="1057423" imgH="1305107" progId="Paint.Picture">
              <p:embed/>
            </p:oleObj>
          </a:graphicData>
        </a:graphic>
      </p:graphicFrame>
      <p:graphicFrame>
        <p:nvGraphicFramePr>
          <p:cNvPr id="2051" name="Object 28"/>
          <p:cNvGraphicFramePr>
            <a:graphicFrameLocks noChangeAspect="1"/>
          </p:cNvGraphicFramePr>
          <p:nvPr/>
        </p:nvGraphicFramePr>
        <p:xfrm>
          <a:off x="5867400" y="4038600"/>
          <a:ext cx="2647950" cy="1684338"/>
        </p:xfrm>
        <a:graphic>
          <a:graphicData uri="http://schemas.openxmlformats.org/presentationml/2006/ole">
            <p:oleObj spid="_x0000_s6147" name="Bitmap Image" r:id="rId4" imgW="2038095" imgH="1295238" progId="Paint.Picture">
              <p:embed/>
            </p:oleObj>
          </a:graphicData>
        </a:graphic>
      </p:graphicFrame>
      <p:graphicFrame>
        <p:nvGraphicFramePr>
          <p:cNvPr id="2052" name="Object 29"/>
          <p:cNvGraphicFramePr>
            <a:graphicFrameLocks noChangeAspect="1"/>
          </p:cNvGraphicFramePr>
          <p:nvPr/>
        </p:nvGraphicFramePr>
        <p:xfrm>
          <a:off x="4343400" y="4953000"/>
          <a:ext cx="1905000" cy="1620838"/>
        </p:xfrm>
        <a:graphic>
          <a:graphicData uri="http://schemas.openxmlformats.org/presentationml/2006/ole">
            <p:oleObj spid="_x0000_s6148" name="Bitmap Image" r:id="rId5" imgW="1590897" imgH="1352381" progId="Paint.Picture">
              <p:embed/>
            </p:oleObj>
          </a:graphicData>
        </a:graphic>
      </p:graphicFrame>
      <p:sp>
        <p:nvSpPr>
          <p:cNvPr id="2064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086600" cy="41910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thin dowels (5/16”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2 thick dowels (7/16” dia. x 48”)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6  12” bamboo skewers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Cellophane Tape</a:t>
            </a:r>
          </a:p>
          <a:p>
            <a:pPr eaLnBrk="1" hangingPunct="1">
              <a:spcBef>
                <a:spcPct val="60000"/>
              </a:spcBef>
            </a:pPr>
            <a:r>
              <a:rPr lang="en-US" sz="3400" smtClean="0"/>
              <a:t>Kevlar string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Setup for Testing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828800"/>
            <a:ext cx="8382000" cy="3810000"/>
            <a:chOff x="240" y="1536"/>
            <a:chExt cx="5280" cy="2400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240" y="1536"/>
            <a:ext cx="5280" cy="2400"/>
          </p:xfrm>
          <a:graphic>
            <a:graphicData uri="http://schemas.openxmlformats.org/presentationml/2006/ole">
              <p:oleObj spid="_x0000_s7170" name="Bitmap Image" r:id="rId3" imgW="3104623" imgH="1628690" progId="Paint.Picture">
                <p:embed/>
              </p:oleObj>
            </a:graphicData>
          </a:graphic>
        </p:graphicFrame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570" y="2863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84" y="2640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2849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50292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  <a:p>
            <a:pPr eaLnBrk="1" hangingPunct="1"/>
            <a:r>
              <a:rPr lang="en-US" sz="3200" smtClean="0"/>
              <a:t>Background</a:t>
            </a:r>
          </a:p>
          <a:p>
            <a:pPr eaLnBrk="1" hangingPunct="1"/>
            <a:r>
              <a:rPr lang="en-US" sz="3200" smtClean="0"/>
              <a:t>Materials</a:t>
            </a:r>
          </a:p>
          <a:p>
            <a:pPr eaLnBrk="1" hangingPunct="1"/>
            <a:r>
              <a:rPr lang="en-US" sz="3200" smtClean="0"/>
              <a:t>Procedure</a:t>
            </a:r>
          </a:p>
          <a:p>
            <a:pPr eaLnBrk="1" hangingPunct="1"/>
            <a:r>
              <a:rPr lang="en-US" sz="3200" smtClean="0"/>
              <a:t>Rules of the Competition</a:t>
            </a:r>
          </a:p>
          <a:p>
            <a:pPr eaLnBrk="1" hangingPunct="1"/>
            <a:r>
              <a:rPr lang="en-US" sz="3200" smtClean="0"/>
              <a:t>Report / Presentation</a:t>
            </a:r>
          </a:p>
          <a:p>
            <a:pPr eaLnBrk="1" hangingPunct="1"/>
            <a:r>
              <a:rPr lang="en-US" sz="3200" smtClean="0"/>
              <a:t>Closing</a:t>
            </a:r>
          </a:p>
          <a:p>
            <a:pPr eaLnBrk="1" hangingPunct="1">
              <a:buFontTx/>
              <a:buNone/>
            </a:pPr>
            <a:endParaRPr lang="en-US" sz="3200" smtClean="0"/>
          </a:p>
        </p:txBody>
      </p:sp>
      <p:pic>
        <p:nvPicPr>
          <p:cNvPr id="7172" name="Picture 4" descr="3"/>
          <p:cNvPicPr>
            <a:picLocks noChangeAspect="1" noChangeArrowheads="1"/>
          </p:cNvPicPr>
          <p:nvPr/>
        </p:nvPicPr>
        <p:blipFill>
          <a:blip r:embed="rId2"/>
          <a:srcRect l="2174"/>
          <a:stretch>
            <a:fillRect/>
          </a:stretch>
        </p:blipFill>
        <p:spPr bwMode="auto">
          <a:xfrm>
            <a:off x="5334000" y="50292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Competition Ratios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55563" y="4114800"/>
          <a:ext cx="9088437" cy="827088"/>
        </p:xfrm>
        <a:graphic>
          <a:graphicData uri="http://schemas.openxmlformats.org/presentationml/2006/ole">
            <p:oleObj spid="_x0000_s8194" name="Equation" r:id="rId3" imgW="4597200" imgH="41904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124200" y="2133600"/>
          <a:ext cx="2786063" cy="827088"/>
        </p:xfrm>
        <a:graphic>
          <a:graphicData uri="http://schemas.openxmlformats.org/presentationml/2006/ole">
            <p:oleObj spid="_x0000_s8195" name="Equation" r:id="rId4" imgW="1409400" imgH="419040" progId="Equation.3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382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Unadjusted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14400" y="3124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/>
            <a:r>
              <a:rPr lang="en-US" sz="2400" b="1">
                <a:solidFill>
                  <a:srgbClr val="000066"/>
                </a:solidFill>
              </a:rPr>
              <a:t>Adjusted Ratio</a:t>
            </a:r>
            <a:endParaRPr lang="en-US" sz="2400" b="1">
              <a:solidFill>
                <a:srgbClr val="000066"/>
              </a:solidFill>
              <a:sym typeface="Symbol" pitchFamily="18" charset="2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71600" y="5715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</a:rPr>
              <a:t>NOTE:</a:t>
            </a:r>
            <a:r>
              <a:rPr lang="en-US" sz="2400">
                <a:solidFill>
                  <a:srgbClr val="000066"/>
                </a:solidFill>
              </a:rPr>
              <a:t> Adjusted ratio used to determine winner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019800" cy="5105400"/>
          </a:xfrm>
        </p:spPr>
        <p:txBody>
          <a:bodyPr/>
          <a:lstStyle/>
          <a:p>
            <a:pPr eaLnBrk="1" hangingPunct="1"/>
            <a:r>
              <a:rPr lang="en-US" sz="2600" smtClean="0"/>
              <a:t>Design specifications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TA </a:t>
            </a:r>
            <a:r>
              <a:rPr lang="en-US" sz="2200" u="sng" smtClean="0"/>
              <a:t>initials and dates</a:t>
            </a:r>
            <a:r>
              <a:rPr lang="en-US" sz="2200" smtClean="0"/>
              <a:t> sketches of design before materials are distributed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Materials may be cut and arranged in any way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Boom must extend a horizontal distance of at least 1.5m after mounting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Construction must be completed in time allotted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No more than 2 minutes to anchor boom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Weight will be added until boom deflects 0.2m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2362200"/>
            <a:ext cx="2057400" cy="25853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133600"/>
            <a:ext cx="6629400" cy="38989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Boom must only touch anchor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mtClean="0"/>
              <a:t>   (4” dia. pipe)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53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Rules of Competition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43088"/>
            <a:ext cx="6373812" cy="3394075"/>
          </a:xfrm>
        </p:spPr>
        <p:txBody>
          <a:bodyPr/>
          <a:lstStyle/>
          <a:p>
            <a:pPr eaLnBrk="1" hangingPunct="1"/>
            <a:endParaRPr lang="en-US" sz="3400" smtClean="0"/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3000" smtClean="0"/>
              <a:t>Decision of TA is </a:t>
            </a:r>
            <a:r>
              <a:rPr lang="en-US" sz="3000" b="1" u="sng" smtClean="0">
                <a:solidFill>
                  <a:srgbClr val="FF0000"/>
                </a:solidFill>
              </a:rPr>
              <a:t>FINAL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057400" y="20574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0" y="2362200"/>
            <a:ext cx="2057400" cy="258532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Design Specifications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Disqualifications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Declaration of winners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6567488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Build boom according to sketch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1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858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mtClean="0"/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Announce when “</a:t>
            </a:r>
            <a:r>
              <a:rPr lang="en-US" smtClean="0">
                <a:solidFill>
                  <a:srgbClr val="FF0000"/>
                </a:solidFill>
              </a:rPr>
              <a:t>DONE!</a:t>
            </a:r>
            <a:r>
              <a:rPr lang="en-US" smtClean="0"/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400" smtClean="0"/>
              <a:t>Add weights until boom deflects 0.2m vertically, or fails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20574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31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7250" y="1828800"/>
            <a:ext cx="671195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3100" smtClean="0"/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announces winner of competition 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700" smtClean="0"/>
              <a:t>	(team with largest adjusted ratio)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Copies of spreadsheet available to all teams on my.poly.edu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700" smtClean="0"/>
              <a:t>TA initials and scans original data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981200" y="1600200"/>
            <a:ext cx="0" cy="457200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1822450" cy="2017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Boom Design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Test</a:t>
            </a:r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Post-Test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Test Data (Excel)</a:t>
            </a:r>
            <a:endParaRPr lang="en-US" smtClean="0">
              <a:sym typeface="Symbol" pitchFamily="18" charset="2"/>
            </a:endParaRPr>
          </a:p>
        </p:txBody>
      </p:sp>
      <p:graphicFrame>
        <p:nvGraphicFramePr>
          <p:cNvPr id="55417" name="Group 1145"/>
          <p:cNvGraphicFramePr>
            <a:graphicFrameLocks noGrp="1"/>
          </p:cNvGraphicFramePr>
          <p:nvPr>
            <p:ph type="tbl" idx="1"/>
          </p:nvPr>
        </p:nvGraphicFramePr>
        <p:xfrm>
          <a:off x="533400" y="1295400"/>
          <a:ext cx="8305800" cy="4724402"/>
        </p:xfrm>
        <a:graphic>
          <a:graphicData uri="http://schemas.openxmlformats.org/drawingml/2006/table">
            <a:tbl>
              <a:tblPr/>
              <a:tblGrid>
                <a:gridCol w="1295400"/>
                <a:gridCol w="930275"/>
                <a:gridCol w="1062038"/>
                <a:gridCol w="749300"/>
                <a:gridCol w="930275"/>
                <a:gridCol w="1062037"/>
                <a:gridCol w="1062038"/>
                <a:gridCol w="1214437"/>
              </a:tblGrid>
              <a:tr h="141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Team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BW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(g)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UW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Bonus (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 Lab Report</a:t>
            </a:r>
          </a:p>
          <a:p>
            <a:r>
              <a:rPr lang="en-US" dirty="0" smtClean="0"/>
              <a:t>Title Page</a:t>
            </a:r>
          </a:p>
          <a:p>
            <a:r>
              <a:rPr lang="en-US" dirty="0" smtClean="0"/>
              <a:t>Discussion topics in the manual</a:t>
            </a:r>
          </a:p>
          <a:p>
            <a:r>
              <a:rPr lang="en-US" dirty="0" smtClean="0"/>
              <a:t>Include original data with TA’s signature</a:t>
            </a:r>
          </a:p>
          <a:p>
            <a:r>
              <a:rPr lang="en-US" dirty="0" smtClean="0"/>
              <a:t>Include class results and photo of </a:t>
            </a:r>
            <a:r>
              <a:rPr lang="en-US" dirty="0" smtClean="0"/>
              <a:t>boom</a:t>
            </a:r>
            <a:endParaRPr lang="en-US" dirty="0"/>
          </a:p>
        </p:txBody>
      </p:sp>
    </p:spTree>
  </p:cSld>
  <p:clrMapOvr>
    <a:masterClrMapping/>
  </p:clrMapOvr>
  <p:transition spd="med"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Assignment: </a:t>
            </a:r>
            <a:r>
              <a:rPr lang="en-US" sz="3600" dirty="0" smtClean="0"/>
              <a:t>Presentation</a:t>
            </a:r>
            <a:endParaRPr lang="en-US" sz="3600" b="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 smtClean="0"/>
              <a:t>presentation</a:t>
            </a:r>
            <a:endParaRPr lang="en-US" sz="700" dirty="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State rules of competition</a:t>
            </a:r>
            <a:endParaRPr lang="en-US" sz="700" dirty="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Describe your design and its concepts</a:t>
            </a:r>
            <a:endParaRPr lang="en-US" sz="600" dirty="0" smtClean="0"/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Include table of class results, sketches, photo/video of boom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How could your current design be improved?</a:t>
            </a:r>
            <a:endParaRPr lang="en-US" sz="7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What is a boom?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How and why do materials fail?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Stress and strain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Design light-weight boom to hold significant load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Understand factors engineers consider when designing a boom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mtClean="0"/>
              <a:t>Construct and test boom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Closing</a:t>
            </a:r>
            <a:endParaRPr lang="en-US" b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848600" cy="4953000"/>
          </a:xfrm>
        </p:spPr>
        <p:txBody>
          <a:bodyPr/>
          <a:lstStyle/>
          <a:p>
            <a:pPr eaLnBrk="1" hangingPunct="1"/>
            <a:r>
              <a:rPr lang="en-US" b="1" smtClean="0"/>
              <a:t>Think Safety!</a:t>
            </a:r>
            <a:r>
              <a:rPr lang="en-US" smtClean="0"/>
              <a:t>  Be careful not to poke classmates with the dowels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Have all original data signed by TA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Submit all work electronically</a:t>
            </a:r>
            <a:endParaRPr lang="en-US" sz="1200" smtClean="0"/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Return all unused materials to TA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2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590800" y="5410200"/>
            <a:ext cx="411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Lifts and moves heavy objects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Objects usually much heavier than the boom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Construction cranes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Computer monitor arms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Cantilever bridges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Rotating bridges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038600"/>
            <a:ext cx="250507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Common Structural Modes of Failure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7724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Corrosion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cycling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Thermal Shock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Delayed response (fatigue)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endParaRPr lang="en-US" sz="2800" smtClean="0"/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Material weakened by being “eaten away”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/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Wind blowing sand on rocks, bridges, etc.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1981200"/>
            <a:ext cx="6989763" cy="946150"/>
            <a:chOff x="576" y="2016"/>
            <a:chExt cx="4403" cy="596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86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 sz="2800">
                  <a:solidFill>
                    <a:srgbClr val="000066"/>
                  </a:solidFill>
                  <a:latin typeface="Tahoma" pitchFamily="34" charset="0"/>
                </a:rPr>
                <a:t> Acids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 sz="2800">
                  <a:solidFill>
                    <a:srgbClr val="000066"/>
                  </a:solidFill>
                  <a:latin typeface="Tahoma" pitchFamily="34" charset="0"/>
                </a:rPr>
                <a:t> Water (rust)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2059" cy="59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lvl="1" eaLnBrk="0" hangingPunct="0">
                <a:buFont typeface="Wingdings" pitchFamily="2" charset="2"/>
                <a:buChar char="Ø"/>
              </a:pPr>
              <a:r>
                <a:rPr lang="en-US" sz="2800">
                  <a:solidFill>
                    <a:srgbClr val="000066"/>
                  </a:solidFill>
                  <a:latin typeface="Tahoma" pitchFamily="34" charset="0"/>
                </a:rPr>
                <a:t> Salt</a:t>
              </a:r>
            </a:p>
            <a:p>
              <a:pPr lvl="1" eaLnBrk="0" hangingPunct="0">
                <a:buFont typeface="Wingdings" pitchFamily="2" charset="2"/>
                <a:buChar char="Ø"/>
              </a:pPr>
              <a:r>
                <a:rPr lang="en-US" sz="2800">
                  <a:solidFill>
                    <a:srgbClr val="000066"/>
                  </a:solidFill>
                  <a:latin typeface="Tahoma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Cycling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3400" smtClean="0"/>
              <a:t>Example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900" smtClean="0"/>
              <a:t>Elastic in clothes cracks once removed from clothes dryer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Thermal Shock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undergoes extreme temperature changes in a short time period</a:t>
            </a:r>
          </a:p>
          <a:p>
            <a:pPr eaLnBrk="1" hangingPunct="1"/>
            <a:r>
              <a:rPr lang="en-US" smtClean="0"/>
              <a:t>Mixed temperatures throughout material cause compression/expansion resulting in cracks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Hot glass bottle placed into ice cold water, bottle would explode and shatter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Breakage Under Load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267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/>
              <a:t>Maximum load supported by material is exceeded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Material cracks/crumbles </a:t>
            </a:r>
            <a:r>
              <a:rPr lang="en-US" sz="2000" smtClean="0"/>
              <a:t>(ie. Thermal shock)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Over usage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mtClean="0"/>
              <a:t>Too many load cycles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1139</Words>
  <Application>Microsoft Office PowerPoint</Application>
  <PresentationFormat>On-screen Show (4:3)</PresentationFormat>
  <Paragraphs>340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Default Design</vt:lpstr>
      <vt:lpstr>1_Default Design</vt:lpstr>
      <vt:lpstr>Microsoft Equation 3.0</vt:lpstr>
      <vt:lpstr>Bitmap Image</vt:lpstr>
      <vt:lpstr>Boom Construction</vt:lpstr>
      <vt:lpstr>Overview</vt:lpstr>
      <vt:lpstr>Objectives</vt:lpstr>
      <vt:lpstr>Boom</vt:lpstr>
      <vt:lpstr>Common Structural Modes of Failure</vt:lpstr>
      <vt:lpstr>Corrosion</vt:lpstr>
      <vt:lpstr>Thermal Cycling</vt:lpstr>
      <vt:lpstr>Thermal Shock</vt:lpstr>
      <vt:lpstr>Breakage Under Load</vt:lpstr>
      <vt:lpstr>Slide 10</vt:lpstr>
      <vt:lpstr>Stress - Strain Figure</vt:lpstr>
      <vt:lpstr>Stress - Strain Graph</vt:lpstr>
      <vt:lpstr>Ultimate Tensile Stress (sm)</vt:lpstr>
      <vt:lpstr>Fracture Stress (sf)</vt:lpstr>
      <vt:lpstr>Elasticity Region</vt:lpstr>
      <vt:lpstr>Plasticity Region</vt:lpstr>
      <vt:lpstr>Stress - Strain Example</vt:lpstr>
      <vt:lpstr>Materials for Lab</vt:lpstr>
      <vt:lpstr>Setup for Testing</vt:lpstr>
      <vt:lpstr>Competition Ratios</vt:lpstr>
      <vt:lpstr>Rules of Competition</vt:lpstr>
      <vt:lpstr>Rules of Competition</vt:lpstr>
      <vt:lpstr>Rules of Competition</vt:lpstr>
      <vt:lpstr>Procedure</vt:lpstr>
      <vt:lpstr>Procedure</vt:lpstr>
      <vt:lpstr>Procedure</vt:lpstr>
      <vt:lpstr>Test Data (Excel)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87</cp:revision>
  <dcterms:created xsi:type="dcterms:W3CDTF">2002-02-21T04:34:32Z</dcterms:created>
  <dcterms:modified xsi:type="dcterms:W3CDTF">2009-09-06T08:23:08Z</dcterms:modified>
</cp:coreProperties>
</file>