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82" r:id="rId5"/>
    <p:sldId id="283" r:id="rId6"/>
    <p:sldId id="262" r:id="rId7"/>
    <p:sldId id="284" r:id="rId8"/>
    <p:sldId id="285" r:id="rId9"/>
    <p:sldId id="286" r:id="rId10"/>
    <p:sldId id="287" r:id="rId11"/>
    <p:sldId id="297" r:id="rId12"/>
    <p:sldId id="300" r:id="rId13"/>
    <p:sldId id="301" r:id="rId14"/>
    <p:sldId id="276" r:id="rId15"/>
    <p:sldId id="277" r:id="rId16"/>
    <p:sldId id="299" r:id="rId17"/>
    <p:sldId id="294" r:id="rId18"/>
    <p:sldId id="298" r:id="rId19"/>
    <p:sldId id="295" r:id="rId20"/>
    <p:sldId id="280" r:id="rId21"/>
    <p:sldId id="281" r:id="rId22"/>
    <p:sldId id="264" r:id="rId23"/>
  </p:sldIdLst>
  <p:sldSz cx="12192000" cy="6858000"/>
  <p:notesSz cx="6858000" cy="9144000"/>
  <p:embeddedFontLst>
    <p:embeddedFont>
      <p:font typeface="MS PGothic" panose="020B0600070205080204" pitchFamily="34" charset="-128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mbria Math" panose="02040503050406030204" pitchFamily="18" charset="0"/>
      <p:regular r:id="rId31"/>
    </p:embeddedFont>
    <p:embeddedFont>
      <p:font typeface="Proxima Nova Lt" panose="02000506030000020004" charset="0"/>
      <p:regular r:id="rId32"/>
      <p:bold r:id="rId33"/>
      <p:italic r:id="rId34"/>
      <p:boldItalic r:id="rId35"/>
    </p:embeddedFont>
    <p:embeddedFont>
      <p:font typeface="Proxima Nova Rg" panose="020005060300000200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y G" initials="TG" lastIdx="1" clrIdx="0">
    <p:extLst>
      <p:ext uri="{19B8F6BF-5375-455C-9EA6-DF929625EA0E}">
        <p15:presenceInfo xmlns:p15="http://schemas.microsoft.com/office/powerpoint/2012/main" userId="38c2b00e46c23a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7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000" y="1803816"/>
            <a:ext cx="9601999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INTRODUCTION TO DIGITAL LOGIC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1506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383418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7195EF-701E-4557-A959-923CCDF59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78806" cy="909446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Combinational logic circuit </a:t>
            </a:r>
            <a:r>
              <a:rPr lang="en-US" dirty="0">
                <a:latin typeface="Proxima Nova Rg" panose="02000506030000020004" pitchFamily="50" charset="0"/>
              </a:rPr>
              <a:t>– graphical representation of the simplified Boolean equation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519975" y="2490786"/>
            <a:ext cx="9470915" cy="3594718"/>
            <a:chOff x="1505857" y="2627002"/>
            <a:chExt cx="9470915" cy="3594718"/>
          </a:xfrm>
        </p:grpSpPr>
        <p:grpSp>
          <p:nvGrpSpPr>
            <p:cNvPr id="5" name="Group 4"/>
            <p:cNvGrpSpPr/>
            <p:nvPr/>
          </p:nvGrpSpPr>
          <p:grpSpPr>
            <a:xfrm>
              <a:off x="1505857" y="2627002"/>
              <a:ext cx="9470915" cy="3594718"/>
              <a:chOff x="1557975" y="2660106"/>
              <a:chExt cx="9470915" cy="3594718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2485950" y="3119071"/>
                <a:ext cx="3198519" cy="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 flipV="1">
                <a:off x="2495358" y="4135071"/>
                <a:ext cx="2220148" cy="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16" name="AutoShape 9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</p:grp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2984544" y="5199754"/>
                <a:ext cx="1204147" cy="318207"/>
                <a:chOff x="1152" y="2976"/>
                <a:chExt cx="864" cy="0"/>
              </a:xfrm>
            </p:grpSpPr>
            <p:sp>
              <p:nvSpPr>
                <p:cNvPr id="19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4719169" y="4116257"/>
                <a:ext cx="118633" cy="1100667"/>
                <a:chOff x="2016" y="2544"/>
                <a:chExt cx="0" cy="432"/>
              </a:xfrm>
            </p:grpSpPr>
            <p:sp>
              <p:nvSpPr>
                <p:cNvPr id="22" name="Line 15"/>
                <p:cNvSpPr>
                  <a:spLocks noChangeShapeType="1"/>
                </p:cNvSpPr>
                <p:nvPr/>
              </p:nvSpPr>
              <p:spPr bwMode="auto">
                <a:xfrm>
                  <a:off x="2016" y="2544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" name="Line 16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4" name="AutoShape 17"/>
              <p:cNvSpPr>
                <a:spLocks noChangeArrowheads="1"/>
              </p:cNvSpPr>
              <p:nvPr/>
            </p:nvSpPr>
            <p:spPr bwMode="auto"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4719170" y="4574634"/>
                <a:ext cx="914400" cy="171450"/>
                <a:chOff x="2016" y="2688"/>
                <a:chExt cx="768" cy="144"/>
              </a:xfrm>
            </p:grpSpPr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" name="Line 20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" name="Line 21"/>
                <p:cNvSpPr>
                  <a:spLocks noChangeShapeType="1"/>
                </p:cNvSpPr>
                <p:nvPr/>
              </p:nvSpPr>
              <p:spPr bwMode="auto">
                <a:xfrm>
                  <a:off x="2544" y="276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5671197" y="3118367"/>
                <a:ext cx="135567" cy="1562336"/>
                <a:chOff x="2784" y="1536"/>
                <a:chExt cx="0" cy="1248"/>
              </a:xfrm>
            </p:grpSpPr>
            <p:sp>
              <p:nvSpPr>
                <p:cNvPr id="30" name="Line 23"/>
                <p:cNvSpPr>
                  <a:spLocks noChangeShapeType="1"/>
                </p:cNvSpPr>
                <p:nvPr/>
              </p:nvSpPr>
              <p:spPr bwMode="auto">
                <a:xfrm>
                  <a:off x="2784" y="1536"/>
                  <a:ext cx="0" cy="62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" name="Line 24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0" cy="43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5680608" y="3908355"/>
                <a:ext cx="971550" cy="228600"/>
                <a:chOff x="2784" y="2160"/>
                <a:chExt cx="816" cy="192"/>
              </a:xfrm>
            </p:grpSpPr>
            <p:sp>
              <p:nvSpPr>
                <p:cNvPr id="33" name="Line 26"/>
                <p:cNvSpPr>
                  <a:spLocks noChangeShapeType="1"/>
                </p:cNvSpPr>
                <p:nvPr/>
              </p:nvSpPr>
              <p:spPr bwMode="auto">
                <a:xfrm>
                  <a:off x="2784" y="2160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" name="Line 27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" name="Line 28"/>
                <p:cNvSpPr>
                  <a:spLocks noChangeShapeType="1"/>
                </p:cNvSpPr>
                <p:nvPr/>
              </p:nvSpPr>
              <p:spPr bwMode="auto">
                <a:xfrm>
                  <a:off x="3360" y="225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6" name="AutoShape 29"/>
              <p:cNvSpPr>
                <a:spLocks noChangeArrowheads="1"/>
              </p:cNvSpPr>
              <p:nvPr/>
            </p:nvSpPr>
            <p:spPr bwMode="auto"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cxnSp>
            <p:nvCxnSpPr>
              <p:cNvPr id="37" name="Straight Connector 36"/>
              <p:cNvCxnSpPr>
                <a:stCxn id="19" idx="0"/>
              </p:cNvCxnSpPr>
              <p:nvPr/>
            </p:nvCxnSpPr>
            <p:spPr>
              <a:xfrm flipH="1">
                <a:off x="2523582" y="5199754"/>
                <a:ext cx="460962" cy="7764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3" idx="1"/>
              </p:cNvCxnSpPr>
              <p:nvPr/>
            </p:nvCxnSpPr>
            <p:spPr>
              <a:xfrm flipH="1" flipV="1">
                <a:off x="4162354" y="5199996"/>
                <a:ext cx="556816" cy="16928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/>
                  <p:cNvSpPr/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  <m:acc>
                            <m:accPr>
                              <m:chr m:val="̅"/>
                              <m:ctrlP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5400" b="1" i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Proxima Nova Lt" panose="02000506030000020004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48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TextBox 47"/>
              <p:cNvSpPr txBox="1"/>
              <p:nvPr/>
            </p:nvSpPr>
            <p:spPr>
              <a:xfrm>
                <a:off x="3216414" y="4623001"/>
                <a:ext cx="6114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Proxima Nova Rg" panose="02000506030000020004" pitchFamily="50" charset="0"/>
                  </a:rPr>
                  <a:t>NOT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800" b="1" i="1" cap="none" spc="0" dirty="0" smtClean="0">
                            <a:ln w="1270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𝑷</m:t>
                        </m:r>
                        <m:acc>
                          <m:accPr>
                            <m:chr m:val="̅"/>
                            <m:ctrlP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oMath>
                    </m:oMathPara>
                  </a14:m>
                  <a:endParaRPr lang="en-US" sz="4800" b="1" cap="none" spc="0" dirty="0">
                    <a:ln w="1270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4770768" y="4005565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AND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17225" y="3302634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OR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1519975" y="5900605"/>
            <a:ext cx="9161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Combinational Logic Circuit for ATM Example</a:t>
            </a: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C36A8B-D3B1-4C05-AEB6-FF27D840E8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37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46FBE-A8E0-40E3-A5A8-BB97738180A5}"/>
              </a:ext>
            </a:extLst>
          </p:cNvPr>
          <p:cNvSpPr/>
          <p:nvPr/>
        </p:nvSpPr>
        <p:spPr>
          <a:xfrm>
            <a:off x="564107" y="2775422"/>
            <a:ext cx="56734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Minimization of Boolean 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K-map used to simplify complex Boolean equations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Reduces complexity of logic circuit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Would increase efficiency and decrease cost in implementation</a:t>
            </a:r>
          </a:p>
        </p:txBody>
      </p:sp>
      <p:pic>
        <p:nvPicPr>
          <p:cNvPr id="2050" name="Picture 2" descr="8.8 Minterm vs Maxterm Solution">
            <a:extLst>
              <a:ext uri="{FF2B5EF4-FFF2-40B4-BE49-F238E27FC236}">
                <a16:creationId xmlns:a16="http://schemas.microsoft.com/office/drawing/2014/main" id="{2B9BCD42-13E2-40D0-88B8-B961B564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25" y="2453622"/>
            <a:ext cx="4683034" cy="21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FE668D-88F6-4A89-9DF0-DDE6E7C87753}"/>
              </a:ext>
            </a:extLst>
          </p:cNvPr>
          <p:cNvSpPr txBox="1"/>
          <p:nvPr/>
        </p:nvSpPr>
        <p:spPr>
          <a:xfrm>
            <a:off x="6622991" y="4676773"/>
            <a:ext cx="500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Complex Logic Circuit (Left) vs. 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Simplified Logic Circuit (Right)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DEC179-B539-4829-A70C-332664A1CD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4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49"/>
            <a:ext cx="10578806" cy="1658749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Integrated Circuits (ICs) </a:t>
            </a:r>
            <a:r>
              <a:rPr lang="en-US" dirty="0">
                <a:latin typeface="Proxima Nova Rg" panose="02000506030000020004" pitchFamily="50" charset="0"/>
              </a:rPr>
              <a:t>– chips that consist of small assemblies of electronic components</a:t>
            </a:r>
            <a:endParaRPr lang="en-US" b="1" dirty="0"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Rg" panose="02000506030000020004" pitchFamily="50" charset="0"/>
              </a:rPr>
              <a:t>Logic Gate ICs </a:t>
            </a:r>
            <a:r>
              <a:rPr lang="en-US" dirty="0">
                <a:latin typeface="Proxima Nova Rg" panose="02000506030000020004" pitchFamily="50" charset="0"/>
              </a:rPr>
              <a:t>consist of logic gates that</a:t>
            </a:r>
            <a:r>
              <a:rPr lang="en-US" b="1" dirty="0">
                <a:latin typeface="Proxima Nova Rg" panose="02000506030000020004" pitchFamily="50" charset="0"/>
              </a:rPr>
              <a:t> </a:t>
            </a:r>
            <a:r>
              <a:rPr lang="en-US" dirty="0">
                <a:latin typeface="Proxima Nova Rg" panose="02000506030000020004" pitchFamily="50" charset="0"/>
              </a:rPr>
              <a:t>can be used to prototype combinational logic circuits on a breadboard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C36A8B-D3B1-4C05-AEB6-FF27D840E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9628E13-3E4C-4136-998A-E52E7AEE0D35}"/>
              </a:ext>
            </a:extLst>
          </p:cNvPr>
          <p:cNvSpPr/>
          <p:nvPr/>
        </p:nvSpPr>
        <p:spPr>
          <a:xfrm>
            <a:off x="2281824" y="5758974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Diagram of NOT/AND/OR IC Chips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29CB6EE-B458-5349-89F8-9729B8BEF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70" y="3460274"/>
            <a:ext cx="64262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88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C36A8B-D3B1-4C05-AEB6-FF27D840E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9628E13-3E4C-4136-998A-E52E7AEE0D35}"/>
              </a:ext>
            </a:extLst>
          </p:cNvPr>
          <p:cNvSpPr/>
          <p:nvPr/>
        </p:nvSpPr>
        <p:spPr>
          <a:xfrm>
            <a:off x="2440846" y="5869020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Diagram of the example ATM circuit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293275-2524-4606-BB22-6F064C851A59}"/>
              </a:ext>
            </a:extLst>
          </p:cNvPr>
          <p:cNvGrpSpPr/>
          <p:nvPr/>
        </p:nvGrpSpPr>
        <p:grpSpPr>
          <a:xfrm>
            <a:off x="2562822" y="2023253"/>
            <a:ext cx="6858000" cy="3656402"/>
            <a:chOff x="2562822" y="2229779"/>
            <a:chExt cx="6858000" cy="3656402"/>
          </a:xfrm>
        </p:grpSpPr>
        <p:pic>
          <p:nvPicPr>
            <p:cNvPr id="12" name="Picture 11" descr="Chart&#10;&#10;Description automatically generated">
              <a:extLst>
                <a:ext uri="{FF2B5EF4-FFF2-40B4-BE49-F238E27FC236}">
                  <a16:creationId xmlns:a16="http://schemas.microsoft.com/office/drawing/2014/main" id="{D9C2588A-BE44-48F4-A0C5-776E7D059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4425231" y="367370"/>
              <a:ext cx="3133181" cy="6858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6774F0-B389-4784-B00E-E74FD39F05D2}"/>
                </a:ext>
              </a:extLst>
            </p:cNvPr>
            <p:cNvSpPr txBox="1"/>
            <p:nvPr/>
          </p:nvSpPr>
          <p:spPr>
            <a:xfrm>
              <a:off x="3031236" y="5362961"/>
              <a:ext cx="704675" cy="523220"/>
            </a:xfrm>
            <a:prstGeom prst="borderCallout1">
              <a:avLst>
                <a:gd name="adj1" fmla="val 2068"/>
                <a:gd name="adj2" fmla="val 50382"/>
                <a:gd name="adj3" fmla="val -231988"/>
                <a:gd name="adj4" fmla="val 131947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roxima Nova Rg" panose="02000506030000020004" charset="0"/>
                </a:rPr>
                <a:t>Print (P)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DAC2A7-7560-448E-AA08-B15C568D3162}"/>
                </a:ext>
              </a:extLst>
            </p:cNvPr>
            <p:cNvSpPr txBox="1"/>
            <p:nvPr/>
          </p:nvSpPr>
          <p:spPr>
            <a:xfrm>
              <a:off x="4060246" y="5358863"/>
              <a:ext cx="964735" cy="523220"/>
            </a:xfrm>
            <a:prstGeom prst="borderCallout1">
              <a:avLst>
                <a:gd name="adj1" fmla="val 465"/>
                <a:gd name="adj2" fmla="val 52121"/>
                <a:gd name="adj3" fmla="val -244815"/>
                <a:gd name="adj4" fmla="val 38839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roxima Nova Rg" panose="02000506030000020004" charset="0"/>
                </a:rPr>
                <a:t>Withdraw (W)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F4D07D-2A94-4685-A0B5-5B44235AFABA}"/>
                </a:ext>
              </a:extLst>
            </p:cNvPr>
            <p:cNvSpPr txBox="1"/>
            <p:nvPr/>
          </p:nvSpPr>
          <p:spPr>
            <a:xfrm>
              <a:off x="5349316" y="5358863"/>
              <a:ext cx="872455" cy="523220"/>
            </a:xfrm>
            <a:prstGeom prst="borderCallout1">
              <a:avLst>
                <a:gd name="adj1" fmla="val 465"/>
                <a:gd name="adj2" fmla="val 50382"/>
                <a:gd name="adj3" fmla="val -230384"/>
                <a:gd name="adj4" fmla="val -48044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roxima Nova Rg" panose="02000506030000020004" charset="0"/>
                </a:rPr>
                <a:t>Deposit (D)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417DC03-A1E3-44FB-ADE1-64234B7C5D42}"/>
                    </a:ext>
                  </a:extLst>
                </p:cNvPr>
                <p:cNvSpPr txBox="1"/>
                <p:nvPr/>
              </p:nvSpPr>
              <p:spPr>
                <a:xfrm>
                  <a:off x="5572256" y="3346080"/>
                  <a:ext cx="338355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92166"/>
                    <a:gd name="adj4" fmla="val 36864"/>
                  </a:avLst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Proxima Nova Rg" panose="02000506030000020004" charset="0"/>
                              </a:rPr>
                              <m:t>D</m:t>
                            </m:r>
                          </m:e>
                        </m:acc>
                      </m:oMath>
                    </m:oMathPara>
                  </a14:m>
                  <a:endParaRPr lang="en-US" sz="1400" dirty="0">
                    <a:latin typeface="Proxima Nova Rg" panose="02000506030000020004" charset="0"/>
                    <a:ea typeface="Champagne &amp; Limousines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417DC03-A1E3-44FB-ADE1-64234B7C5D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2256" y="3346080"/>
                  <a:ext cx="338355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92166"/>
                    <a:gd name="adj4" fmla="val 36864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C7A82D7-3CF3-4BE4-BBD9-7E48BD664AAA}"/>
                    </a:ext>
                  </a:extLst>
                </p:cNvPr>
                <p:cNvSpPr txBox="1"/>
                <p:nvPr/>
              </p:nvSpPr>
              <p:spPr>
                <a:xfrm>
                  <a:off x="6854574" y="3346081"/>
                  <a:ext cx="422246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61097"/>
                    <a:gd name="adj4" fmla="val 45333"/>
                  </a:avLst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P</m:t>
                        </m:r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Proxima Nova Rg" panose="02000506030000020004" charset="0"/>
                              </a:rPr>
                              <m:t>D</m:t>
                            </m:r>
                          </m:e>
                        </m:acc>
                      </m:oMath>
                    </m:oMathPara>
                  </a14:m>
                  <a:endParaRPr lang="en-US" sz="1400" dirty="0">
                    <a:latin typeface="Proxima Nova Rg" panose="02000506030000020004" charset="0"/>
                    <a:ea typeface="Champagne &amp; Limousines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C7A82D7-3CF3-4BE4-BBD9-7E48BD664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4574" y="3346081"/>
                  <a:ext cx="422246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61097"/>
                    <a:gd name="adj4" fmla="val 45333"/>
                  </a:avLst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39AADC6-7A1B-4FC4-BF00-40D2A30E3804}"/>
                    </a:ext>
                  </a:extLst>
                </p:cNvPr>
                <p:cNvSpPr txBox="1"/>
                <p:nvPr/>
              </p:nvSpPr>
              <p:spPr>
                <a:xfrm>
                  <a:off x="7903253" y="3346082"/>
                  <a:ext cx="794150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31970"/>
                    <a:gd name="adj4" fmla="val 51748"/>
                  </a:avLst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P</m:t>
                        </m:r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Proxima Nova Rg" panose="02000506030000020004" charset="0"/>
                              </a:rPr>
                              <m:t>D</m:t>
                            </m:r>
                          </m:e>
                        </m:acc>
                      </m:oMath>
                    </m:oMathPara>
                  </a14:m>
                  <a:endParaRPr lang="en-US" sz="1400" dirty="0">
                    <a:latin typeface="Proxima Nova Rg" panose="02000506030000020004" charset="0"/>
                    <a:ea typeface="Champagne &amp; Limousines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39AADC6-7A1B-4FC4-BF00-40D2A30E38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253" y="3346082"/>
                  <a:ext cx="794150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31970"/>
                    <a:gd name="adj4" fmla="val 51748"/>
                  </a:avLst>
                </a:prstGeom>
                <a:blipFill>
                  <a:blip r:embed="rId7"/>
                  <a:stretch>
                    <a:fillRect r="-16912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53282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715699"/>
            <a:ext cx="10581564" cy="4333194"/>
          </a:xfrm>
        </p:spPr>
        <p:txBody>
          <a:bodyPr anchor="ctr"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A 7432 IC (4 dual-input OR gates)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A 7408 IC (4 dual-input AND gates)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A 7404 IC (6 single-input NOT gates)</a:t>
            </a:r>
            <a:endParaRPr lang="en-US" sz="28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Breadboard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5V Battery Case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LED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220 </a:t>
            </a:r>
            <a:r>
              <a:rPr lang="el-GR" dirty="0">
                <a:latin typeface="Proxima Nova Lt" panose="02000506030000020004" charset="0"/>
              </a:rPr>
              <a:t>Ω</a:t>
            </a:r>
            <a:r>
              <a:rPr lang="en-US" dirty="0">
                <a:latin typeface="Proxima Nova Lt" panose="02000506030000020004" charset="0"/>
              </a:rPr>
              <a:t> </a:t>
            </a:r>
            <a:r>
              <a:rPr lang="en-US" sz="2800" dirty="0">
                <a:latin typeface="Proxima Nova Rg" panose="02000506030000020004" pitchFamily="2" charset="0"/>
              </a:rPr>
              <a:t>Resistor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Switches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Wires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511D02-29F0-40CB-BBEB-25DFB517EB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A130CA-A719-4185-AC02-A7ED256DCB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249" y="2035042"/>
            <a:ext cx="3659579" cy="29734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437249" y="5061222"/>
            <a:ext cx="365957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Integrated circuit (IC) chips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Wikipedia</a:t>
            </a:r>
          </a:p>
        </p:txBody>
      </p:sp>
    </p:spTree>
    <p:extLst>
      <p:ext uri="{BB962C8B-B14F-4D97-AF65-F5344CB8AC3E}">
        <p14:creationId xmlns:p14="http://schemas.microsoft.com/office/powerpoint/2010/main" val="408284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PROBLEM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00647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Farmer Georgi has a hen on his 350-acre farm that produces high-quality eggs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protect the hen from a fox who has been wandering around the farm and his corn, he needs an alarm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herd of cattle grazing on a lush green field&#10;&#10;Description automatically generated">
            <a:extLst>
              <a:ext uri="{FF2B5EF4-FFF2-40B4-BE49-F238E27FC236}">
                <a16:creationId xmlns:a16="http://schemas.microsoft.com/office/drawing/2014/main" id="{305D5E4F-DCB0-4985-B5DF-7075D7E5E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29" y="2437989"/>
            <a:ext cx="3621261" cy="24094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A93742-2A0D-4565-B400-C0D8769D3A49}"/>
              </a:ext>
            </a:extLst>
          </p:cNvPr>
          <p:cNvSpPr/>
          <p:nvPr/>
        </p:nvSpPr>
        <p:spPr>
          <a:xfrm>
            <a:off x="7054760" y="4847448"/>
            <a:ext cx="4250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Farmer Georgi’s Farm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ThoughtCo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B36662-AEC8-43E5-BA70-5A4C0BEE8D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9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PROBLEM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699217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Farmer Georgi has two barns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Think of Barn A as “0” and Barn B as “1” in the truth 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 fox, hen, and corn can be in either barn at anytime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Design an alarm system that will sound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fox and hen are in the same barn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hen and corn are in the same barn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B36662-AEC8-43E5-BA70-5A4C0BEE8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66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I: Formulate the Simplified Boolean Equation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Build a truth table for the alarm system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Create a Boolean equation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Build a K-map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Create a simplified Boolean equation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Draw a combinational logic circuit</a:t>
            </a:r>
          </a:p>
          <a:p>
            <a:pPr marL="914400" lvl="1" indent="-457200" algn="l">
              <a:lnSpc>
                <a:spcPct val="100000"/>
              </a:lnSpc>
              <a:buFont typeface="+mj-lt"/>
              <a:buAutoNum type="alphaLcPeriod"/>
            </a:pPr>
            <a:r>
              <a:rPr lang="en-US" dirty="0">
                <a:latin typeface="Proxima Nova Rg" panose="02000506030000020004" pitchFamily="2" charset="0"/>
              </a:rPr>
              <a:t>Add a light bulb to represent the alarm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0" name="Picture 4" descr="10-7">
            <a:extLst>
              <a:ext uri="{FF2B5EF4-FFF2-40B4-BE49-F238E27FC236}">
                <a16:creationId xmlns:a16="http://schemas.microsoft.com/office/drawing/2014/main" id="{B48EC0B0-6500-4046-8A3E-A3A48A19D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0"/>
          <a:stretch>
            <a:fillRect/>
          </a:stretch>
        </p:blipFill>
        <p:spPr bwMode="auto">
          <a:xfrm>
            <a:off x="7532384" y="2859128"/>
            <a:ext cx="3458506" cy="164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490CE3-0093-40D9-9545-4381C9BAAD99}"/>
              </a:ext>
            </a:extLst>
          </p:cNvPr>
          <p:cNvSpPr/>
          <p:nvPr/>
        </p:nvSpPr>
        <p:spPr>
          <a:xfrm>
            <a:off x="7751652" y="4526444"/>
            <a:ext cx="3019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IC Chip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A0DA8-BDD4-49E6-A234-91386BA18E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4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638946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II: Test the IC Chips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50" charset="0"/>
              </a:rPr>
              <a:t>Use the Arduino board setup by the TAs to test the NOT/OR/AND IC chips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50" charset="0"/>
              </a:rPr>
              <a:t>The Arduino program will determine if the IC chips are functional or not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50" charset="0"/>
              </a:rPr>
              <a:t>Orient the IC chips properly</a:t>
            </a:r>
            <a:endParaRPr lang="en-US" sz="2800" dirty="0">
              <a:latin typeface="Proxima Nova Rg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A0DA8-BDD4-49E6-A234-91386BA18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ABFFD1-79DA-45F4-B3E6-B8395F70A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47" y="2074032"/>
            <a:ext cx="3778586" cy="31314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94546" y="5202910"/>
            <a:ext cx="377858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IC chip tester</a:t>
            </a:r>
          </a:p>
        </p:txBody>
      </p:sp>
    </p:spTree>
    <p:extLst>
      <p:ext uri="{BB962C8B-B14F-4D97-AF65-F5344CB8AC3E}">
        <p14:creationId xmlns:p14="http://schemas.microsoft.com/office/powerpoint/2010/main" val="114301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024572-50B7-4A60-B10A-97D8A15EC8BF}"/>
              </a:ext>
            </a:extLst>
          </p:cNvPr>
          <p:cNvSpPr/>
          <p:nvPr/>
        </p:nvSpPr>
        <p:spPr>
          <a:xfrm>
            <a:off x="2222715" y="5651784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Diagram of NOT/AND/OR IC Chips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04F034-2698-47D5-8522-29ED24FD1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40334C16-DB1A-4380-9820-8EA621161F79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10581564" cy="3917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Proxima Nova Lt" panose="02000506030000020004" pitchFamily="50" charset="0"/>
              </a:rPr>
              <a:t>Part III: Build the Combinational Logic Circuit</a:t>
            </a:r>
            <a:endParaRPr lang="en-US" dirty="0">
              <a:latin typeface="Proxima Nova Rg" panose="02000506030000020004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Build and test the logic circuit on a breadboard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Wire the combinational logic circuit using the IC chips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Power (+5V) and ground the IC chips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Orient the IC chips properly</a:t>
            </a:r>
          </a:p>
          <a:p>
            <a:pPr marL="914400" lvl="1" indent="-457200" algn="l">
              <a:buFont typeface="+mj-lt"/>
              <a:buAutoNum type="arabicPeriod"/>
            </a:pPr>
            <a:endParaRPr lang="en-US" dirty="0">
              <a:latin typeface="Proxima Nova Rg" panose="02000506030000020004" pitchFamily="2" charset="0"/>
            </a:endParaRP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21F587A9-63D6-464B-970D-334AA40BB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46" y="4056003"/>
            <a:ext cx="4461135" cy="159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9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31212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7D3D3-B932-4383-879E-650C95844F93}"/>
              </a:ext>
            </a:extLst>
          </p:cNvPr>
          <p:cNvSpPr/>
          <p:nvPr/>
        </p:nvSpPr>
        <p:spPr>
          <a:xfrm>
            <a:off x="6135845" y="523771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Semiconductor Courtesy of Scoop.it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963C8B-0040-441B-A26F-FA76A7D9D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68" y="2526654"/>
            <a:ext cx="4813368" cy="271105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C0890D-5F2F-4D4F-953C-592833EC42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340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677288"/>
            <a:ext cx="10581564" cy="4435929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Explain how k-maps help simplify the circuitry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truth table, both Boolean equations, and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the completed logic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the completed logic circuit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D22FAD-21B4-4164-ADD9-0D1C4A72B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81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23350"/>
            <a:ext cx="1083632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completed logic circuit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3043D5-B14A-4BCE-B2B8-671997761C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68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228BED-FDFA-4FB2-8251-995C41B15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To design a combinational logic circuit for a given problem statement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To build and test the circuit on a breadboard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A78859-4EEC-4556-A390-32A5287E7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563" y="1923350"/>
            <a:ext cx="599756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logic: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Conceptual language behind modern computer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Two values of true and false (1 and 0) that lead to complicated decisions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Truth table</a:t>
            </a:r>
            <a:r>
              <a:rPr lang="en-US" dirty="0">
                <a:latin typeface="Proxima Nova Rg" panose="02000506030000020004" pitchFamily="50" charset="0"/>
              </a:rPr>
              <a:t> – shows all the possible input combinations and their associated outputs (example on next slide)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26" name="Picture 2" descr="https://sub.allaboutcircuits.com/images/042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88" y="2938217"/>
            <a:ext cx="4540267" cy="16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816436" y="4616358"/>
            <a:ext cx="4813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Boolean Circuit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All About Circuits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5CC3DD-83C0-4817-B4E5-8D60B9B522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9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Think of this example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An ATM has three options: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Print statement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Withdraw money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Deposit money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The ATM will charge a fee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Money is withdrawn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A statement is printed without depositing money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Truth Table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84458"/>
              </p:ext>
            </p:extLst>
          </p:nvPr>
        </p:nvGraphicFramePr>
        <p:xfrm>
          <a:off x="5886169" y="2183781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79D326-AE94-4648-87A8-3CA0DFDC5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7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572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Logic gates: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NOT gate </a:t>
            </a:r>
            <a:r>
              <a:rPr lang="en-US" sz="2400" dirty="0">
                <a:latin typeface="Proxima Nova Rg" panose="02000506030000020004" pitchFamily="50" charset="0"/>
              </a:rPr>
              <a:t>– inverts the input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AND gate </a:t>
            </a:r>
            <a:r>
              <a:rPr lang="en-US" sz="2400" dirty="0">
                <a:latin typeface="Proxima Nova Rg" panose="02000506030000020004" pitchFamily="50" charset="0"/>
              </a:rPr>
              <a:t>– both inputs must be true for the output to be true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OR gate </a:t>
            </a:r>
            <a:r>
              <a:rPr lang="en-US" sz="2400" dirty="0">
                <a:latin typeface="Proxima Nova Rg" panose="02000506030000020004" pitchFamily="50" charset="0"/>
              </a:rPr>
              <a:t>– if either input is true the output will be true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64107" y="2579813"/>
            <a:ext cx="5621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2: Logic Gates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7391105"/>
                  </p:ext>
                </p:extLst>
              </p:nvPr>
            </p:nvGraphicFramePr>
            <p:xfrm>
              <a:off x="564107" y="2929302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7391105"/>
                  </p:ext>
                </p:extLst>
              </p:nvPr>
            </p:nvGraphicFramePr>
            <p:xfrm>
              <a:off x="564107" y="2929302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7805" t="-190196" r="-174797" b="-72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5888" t="-190196" r="-100935" b="-72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15888" t="-190196" r="-935" b="-725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3" t="8037" r="6606" b="37230"/>
          <a:stretch/>
        </p:blipFill>
        <p:spPr>
          <a:xfrm>
            <a:off x="2094916" y="3339057"/>
            <a:ext cx="1200727" cy="646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7570" r="64456" b="36829"/>
          <a:stretch/>
        </p:blipFill>
        <p:spPr>
          <a:xfrm>
            <a:off x="3539975" y="3353816"/>
            <a:ext cx="1228436" cy="656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4" t="9037" r="37848" b="38576"/>
          <a:stretch/>
        </p:blipFill>
        <p:spPr>
          <a:xfrm>
            <a:off x="4990317" y="3362850"/>
            <a:ext cx="969818" cy="618836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EC09A7-5950-46FE-B800-5B57ACA8A6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Boolean equation</a:t>
                </a:r>
                <a:r>
                  <a:rPr lang="en-US" dirty="0">
                    <a:latin typeface="Proxima Nova Rg" panose="02000506030000020004" pitchFamily="50" charset="0"/>
                  </a:rPr>
                  <a:t> – mathematical representation of all the combinations in the truth table that yield an output of 1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</a:rPr>
                  <a:t>Represents when a fee is charged in the ATM example</a:t>
                </a:r>
              </a:p>
              <a:p>
                <a:pPr algn="l"/>
                <a:endParaRPr lang="en-US" dirty="0">
                  <a:latin typeface="Proxima Nova Rg" panose="02000506030000020004" pitchFamily="50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100" dirty="0">
                  <a:solidFill>
                    <a:srgbClr val="7030A0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  <a:blipFill>
                <a:blip r:embed="rId2"/>
                <a:stretch>
                  <a:fillRect l="-1618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3: Truth Table for ATM Example with True Combinations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782711"/>
              </p:ext>
            </p:extLst>
          </p:nvPr>
        </p:nvGraphicFramePr>
        <p:xfrm>
          <a:off x="644120" y="2213944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4120" y="4131041"/>
            <a:ext cx="5621656" cy="30115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4119" y="4487107"/>
            <a:ext cx="5621656" cy="30115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119" y="5257788"/>
            <a:ext cx="5621656" cy="3011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4119" y="5608306"/>
            <a:ext cx="5621656" cy="30115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E68F1B-1CA3-429A-AAA9-3C0D2D3AD9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1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Karnaugh map (K-map) </a:t>
            </a:r>
            <a:r>
              <a:rPr lang="en-US" dirty="0">
                <a:latin typeface="Proxima Nova Rg" panose="02000506030000020004" pitchFamily="50" charset="0"/>
              </a:rPr>
              <a:t>– two-dimensional representation that shows the common characteristics of the inputs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Only one value can change at a time between adjacent rows and columns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4: K-map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349701"/>
                  </p:ext>
                </p:extLst>
              </p:nvPr>
            </p:nvGraphicFramePr>
            <p:xfrm>
              <a:off x="6984506" y="3844746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349701"/>
                  </p:ext>
                </p:extLst>
              </p:nvPr>
            </p:nvGraphicFramePr>
            <p:xfrm>
              <a:off x="6984506" y="3844746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3333" r="-30188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3846" t="-3333" r="-207692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8113" t="-3333" r="-103774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8113" t="-3333" r="-3774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6897" r="-401887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401887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cxnSpLocks/>
            <a:stCxn id="5" idx="3"/>
          </p:cNvCxnSpPr>
          <p:nvPr/>
        </p:nvCxnSpPr>
        <p:spPr>
          <a:xfrm flipH="1">
            <a:off x="10782303" y="3096071"/>
            <a:ext cx="114537" cy="1366599"/>
          </a:xfrm>
          <a:prstGeom prst="curvedConnector4">
            <a:avLst>
              <a:gd name="adj1" fmla="val -199586"/>
              <a:gd name="adj2" fmla="val 10112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A15B4D-B7C5-4D03-993D-7DF42B6D4F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3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Simplified Boolean equation </a:t>
            </a:r>
            <a:r>
              <a:rPr lang="en-US" dirty="0">
                <a:latin typeface="Proxima Nova Rg" panose="02000506030000020004" pitchFamily="50" charset="0"/>
              </a:rPr>
              <a:t>– mathematical representation of true values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 together 1s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Number of cells in a box must be a </a:t>
            </a:r>
            <a:br>
              <a:rPr lang="en-US" sz="2400" dirty="0">
                <a:latin typeface="Proxima Nova Rg" panose="02000506030000020004" pitchFamily="50" charset="0"/>
              </a:rPr>
            </a:br>
            <a:r>
              <a:rPr lang="en-US" sz="2400" dirty="0">
                <a:latin typeface="Proxima Nova Rg" panose="02000506030000020004" pitchFamily="50" charset="0"/>
              </a:rPr>
              <a:t>power of 2 (1, 2, 4, 8, etc.)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Look for the biggest boxes first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Boxes can overlap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Simplified equation is determined by constant variable(s) in each box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08843" y="2574199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5: Simplified Boolean Equation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817847"/>
                  </p:ext>
                </p:extLst>
              </p:nvPr>
            </p:nvGraphicFramePr>
            <p:xfrm>
              <a:off x="7523212" y="318341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817847"/>
                  </p:ext>
                </p:extLst>
              </p:nvPr>
            </p:nvGraphicFramePr>
            <p:xfrm>
              <a:off x="7523212" y="318341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887" r="-300000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5769" r="-205769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r="-101887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r="-1887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87" t="-103448" r="-400000" b="-1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87" t="-196667" r="-40000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8860670" y="3554368"/>
            <a:ext cx="1339273" cy="741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30306" y="3557347"/>
            <a:ext cx="1339273" cy="3621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209837" y="4666888"/>
                <a:ext cx="19532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837" y="4666888"/>
                <a:ext cx="195322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/>
          <p:cNvCxnSpPr/>
          <p:nvPr/>
        </p:nvCxnSpPr>
        <p:spPr>
          <a:xfrm flipH="1">
            <a:off x="10292370" y="3739671"/>
            <a:ext cx="698013" cy="1158050"/>
          </a:xfrm>
          <a:prstGeom prst="curvedConnector3">
            <a:avLst>
              <a:gd name="adj1" fmla="val -3275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73CDF7-E68D-4268-B8B5-54B768644B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1064</Words>
  <Application>Microsoft Office PowerPoint</Application>
  <PresentationFormat>Widescreen</PresentationFormat>
  <Paragraphs>281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Cambria Math</vt:lpstr>
      <vt:lpstr>Calibri Light</vt:lpstr>
      <vt:lpstr>Gotham Medium</vt:lpstr>
      <vt:lpstr>MS PGothic</vt:lpstr>
      <vt:lpstr>Calibri</vt:lpstr>
      <vt:lpstr>Proxima Nova Lt</vt:lpstr>
      <vt:lpstr>Champagne &amp; Limousines</vt:lpstr>
      <vt:lpstr>Proxima Nova Rg</vt:lpstr>
      <vt:lpstr>Arial</vt:lpstr>
      <vt:lpstr>Office Theme</vt:lpstr>
      <vt:lpstr>INTRODUCTION TO DIGITAL LOGIC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PROBLEM STATEMENT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Hillary Abordo</cp:lastModifiedBy>
  <cp:revision>85</cp:revision>
  <dcterms:created xsi:type="dcterms:W3CDTF">2019-06-25T23:10:16Z</dcterms:created>
  <dcterms:modified xsi:type="dcterms:W3CDTF">2023-02-23T17:17:28Z</dcterms:modified>
  <cp:contentStatus/>
</cp:coreProperties>
</file>