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7" r:id="rId6"/>
    <p:sldId id="271" r:id="rId7"/>
    <p:sldId id="286" r:id="rId8"/>
    <p:sldId id="284" r:id="rId9"/>
    <p:sldId id="288" r:id="rId10"/>
    <p:sldId id="287" r:id="rId11"/>
    <p:sldId id="289" r:id="rId12"/>
    <p:sldId id="26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otham Medium" panose="02000604030000020004" pitchFamily="50" charset="0"/>
      <p:regular r:id="rId20"/>
      <p:italic r:id="rId21"/>
    </p:embeddedFont>
    <p:embeddedFont>
      <p:font typeface="Proxima Nova Lt" panose="02000506030000020004" pitchFamily="50" charset="0"/>
      <p:bold r:id="rId22"/>
    </p:embeddedFont>
    <p:embeddedFont>
      <p:font typeface="Proxima Nova Rg" panose="02000506030000020004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sv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svg"/><Relationship Id="rId7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1.emf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</a:t>
            </a:r>
            <a:br>
              <a:rPr lang="en-US" sz="5400" dirty="0">
                <a:latin typeface="Gotham Medium" panose="02000603030000020004" pitchFamily="2" charset="0"/>
              </a:rPr>
            </a:br>
            <a:r>
              <a:rPr lang="en-US" sz="5400" dirty="0">
                <a:latin typeface="Gotham Medium" panose="02000603030000020004" pitchFamily="2" charset="0"/>
              </a:rPr>
              <a:t>EGED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EGED I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 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33496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work must be submitted electronically through the EG1003 website (eg.poly.edu)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All assignments are due at 11:59 pm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 will not be negotiated if there is no electronic submission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5" name="Graphic 4" descr="Laptop">
            <a:extLst>
              <a:ext uri="{FF2B5EF4-FFF2-40B4-BE49-F238E27FC236}">
                <a16:creationId xmlns:a16="http://schemas.microsoft.com/office/drawing/2014/main" id="{E4B714D5-EBFA-405E-B42B-BB6F3B1B1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58978" y="3263793"/>
            <a:ext cx="2392621" cy="2392621"/>
          </a:xfrm>
          <a:prstGeom prst="rect">
            <a:avLst/>
          </a:prstGeom>
        </p:spPr>
      </p:pic>
      <p:pic>
        <p:nvPicPr>
          <p:cNvPr id="10" name="Graphic 9" descr="Document">
            <a:extLst>
              <a:ext uri="{FF2B5EF4-FFF2-40B4-BE49-F238E27FC236}">
                <a16:creationId xmlns:a16="http://schemas.microsoft.com/office/drawing/2014/main" id="{D3C5D6A2-C1AD-49A6-B835-63669E4FF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0832" y="2284527"/>
            <a:ext cx="1907331" cy="190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Read the student manual for information (manual.eg.poly.edu)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the EG1003 website regularly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Check for last minute cancellations and changes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Stay connected with teammates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Express questions and concerns to your Professor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Ask questions!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28489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Objectives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Format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Grading Breakdown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Attendance Policy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Course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796988"/>
            <a:ext cx="0" cy="23009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817FA9A-1384-43C8-B09E-251698C53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41" y="1659594"/>
            <a:ext cx="3528332" cy="352833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1620A37-6C2C-4F53-9B84-FDEFCA8FAD10}"/>
              </a:ext>
            </a:extLst>
          </p:cNvPr>
          <p:cNvSpPr/>
          <p:nvPr/>
        </p:nvSpPr>
        <p:spPr>
          <a:xfrm>
            <a:off x="6096000" y="51879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Engineer courtesy of UC Riverside</a:t>
            </a: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OBJECTIVES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To teach you about what engineers do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Technical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Microsoft Office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LEGO EV3 Mindstorms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Professional skills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Teamwork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Oral communication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Written communication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EB49F8-2854-4648-9F52-CCD381EAE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66" y="2366729"/>
            <a:ext cx="2961820" cy="1129091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7BBF13-1A43-4C00-BB8A-7C7958E30E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97" y="3869048"/>
            <a:ext cx="4649159" cy="152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redit card">
            <a:extLst>
              <a:ext uri="{FF2B5EF4-FFF2-40B4-BE49-F238E27FC236}">
                <a16:creationId xmlns:a16="http://schemas.microsoft.com/office/drawing/2014/main" id="{6C7CAD94-9447-4FD5-9CE6-343754E76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8708" y="2434414"/>
            <a:ext cx="1984248" cy="1984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COURSE FORMAT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Graphic 17" descr="Test tubes">
            <a:extLst>
              <a:ext uri="{FF2B5EF4-FFF2-40B4-BE49-F238E27FC236}">
                <a16:creationId xmlns:a16="http://schemas.microsoft.com/office/drawing/2014/main" id="{54303A56-7A5A-4BAE-BE18-F99E0EC21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2187" y="2435187"/>
            <a:ext cx="1987626" cy="1987626"/>
          </a:xfrm>
          <a:prstGeom prst="rect">
            <a:avLst/>
          </a:prstGeom>
        </p:spPr>
      </p:pic>
      <p:pic>
        <p:nvPicPr>
          <p:cNvPr id="19" name="Graphic 18" descr="Teacher">
            <a:extLst>
              <a:ext uri="{FF2B5EF4-FFF2-40B4-BE49-F238E27FC236}">
                <a16:creationId xmlns:a16="http://schemas.microsoft.com/office/drawing/2014/main" id="{51438FFF-5170-4418-B106-E2FE557F9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0243" y="2251120"/>
            <a:ext cx="2255125" cy="2255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6DC067C-53A4-4EF7-B6A6-8AD6F2DAD2CC}"/>
              </a:ext>
            </a:extLst>
          </p:cNvPr>
          <p:cNvSpPr txBox="1"/>
          <p:nvPr/>
        </p:nvSpPr>
        <p:spPr>
          <a:xfrm>
            <a:off x="4507610" y="4418662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Laboratory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7 total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7ED878-5586-45E0-BED9-D609D503953A}"/>
              </a:ext>
            </a:extLst>
          </p:cNvPr>
          <p:cNvSpPr txBox="1"/>
          <p:nvPr/>
        </p:nvSpPr>
        <p:spPr>
          <a:xfrm>
            <a:off x="8174995" y="4372495"/>
            <a:ext cx="274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Recitation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750EAD-9C22-4FFD-9643-12BBAEEE3DE0}"/>
              </a:ext>
            </a:extLst>
          </p:cNvPr>
          <p:cNvSpPr txBox="1"/>
          <p:nvPr/>
        </p:nvSpPr>
        <p:spPr>
          <a:xfrm>
            <a:off x="1200753" y="4411893"/>
            <a:ext cx="3176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roxima Nova Lt" panose="02000506030000020004" pitchFamily="50" charset="0"/>
              </a:rPr>
              <a:t>High school credit</a:t>
            </a: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No college credit</a:t>
            </a:r>
          </a:p>
        </p:txBody>
      </p:sp>
    </p:spTree>
    <p:extLst>
      <p:ext uri="{BB962C8B-B14F-4D97-AF65-F5344CB8AC3E}">
        <p14:creationId xmlns:p14="http://schemas.microsoft.com/office/powerpoint/2010/main" val="390605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LABORATORY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2675" y="1863477"/>
            <a:ext cx="5591301" cy="4256446"/>
          </a:xfrm>
        </p:spPr>
        <p:txBody>
          <a:bodyPr anchor="ctr">
            <a:normAutofit lnSpcReduction="10000"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2.5 – 3 hours per week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Lab groups of 2 – 3 students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3 competition labs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Weekly quizzes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Based on lab material for that day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If missed, you will receive a zero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Lab reports for each lab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1 bonus lap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person on a computer&#10;&#10;Description automatically generated">
            <a:extLst>
              <a:ext uri="{FF2B5EF4-FFF2-40B4-BE49-F238E27FC236}">
                <a16:creationId xmlns:a16="http://schemas.microsoft.com/office/drawing/2014/main" id="{1C8F9A83-ADBB-46CA-8E26-03D4EAEF9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0" y="2297467"/>
            <a:ext cx="4581277" cy="30381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0F3FC1-9564-4A02-9345-FF27E11157DD}"/>
              </a:ext>
            </a:extLst>
          </p:cNvPr>
          <p:cNvSpPr/>
          <p:nvPr/>
        </p:nvSpPr>
        <p:spPr>
          <a:xfrm>
            <a:off x="504601" y="533564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Engineering lab courtesy of Just Learning</a:t>
            </a:r>
          </a:p>
        </p:txBody>
      </p:sp>
    </p:spTree>
    <p:extLst>
      <p:ext uri="{BB962C8B-B14F-4D97-AF65-F5344CB8AC3E}">
        <p14:creationId xmlns:p14="http://schemas.microsoft.com/office/powerpoint/2010/main" val="128469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RECITATION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80845" y="1923350"/>
            <a:ext cx="559130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1 hour sessions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Student presentations on labs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prstClr val="black"/>
              </a:solidFill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Proxima Nova Rg" panose="02000506030000020004" pitchFamily="2" charset="0"/>
              </a:rPr>
              <a:t>Feedback will be provided by the Recitation TA, Professor, and Writing Consultant</a:t>
            </a:r>
            <a:endParaRPr lang="en-US" sz="2400" dirty="0">
              <a:solidFill>
                <a:prstClr val="black"/>
              </a:solidFill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F96B5CA-128D-4AEE-B553-B1ED69449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74" y="2374177"/>
            <a:ext cx="4384458" cy="29249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EE5F6A-8B80-4BD1-BE42-721F815C8E25}"/>
              </a:ext>
            </a:extLst>
          </p:cNvPr>
          <p:cNvSpPr/>
          <p:nvPr/>
        </p:nvSpPr>
        <p:spPr>
          <a:xfrm>
            <a:off x="430096" y="5299168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Recitation courtesy of Varsity Tutors</a:t>
            </a:r>
          </a:p>
        </p:txBody>
      </p:sp>
    </p:spTree>
    <p:extLst>
      <p:ext uri="{BB962C8B-B14F-4D97-AF65-F5344CB8AC3E}">
        <p14:creationId xmlns:p14="http://schemas.microsoft.com/office/powerpoint/2010/main" val="95193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C9520C-468F-7D4C-9573-0B560214D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27962"/>
              </p:ext>
            </p:extLst>
          </p:nvPr>
        </p:nvGraphicFramePr>
        <p:xfrm>
          <a:off x="234042" y="2349212"/>
          <a:ext cx="11723914" cy="228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TA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WC Lab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33.33%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Lab Quizzes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8.33%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502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Recitation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67974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446C51E4-7188-490D-892C-85457F08776E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GRADING BREAKDOWN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5BFC6-B8E1-4209-AAD6-D94EE2C4C1D8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Proxima Nova Lt" panose="02000506030000020004" pitchFamily="50" charset="0"/>
              </a:rPr>
              <a:t>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roxima Nova Lt" panose="02000506030000020004" pitchFamily="50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55CFE4-B468-48BE-8724-6289EBBF91F4}"/>
              </a:ext>
            </a:extLst>
          </p:cNvPr>
          <p:cNvSpPr/>
          <p:nvPr/>
        </p:nvSpPr>
        <p:spPr>
          <a:xfrm>
            <a:off x="346635" y="5210171"/>
            <a:ext cx="1154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  <a:latin typeface="Proxima Nova Lt" panose="02000506030000020004" pitchFamily="50" charset="0"/>
              </a:rPr>
              <a:t>One bonus lab report will be offered </a:t>
            </a:r>
          </a:p>
          <a:p>
            <a:pPr lvl="0" algn="ctr"/>
            <a:r>
              <a:rPr lang="en-US" sz="2400" dirty="0">
                <a:solidFill>
                  <a:prstClr val="black"/>
                </a:solidFill>
                <a:latin typeface="Proxima Nova Rg" panose="02000506030000020004" pitchFamily="2" charset="0"/>
              </a:rPr>
              <a:t>Can add up to 7 points on top of your course grade</a:t>
            </a:r>
          </a:p>
        </p:txBody>
      </p:sp>
    </p:spTree>
    <p:extLst>
      <p:ext uri="{BB962C8B-B14F-4D97-AF65-F5344CB8AC3E}">
        <p14:creationId xmlns:p14="http://schemas.microsoft.com/office/powerpoint/2010/main" val="42732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548C32-7616-3A43-9F2A-2A2BE3FE1CA6}"/>
              </a:ext>
            </a:extLst>
          </p:cNvPr>
          <p:cNvSpPr/>
          <p:nvPr/>
        </p:nvSpPr>
        <p:spPr>
          <a:xfrm>
            <a:off x="564107" y="2468920"/>
            <a:ext cx="77312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Attendance is required for all labs and recitations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Unexcused absence will result in zero for session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Constant tardiness/absences will result in course failure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If possible, notify teammates, Professor,</a:t>
            </a:r>
            <a:r>
              <a:rPr lang="en-US" sz="2400" b="1" dirty="0">
                <a:latin typeface="Proxima Nova Rg" panose="02000506030000020004" pitchFamily="2" charset="0"/>
              </a:rPr>
              <a:t> </a:t>
            </a:r>
            <a:r>
              <a:rPr lang="en-US" sz="2400" dirty="0">
                <a:latin typeface="Proxima Nova Rg" panose="02000506030000020004" pitchFamily="2" charset="0"/>
              </a:rPr>
              <a:t>and Recitation TA in advance of absence</a:t>
            </a:r>
          </a:p>
        </p:txBody>
      </p:sp>
      <p:pic>
        <p:nvPicPr>
          <p:cNvPr id="6" name="Graphic 5" descr="Alarm clock">
            <a:extLst>
              <a:ext uri="{FF2B5EF4-FFF2-40B4-BE49-F238E27FC236}">
                <a16:creationId xmlns:a16="http://schemas.microsoft.com/office/drawing/2014/main" id="{A80E6953-621C-D749-B574-D0B8D4CC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2747" y="2070175"/>
            <a:ext cx="3475146" cy="347514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73AD300-BF32-4B3E-AF03-FD1713B8E442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ATTENDANCE POLICY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C01143-9AE5-4FEF-8C34-8A5878EB8AF3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33899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667" y="1851798"/>
            <a:ext cx="5849266" cy="3917892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Website</a:t>
            </a:r>
            <a:b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</a:br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submission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Email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Grades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0F736FA-C3C2-CA4D-983E-31AEEE0C9F49}"/>
              </a:ext>
            </a:extLst>
          </p:cNvPr>
          <p:cNvSpPr txBox="1">
            <a:spLocks/>
          </p:cNvSpPr>
          <p:nvPr/>
        </p:nvSpPr>
        <p:spPr>
          <a:xfrm>
            <a:off x="6096000" y="2541811"/>
            <a:ext cx="5849266" cy="3534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6"/>
                </a:solidFill>
                <a:latin typeface="Proxima Nova Lt" panose="02000506030000020004" pitchFamily="50" charset="0"/>
              </a:rPr>
              <a:t>EG1003 Lab Manual manual.eg.poly.edu</a:t>
            </a:r>
          </a:p>
          <a:p>
            <a:endParaRPr lang="en-US" sz="900" dirty="0">
              <a:latin typeface="Proxima Nova Rg" panose="02000506030000020004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Detailed lab &amp; policy information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B16AFCA-9A34-41AE-B6F7-D37C3BDF45B6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COURSE RESOURCES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D2489-642F-4C06-8E4C-D7102C92B31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58033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353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Proxima Nova Lt</vt:lpstr>
      <vt:lpstr>Proxima Nova Rg</vt:lpstr>
      <vt:lpstr>Calibri</vt:lpstr>
      <vt:lpstr>Calibri Light</vt:lpstr>
      <vt:lpstr>Arial</vt:lpstr>
      <vt:lpstr>Gotham Medium</vt:lpstr>
      <vt:lpstr>Office Theme</vt:lpstr>
      <vt:lpstr>INTRODUCTION TO EGED I</vt:lpstr>
      <vt:lpstr>AGENDA</vt:lpstr>
      <vt:lpstr>COURSE OBJECTIVES</vt:lpstr>
      <vt:lpstr>COURSE FORMAT</vt:lpstr>
      <vt:lpstr>LABORATORY</vt:lpstr>
      <vt:lpstr>RECITATION</vt:lpstr>
      <vt:lpstr>PowerPoint Presentation</vt:lpstr>
      <vt:lpstr>PowerPoint Presentation</vt:lpstr>
      <vt:lpstr>PowerPoint Presentation</vt:lpstr>
      <vt:lpstr>ASSIGNMENT SUBMISSION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44</cp:revision>
  <dcterms:created xsi:type="dcterms:W3CDTF">2019-06-25T23:10:16Z</dcterms:created>
  <dcterms:modified xsi:type="dcterms:W3CDTF">2020-06-16T01:29:56Z</dcterms:modified>
</cp:coreProperties>
</file>