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4" r:id="rId2"/>
    <p:sldId id="275" r:id="rId3"/>
    <p:sldId id="276" r:id="rId4"/>
    <p:sldId id="320" r:id="rId5"/>
    <p:sldId id="321" r:id="rId6"/>
    <p:sldId id="348" r:id="rId7"/>
    <p:sldId id="324" r:id="rId8"/>
    <p:sldId id="361" r:id="rId9"/>
    <p:sldId id="364" r:id="rId10"/>
    <p:sldId id="375" r:id="rId11"/>
    <p:sldId id="376" r:id="rId12"/>
    <p:sldId id="362" r:id="rId13"/>
    <p:sldId id="363" r:id="rId14"/>
    <p:sldId id="351" r:id="rId15"/>
    <p:sldId id="352" r:id="rId16"/>
    <p:sldId id="354" r:id="rId17"/>
    <p:sldId id="355" r:id="rId18"/>
    <p:sldId id="372" r:id="rId19"/>
    <p:sldId id="373" r:id="rId20"/>
    <p:sldId id="368" r:id="rId21"/>
    <p:sldId id="369" r:id="rId22"/>
    <p:sldId id="370" r:id="rId23"/>
    <p:sldId id="357" r:id="rId24"/>
    <p:sldId id="359" r:id="rId25"/>
    <p:sldId id="367" r:id="rId26"/>
    <p:sldId id="366" r:id="rId27"/>
    <p:sldId id="360" r:id="rId28"/>
    <p:sldId id="319" r:id="rId29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19" autoAdjust="0"/>
    <p:restoredTop sz="86413" autoAdjust="0"/>
  </p:normalViewPr>
  <p:slideViewPr>
    <p:cSldViewPr snapToGrid="0" snapToObjects="1">
      <p:cViewPr varScale="1">
        <p:scale>
          <a:sx n="97" d="100"/>
          <a:sy n="97" d="100"/>
        </p:scale>
        <p:origin x="413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8CD5B2-10F0-438A-811A-4FB21E6A8D85}" type="datetimeFigureOut">
              <a:rPr lang="en-US" altLang="en-US"/>
              <a:pPr>
                <a:defRPr/>
              </a:pPr>
              <a:t>9/11/2017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937140-E881-4975-AF23-4F5D759EA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2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996E7F-EDAB-4790-979C-7E852A11C320}" type="datetimeFigureOut">
              <a:rPr lang="en-US" altLang="en-US"/>
              <a:pPr>
                <a:defRPr/>
              </a:pPr>
              <a:t>9/11/2017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DCFF5D6-010A-4D91-93C4-C2628A7D3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59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7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791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E64F-0329-4099-BAA8-FCD88697F9EC}" type="datetime1">
              <a:rPr lang="en-US" altLang="en-US"/>
              <a:pPr>
                <a:defRPr/>
              </a:pPr>
              <a:t>9/11/2017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196EBC6-8F7B-4341-BCD0-77E3CCCD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9/11/2017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C6B9CB-E168-4894-A991-F440560B5009}" type="datetime1">
              <a:rPr lang="en-US" altLang="en-US"/>
              <a:pPr>
                <a:defRPr/>
              </a:pPr>
              <a:t>9/11/2017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EF6DBCF-3A38-469F-BCB5-3B5338553E5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38125"/>
            <a:ext cx="14636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1" r:id="rId3"/>
    <p:sldLayoutId id="2147483732" r:id="rId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4.wdp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engineering.nyu.edu/life/student-resources/student-spaces/makerspace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entrepreneur.nyu.edu/funding-competitions/" TargetMode="Externa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1908617" y="228600"/>
            <a:ext cx="7097159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EG1003: Introduction to Engineering and Design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3924300"/>
            <a:ext cx="8153400" cy="12192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Semester-Long Design Project</a:t>
            </a:r>
          </a:p>
        </p:txBody>
      </p:sp>
      <p:pic>
        <p:nvPicPr>
          <p:cNvPr id="1030" name="Picture 6" descr="http://cdni.wired.co.uk/1920x1280/a_c/25255898046_bf32f5aa51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04" y="1570426"/>
            <a:ext cx="2826496" cy="18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6" r="33183" b="51243"/>
          <a:stretch/>
        </p:blipFill>
        <p:spPr>
          <a:xfrm>
            <a:off x="268952" y="1573343"/>
            <a:ext cx="2990414" cy="2222713"/>
          </a:xfrm>
          <a:prstGeom prst="rect">
            <a:avLst/>
          </a:prstGeom>
        </p:spPr>
      </p:pic>
      <p:pic>
        <p:nvPicPr>
          <p:cNvPr id="8" name="Picture 2" descr="https://cdn.shopify.com/s/files/1/0380/5149/products/product_Ultimaker3_1_1024x1024.png?v=1476827667&amp;tdu_s=at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31" y="228600"/>
            <a:ext cx="3531545" cy="35315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SparkFun Air Quality Breakout - CCS8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0333" l="4667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65" y="2757993"/>
            <a:ext cx="2198168" cy="2198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p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718" y="2492975"/>
            <a:ext cx="2775978" cy="2775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Arduino Sensor Kit</a:t>
            </a:r>
          </a:p>
        </p:txBody>
      </p:sp>
      <p:sp>
        <p:nvSpPr>
          <p:cNvPr id="4" name="TextBox 13"/>
          <p:cNvSpPr txBox="1"/>
          <p:nvPr/>
        </p:nvSpPr>
        <p:spPr>
          <a:xfrm>
            <a:off x="-353423" y="4672342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013346" y="2548389"/>
            <a:ext cx="318759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5774355" y="2554450"/>
            <a:ext cx="368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Following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4091375" y="2540111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 Sensor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5" descr="10988-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04" y="1144144"/>
            <a:ext cx="1121800" cy="1348831"/>
          </a:xfrm>
          <a:prstGeom prst="rect">
            <a:avLst/>
          </a:prstGeom>
        </p:spPr>
      </p:pic>
      <p:pic>
        <p:nvPicPr>
          <p:cNvPr id="9" name="图片 17" descr="09453-01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303" y="1073428"/>
            <a:ext cx="1817909" cy="1513212"/>
          </a:xfrm>
          <a:prstGeom prst="rect">
            <a:avLst/>
          </a:prstGeom>
        </p:spPr>
      </p:pic>
      <p:pic>
        <p:nvPicPr>
          <p:cNvPr id="10" name="Picture 2" descr="Accelerometer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15" y="750562"/>
            <a:ext cx="2164817" cy="21648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3"/>
          <p:cNvSpPr txBox="1"/>
          <p:nvPr/>
        </p:nvSpPr>
        <p:spPr>
          <a:xfrm>
            <a:off x="-266441" y="2549016"/>
            <a:ext cx="318759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Accelerometer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Flex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500" b="94500" l="200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55" y="929718"/>
            <a:ext cx="1731064" cy="1731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Adafruit PN532 NFC/RFID Controller Shield for Arduino + Extra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53" b="89973" l="3299" r="95258">
                        <a14:backgroundMark x1="77010" y1="58654" x2="77010" y2="58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96" y="2779637"/>
            <a:ext cx="2933890" cy="2201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3"/>
          <p:cNvSpPr txBox="1"/>
          <p:nvPr/>
        </p:nvSpPr>
        <p:spPr>
          <a:xfrm>
            <a:off x="2019340" y="4680741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RFID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4520853" y="4638299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6576391" y="4617607"/>
            <a:ext cx="3187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5706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</a:t>
            </a:r>
            <a:endParaRPr lang="en-US" sz="1600" b="1" dirty="0">
              <a:solidFill>
                <a:srgbClr val="5706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SparkFun Soil Moisture Sensor (with Screw Terminals)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0" b="95167" l="75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33" y="2978680"/>
            <a:ext cx="1818031" cy="1818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Prototyping Kit</a:t>
            </a:r>
            <a:endParaRPr lang="en-US" altLang="en-US" sz="2400" b="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 descr="C:\Users\User\Google Drive\Desktop\FYEE Conference\FYEE 2017\I2E Ki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" y="907415"/>
            <a:ext cx="7148511" cy="4020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7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Support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33669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hlinkClick r:id="rId2"/>
              </a:rPr>
              <a:t>NYU </a:t>
            </a:r>
            <a:r>
              <a:rPr lang="en-US" dirty="0" err="1" smtClean="0">
                <a:solidFill>
                  <a:srgbClr val="002060"/>
                </a:solidFill>
                <a:hlinkClick r:id="rId2"/>
              </a:rPr>
              <a:t>MakerSpace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EG Prototyping Lab </a:t>
            </a:r>
            <a:endParaRPr lang="en-US" dirty="0" smtClean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Senior </a:t>
            </a:r>
            <a:r>
              <a:rPr lang="en-US" dirty="0" smtClean="0">
                <a:solidFill>
                  <a:srgbClr val="002060"/>
                </a:solidFill>
              </a:rPr>
              <a:t>mentors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In class training on </a:t>
            </a:r>
            <a:r>
              <a:rPr lang="en-US" dirty="0">
                <a:solidFill>
                  <a:srgbClr val="002060"/>
                </a:solidFill>
              </a:rPr>
              <a:t>brainstorming, the engineering design process, and </a:t>
            </a:r>
            <a:r>
              <a:rPr lang="en-US" dirty="0" smtClean="0">
                <a:solidFill>
                  <a:srgbClr val="002060"/>
                </a:solidFill>
              </a:rPr>
              <a:t>consumer-focused prototyping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3080" name="Picture 8" descr="http://usglobalimages.stratasys.com/Image%20Gallery/mojo_3d_print_pack.jpg?v=6352045747403940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28" y="2047341"/>
            <a:ext cx="331622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Inspiration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10637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Internet of Things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Maker Movement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NYU </a:t>
            </a:r>
            <a:r>
              <a:rPr lang="en-US" dirty="0" err="1" smtClean="0">
                <a:solidFill>
                  <a:srgbClr val="002060"/>
                </a:solidFill>
              </a:rPr>
              <a:t>Tandon</a:t>
            </a:r>
            <a:r>
              <a:rPr lang="en-US" dirty="0" smtClean="0">
                <a:solidFill>
                  <a:srgbClr val="002060"/>
                </a:solidFill>
              </a:rPr>
              <a:t> School of Engineering Research </a:t>
            </a:r>
            <a:r>
              <a:rPr lang="en-US" dirty="0" smtClean="0">
                <a:solidFill>
                  <a:srgbClr val="002060"/>
                </a:solidFill>
              </a:rPr>
              <a:t>Areas (Bio</a:t>
            </a:r>
            <a:r>
              <a:rPr lang="en-US" dirty="0" smtClean="0">
                <a:solidFill>
                  <a:srgbClr val="002060"/>
                </a:solidFill>
              </a:rPr>
              <a:t>, Info, Urban)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Grand Challenges for Engineering </a:t>
            </a:r>
            <a:endParaRPr lang="en-US" dirty="0">
              <a:solidFill>
                <a:srgbClr val="002060"/>
              </a:solidFill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http://m.c.lnkd.licdn.com/mpr/mpr/AAEAAQAAAAAAAAQsAAAAJGEzODc5NTk3LTJiOWItNDUxMy04MjRhLTA5NTc1ZTlmOTY1O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13" y="1743964"/>
            <a:ext cx="3298200" cy="291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Internet of Things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205" t="12920" r="36410" b="7536"/>
          <a:stretch/>
        </p:blipFill>
        <p:spPr>
          <a:xfrm>
            <a:off x="1348397" y="1572236"/>
            <a:ext cx="1843456" cy="2714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3326" y="20321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Rose, D. (2014). </a:t>
            </a:r>
            <a:r>
              <a:rPr lang="en-US" i="1" dirty="0">
                <a:solidFill>
                  <a:srgbClr val="002060"/>
                </a:solidFill>
              </a:rPr>
              <a:t>Enchanted Objects: Design, Human Desire, and the Internet of Things</a:t>
            </a:r>
            <a:r>
              <a:rPr lang="en-US" dirty="0">
                <a:solidFill>
                  <a:srgbClr val="002060"/>
                </a:solidFill>
              </a:rPr>
              <a:t>. Simon and Schuster.</a:t>
            </a:r>
          </a:p>
        </p:txBody>
      </p:sp>
    </p:spTree>
    <p:extLst>
      <p:ext uri="{BB962C8B-B14F-4D97-AF65-F5344CB8AC3E}">
        <p14:creationId xmlns:p14="http://schemas.microsoft.com/office/powerpoint/2010/main" val="41158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Internet of Things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Terminal </a:t>
            </a: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World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Prosthetics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Animism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Enchanted Objects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833" t="28610" r="50416" b="42205"/>
          <a:stretch/>
        </p:blipFill>
        <p:spPr>
          <a:xfrm>
            <a:off x="4819308" y="873376"/>
            <a:ext cx="2992976" cy="2620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991" t="28472" r="28383" b="52417"/>
          <a:stretch/>
        </p:blipFill>
        <p:spPr>
          <a:xfrm>
            <a:off x="4819309" y="3440553"/>
            <a:ext cx="2992976" cy="14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Maker Movement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To </a:t>
            </a: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know all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To connect with others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Safety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Health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Travel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Creativity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6" name="Picture 2" descr="https://static1.fitbit.com/simple.b-cssdisabled-png.hbe32ee1f8089ae9468c7b1ec4d903d7f.pack?items=%2Fcontent%2Fassets%2Fsurge%2Fimages%2Fslide-01-surge_x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23" y="1156886"/>
            <a:ext cx="2619941" cy="303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Maker Movement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Glanceabilty</a:t>
            </a: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err="1">
                <a:solidFill>
                  <a:srgbClr val="002060"/>
                </a:solidFill>
                <a:latin typeface="Tahoma" pitchFamily="34" charset="0"/>
              </a:rPr>
              <a:t>Gestureability</a:t>
            </a: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Affordability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err="1">
                <a:solidFill>
                  <a:srgbClr val="002060"/>
                </a:solidFill>
                <a:latin typeface="Tahoma" pitchFamily="34" charset="0"/>
              </a:rPr>
              <a:t>Wearability</a:t>
            </a: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Indestructability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Usability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Tahoma" pitchFamily="34" charset="0"/>
              </a:rPr>
              <a:t>Lovability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5" name="Picture 2" descr="http://upload.wikimedia.org/wikipedia/commons/thumb/1/1f/Braigo_-_Braille_Printer.JPG/1920px-Braigo_-_Braille_Pri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06" y="1399910"/>
            <a:ext cx="3965575" cy="26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41188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252525"/>
                </a:solidFill>
              </a:rPr>
              <a:t>Braigo - Braille Printer with Lego Mindstorms EV3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10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Maker Movement and </a:t>
            </a:r>
            <a:r>
              <a:rPr lang="en-US" altLang="en-US" sz="2400" b="0" dirty="0" err="1" smtClean="0">
                <a:latin typeface="Tahoma" pitchFamily="34" charset="0"/>
                <a:cs typeface="Tahoma" pitchFamily="34" charset="0"/>
              </a:rPr>
              <a:t>IoT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Image result for the internet of th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50" y="1311117"/>
            <a:ext cx="5025983" cy="282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8" y="1118077"/>
            <a:ext cx="3080494" cy="2828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4750" y="4301917"/>
            <a:ext cx="809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Tahoma" pitchFamily="34" charset="0"/>
              </a:rPr>
              <a:t>Prototyping technology, designing sensors, analyzing data</a:t>
            </a:r>
            <a:endParaRPr lang="en-US" dirty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NYU </a:t>
            </a:r>
            <a:r>
              <a:rPr lang="en-US" altLang="en-US" sz="2400" b="0" dirty="0" err="1" smtClean="0">
                <a:latin typeface="Tahoma" pitchFamily="34" charset="0"/>
                <a:cs typeface="Tahoma" pitchFamily="34" charset="0"/>
              </a:rPr>
              <a:t>Tandon</a:t>
            </a: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 Research Focuses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" y="922211"/>
            <a:ext cx="7220098" cy="41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Project Introduction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Project duration: 10 weeks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Teams of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3 or 4 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people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Projects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are open-ended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Any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problem </a:t>
            </a:r>
            <a:endParaRPr lang="en-US" altLang="en-US" dirty="0" smtClean="0">
              <a:solidFill>
                <a:srgbClr val="002060"/>
              </a:solidFill>
              <a:latin typeface="+mn-lt"/>
            </a:endParaRP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Solve with technology</a:t>
            </a:r>
            <a:endParaRPr lang="en-US" altLang="en-US" dirty="0" smtClean="0">
              <a:solidFill>
                <a:srgbClr val="002060"/>
              </a:solidFill>
              <a:latin typeface="+mn-lt"/>
            </a:endParaRP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Novel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invention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</a:rPr>
              <a:t>Technical innovation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Entrepreneurial design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14" y="1701165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NAE Engineering Grand Challenges</a:t>
            </a:r>
          </a:p>
        </p:txBody>
      </p:sp>
      <p:pic>
        <p:nvPicPr>
          <p:cNvPr id="2050" name="Picture 2" descr="Image result for 14 grand challenges for engineer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177"/>
          <a:stretch/>
        </p:blipFill>
        <p:spPr bwMode="auto">
          <a:xfrm>
            <a:off x="1236229" y="762000"/>
            <a:ext cx="6411479" cy="43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2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NSF Ten Big Ideas</a:t>
            </a:r>
          </a:p>
        </p:txBody>
      </p:sp>
      <p:pic>
        <p:nvPicPr>
          <p:cNvPr id="1026" name="Picture 2" descr="Described be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12" y="787097"/>
            <a:ext cx="6516546" cy="429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ns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65" y="3436882"/>
            <a:ext cx="772511" cy="77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椭圆 4"/>
          <p:cNvSpPr/>
          <p:nvPr/>
        </p:nvSpPr>
        <p:spPr>
          <a:xfrm>
            <a:off x="4839243" y="3215595"/>
            <a:ext cx="1669360" cy="12150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2050</a:t>
            </a:r>
            <a:endParaRPr lang="en-US" sz="14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UN Sustainable Development Challenges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500" t="40979" r="14599" b="837"/>
          <a:stretch/>
        </p:blipFill>
        <p:spPr>
          <a:xfrm>
            <a:off x="309159" y="1034955"/>
            <a:ext cx="8510847" cy="37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Emerging Engineering Topics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746158"/>
              </p:ext>
            </p:extLst>
          </p:nvPr>
        </p:nvGraphicFramePr>
        <p:xfrm>
          <a:off x="662152" y="1215280"/>
          <a:ext cx="7855168" cy="3625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584"/>
                <a:gridCol w="3927584"/>
              </a:tblGrid>
              <a:tr h="3625850">
                <a:tc>
                  <a:txBody>
                    <a:bodyPr/>
                    <a:lstStyle/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Batteries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Connected </a:t>
                      </a: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buildings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Prosthetics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Augmented </a:t>
                      </a: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reality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Shared electric </a:t>
                      </a: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autonomous </a:t>
                      </a: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vehicles</a:t>
                      </a: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5G/</a:t>
                      </a:r>
                      <a:r>
                        <a:rPr lang="en-US" altLang="en-US" sz="2400" kern="1200" baseline="0" dirty="0" err="1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LoRa</a:t>
                      </a:r>
                      <a:endParaRPr lang="en-US" altLang="en-US" sz="2400" kern="1200" baseline="0" dirty="0" smtClean="0">
                        <a:solidFill>
                          <a:srgbClr val="002060"/>
                        </a:solidFill>
                        <a:latin typeface="Tahoma" pitchFamily="34" charset="0"/>
                        <a:ea typeface="MS PGothic" pitchFamily="34" charset="-128"/>
                        <a:cs typeface="+mn-cs"/>
                      </a:endParaRPr>
                    </a:p>
                    <a:p>
                      <a:pPr marL="457200" indent="-457200" algn="l" defTabSz="457200" rtl="0" eaLnBrk="0" fontAlgn="base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endParaRPr lang="en-US" sz="2400" kern="1200" baseline="0" dirty="0">
                        <a:solidFill>
                          <a:srgbClr val="002060"/>
                        </a:solidFill>
                        <a:latin typeface="Tahoma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Wearable technology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Ingestible technology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Additive manufacturing</a:t>
                      </a:r>
                    </a:p>
                    <a:p>
                      <a:pPr marL="457200" marR="0" lvl="0" indent="-4572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Health monitoring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alt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SpaceX/Blue Origin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Machine Learning</a:t>
                      </a:r>
                    </a:p>
                    <a:p>
                      <a:pPr marL="457200" indent="-457200" algn="l" defTabSz="457200" rtl="0" eaLnBrk="0" fontAlgn="base" latinLnBrk="0" hangingPunct="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n-US" sz="2400" kern="1200" baseline="0" dirty="0" smtClean="0">
                          <a:solidFill>
                            <a:srgbClr val="002060"/>
                          </a:solidFill>
                          <a:latin typeface="Tahoma" pitchFamily="34" charset="0"/>
                          <a:ea typeface="MS PGothic" pitchFamily="34" charset="-128"/>
                          <a:cs typeface="+mn-cs"/>
                        </a:rPr>
                        <a:t>Artificial Intelligence</a:t>
                      </a:r>
                      <a:endParaRPr lang="en-US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45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ahoma" pitchFamily="34" charset="0"/>
              </a:rPr>
              <a:t>i</a:t>
            </a:r>
            <a:r>
              <a:rPr lang="en-US" alt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ahoma" pitchFamily="34" charset="0"/>
              </a:rPr>
              <a:t>2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Tahoma" pitchFamily="34" charset="0"/>
              </a:rPr>
              <a:t>e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1977" y="843893"/>
            <a:ext cx="3476296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Game changers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I-Corps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err="1" smtClean="0">
                <a:solidFill>
                  <a:srgbClr val="002060"/>
                </a:solidFill>
                <a:latin typeface="Tahoma" pitchFamily="34" charset="0"/>
              </a:rPr>
              <a:t>InnoVention</a:t>
            </a: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Prototyping Fund</a:t>
            </a: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Tahoma" pitchFamily="34" charset="0"/>
              </a:rPr>
              <a:t>NYU Technology Venture Competition </a:t>
            </a:r>
            <a:endParaRPr lang="en-US" altLang="en-US" dirty="0" smtClean="0">
              <a:solidFill>
                <a:srgbClr val="002060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028" name="Picture 4" descr="http://entrepreneur.nyu.edu/wp-content/themes/nyu-theme/img/NYUEI_purple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30" y="1413351"/>
            <a:ext cx="319087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uturelabs.nyc/wp-content/uploads/2017/02/logo_update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52" y="2338592"/>
            <a:ext cx="2805495" cy="9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kerSp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52" y="3538844"/>
            <a:ext cx="33718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1241" y="4460525"/>
            <a:ext cx="6936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http://entrepreneur.nyu.edu/funding-competitions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Documentation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4951" y="1183093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Project notebook</a:t>
            </a:r>
            <a:endParaRPr lang="en-US" altLang="en-US" sz="2800" dirty="0" smtClean="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Google </a:t>
            </a: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Doc</a:t>
            </a:r>
            <a:endParaRPr lang="en-US" altLang="en-US" sz="2800" dirty="0" smtClean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Code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Drawings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Design canvas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sz="2800" dirty="0" smtClean="0">
                <a:solidFill>
                  <a:srgbClr val="002060"/>
                </a:solidFill>
                <a:latin typeface="+mn-lt"/>
              </a:rPr>
              <a:t>Testing</a:t>
            </a:r>
            <a:endParaRPr lang="en-US" altLang="en-US" sz="2800" dirty="0" smtClean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56" t="1027" r="7704" b="38314"/>
          <a:stretch/>
        </p:blipFill>
        <p:spPr>
          <a:xfrm>
            <a:off x="4564643" y="970915"/>
            <a:ext cx="4358640" cy="405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Canvas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+mn-lt"/>
              </a:rPr>
              <a:t>Documentation of your design</a:t>
            </a:r>
            <a:endParaRPr lang="en-US" alt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86657"/>
            <a:ext cx="6168830" cy="35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Engineering Design Process</a:t>
            </a:r>
            <a:endParaRPr lang="en-US" altLang="en-US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Engineering Design Pro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75" y="775221"/>
            <a:ext cx="4694450" cy="43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Closing</a:t>
            </a:r>
            <a:endParaRPr lang="en-US" altLang="en-US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Refer to </a:t>
            </a:r>
            <a:r>
              <a:rPr lang="en-US" altLang="en-US" b="1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manual.eg.poly.edu</a:t>
            </a: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details</a:t>
            </a:r>
            <a:endParaRPr lang="en-US" altLang="en-US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Think about which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topics </a:t>
            </a: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interests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endParaRPr lang="en-US" altLang="en-US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Brainstorm </a:t>
            </a:r>
            <a:r>
              <a:rPr lang="en-US" altLang="en-US" dirty="0" smtClean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ideas</a:t>
            </a:r>
            <a:endParaRPr lang="en-US" altLang="en-US" dirty="0">
              <a:solidFill>
                <a:srgbClr val="00206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40515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504497" y="3704897"/>
            <a:ext cx="8213834" cy="11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260475" indent="-12604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NOTE: The SLDP counts toward 30% of 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your course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final grade!</a:t>
            </a:r>
          </a:p>
        </p:txBody>
      </p:sp>
      <p:graphicFrame>
        <p:nvGraphicFramePr>
          <p:cNvPr id="4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000644"/>
              </p:ext>
            </p:extLst>
          </p:nvPr>
        </p:nvGraphicFramePr>
        <p:xfrm>
          <a:off x="1522413" y="1174531"/>
          <a:ext cx="6249987" cy="2199640"/>
        </p:xfrm>
        <a:graphic>
          <a:graphicData uri="http://schemas.openxmlformats.org/drawingml/2006/table">
            <a:tbl>
              <a:tblPr/>
              <a:tblGrid>
                <a:gridCol w="3894137"/>
                <a:gridCol w="235585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% of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Benchmarks and Commissioning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Final Presentation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56" y="1885803"/>
            <a:ext cx="3157214" cy="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28837" y="980014"/>
            <a:ext cx="8688151" cy="31310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u="sng" dirty="0">
                <a:solidFill>
                  <a:srgbClr val="002060"/>
                </a:solidFill>
                <a:latin typeface="Arial (Body)"/>
              </a:rPr>
              <a:t>Milestones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Milestone 1 is proposal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Presentations </a:t>
            </a:r>
            <a:r>
              <a:rPr lang="en-US" sz="2000" dirty="0">
                <a:solidFill>
                  <a:srgbClr val="002060"/>
                </a:solidFill>
              </a:rPr>
              <a:t>updating progress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Technical project management</a:t>
            </a:r>
            <a:endParaRPr lang="en-US" sz="2000" dirty="0">
              <a:solidFill>
                <a:srgbClr val="002060"/>
              </a:solidFill>
            </a:endParaRPr>
          </a:p>
          <a:p>
            <a:pPr marL="0" lvl="1" indent="-342900">
              <a:buFont typeface="Wingdings" panose="05000000000000000000" pitchFamily="2" charset="2"/>
              <a:buChar char="Ø"/>
            </a:pPr>
            <a:endParaRPr lang="en-US" altLang="en-US" sz="2800" b="1" u="sng" dirty="0" smtClean="0">
              <a:solidFill>
                <a:srgbClr val="002060"/>
              </a:solidFill>
              <a:latin typeface="Arial (Body)"/>
              <a:cs typeface="ＭＳ Ｐゴシック" charset="0"/>
            </a:endParaRPr>
          </a:p>
          <a:p>
            <a:pPr marL="0" lvl="1" indent="-342900">
              <a:buFont typeface="Wingdings" panose="05000000000000000000" pitchFamily="2" charset="2"/>
              <a:buChar char="Ø"/>
            </a:pPr>
            <a:r>
              <a:rPr lang="en-US" altLang="en-US" sz="2800" b="1" u="sng" dirty="0" smtClean="0">
                <a:solidFill>
                  <a:srgbClr val="002060"/>
                </a:solidFill>
                <a:latin typeface="Arial (Body)"/>
                <a:cs typeface="ＭＳ Ｐゴシック" charset="0"/>
              </a:rPr>
              <a:t>Benchmarks</a:t>
            </a:r>
            <a:endParaRPr lang="en-US" sz="2800" b="1" u="sng" dirty="0">
              <a:solidFill>
                <a:srgbClr val="002060"/>
              </a:solidFill>
              <a:latin typeface="Arial (Body)"/>
              <a:cs typeface="ＭＳ Ｐゴシック" charset="0"/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Physical prototype and pivots</a:t>
            </a:r>
            <a:endParaRPr lang="en-US" sz="2000" dirty="0">
              <a:solidFill>
                <a:srgbClr val="002060"/>
              </a:solidFill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2 </a:t>
            </a:r>
            <a:r>
              <a:rPr lang="en-US" sz="2000" dirty="0" smtClean="0">
                <a:solidFill>
                  <a:srgbClr val="002060"/>
                </a:solidFill>
              </a:rPr>
              <a:t>customer interviews</a:t>
            </a:r>
            <a:endParaRPr lang="en-US" sz="2000" dirty="0">
              <a:solidFill>
                <a:srgbClr val="002060"/>
              </a:solidFill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Penalties </a:t>
            </a:r>
            <a:r>
              <a:rPr lang="en-US" sz="2000" dirty="0">
                <a:solidFill>
                  <a:srgbClr val="002060"/>
                </a:solidFill>
              </a:rPr>
              <a:t>for not completing on </a:t>
            </a:r>
            <a:r>
              <a:rPr lang="en-US" sz="2000" dirty="0" smtClean="0">
                <a:solidFill>
                  <a:srgbClr val="002060"/>
                </a:solidFill>
              </a:rPr>
              <a:t>time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6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42484" y="980420"/>
            <a:ext cx="8315553" cy="31310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 (Body)"/>
              </a:rPr>
              <a:t> </a:t>
            </a:r>
            <a:r>
              <a:rPr lang="en-US" sz="2400" u="sng" dirty="0">
                <a:solidFill>
                  <a:srgbClr val="002060"/>
                </a:solidFill>
                <a:latin typeface="Arial (Body)"/>
              </a:rPr>
              <a:t>Commissioning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Completion of a final prototype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6 interviews in total</a:t>
            </a:r>
            <a:endParaRPr lang="en-US" sz="1800" dirty="0">
              <a:solidFill>
                <a:srgbClr val="002060"/>
              </a:solidFill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All technical documents must be finished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dirty="0" smtClean="0">
                <a:solidFill>
                  <a:srgbClr val="002060"/>
                </a:solidFill>
              </a:rPr>
              <a:t>Project </a:t>
            </a:r>
            <a:r>
              <a:rPr lang="en-US" sz="2400" u="sng" dirty="0" smtClean="0">
                <a:solidFill>
                  <a:srgbClr val="002060"/>
                </a:solidFill>
              </a:rPr>
              <a:t>Submission</a:t>
            </a:r>
            <a:endParaRPr lang="en-US" sz="2400" dirty="0" smtClean="0">
              <a:solidFill>
                <a:srgbClr val="002060"/>
              </a:solidFill>
            </a:endParaRP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Hand in technical and managerial related documents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Must be received in order to obtain SLDP Grade (30%)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Any missing items will result in penalties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Refer to syllabus for </a:t>
            </a:r>
            <a:r>
              <a:rPr lang="en-US" sz="1800" dirty="0" smtClean="0">
                <a:solidFill>
                  <a:srgbClr val="002060"/>
                </a:solidFill>
              </a:rPr>
              <a:t>deadline</a:t>
            </a:r>
            <a:endParaRPr lang="en-US" sz="2400" u="sng" dirty="0" smtClean="0">
              <a:solidFill>
                <a:srgbClr val="002060"/>
              </a:solidFill>
            </a:endParaRPr>
          </a:p>
          <a:p>
            <a:endParaRPr lang="en-US" sz="2400" u="sng" dirty="0" smtClean="0">
              <a:solidFill>
                <a:srgbClr val="002060"/>
              </a:solidFill>
            </a:endParaRPr>
          </a:p>
          <a:p>
            <a:endParaRPr lang="en-US" sz="2400" u="sng" dirty="0">
              <a:solidFill>
                <a:srgbClr val="002060"/>
              </a:solidFill>
            </a:endParaRPr>
          </a:p>
          <a:p>
            <a:endParaRPr lang="en-US" sz="2400" u="sng" dirty="0">
              <a:solidFill>
                <a:srgbClr val="002060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8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37" y="1343026"/>
            <a:ext cx="2334904" cy="21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2003625" y="128197"/>
            <a:ext cx="6683175" cy="451915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  <a:p>
            <a:pPr algn="ct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460"/>
          <p:cNvSpPr txBox="1"/>
          <p:nvPr/>
        </p:nvSpPr>
        <p:spPr>
          <a:xfrm>
            <a:off x="2333296" y="3758207"/>
            <a:ext cx="4589929" cy="39313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342900" marR="0" lvl="0" indent="-342900" eaLnBrk="1" hangingPunct="1">
              <a:spcBef>
                <a:spcPts val="1200"/>
              </a:spcBef>
              <a:spcAft>
                <a:spcPts val="0"/>
              </a:spcAft>
              <a:buSzPct val="25000"/>
              <a:buFont typeface="Wingdings" pitchFamily="2" charset="2"/>
              <a:buChar char="Ø"/>
            </a:pPr>
            <a:endParaRPr lang="en-US" b="0" i="0" u="none" strike="noStrike" cap="none" baseline="0" dirty="0">
              <a:solidFill>
                <a:srgbClr val="00206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81" y="1354551"/>
            <a:ext cx="4603340" cy="3068893"/>
          </a:xfrm>
          <a:prstGeom prst="rect">
            <a:avLst/>
          </a:prstGeom>
          <a:ln w="38100">
            <a:solidFill>
              <a:srgbClr val="57068C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8607" y="1769653"/>
            <a:ext cx="51063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Open-Ended </a:t>
            </a:r>
            <a:endParaRPr lang="en-US" altLang="en-US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Multidisciplinary 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Problem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Spotting </a:t>
            </a:r>
            <a:endParaRPr lang="en-US" altLang="en-US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Physical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39167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Options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10637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Must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be a physical </a:t>
            </a: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prototype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Requires some programming</a:t>
            </a: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Requires an algorithm with </a:t>
            </a:r>
            <a:r>
              <a:rPr lang="en-US" alt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at 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least two signal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inputs (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sensors) and one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output, 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or a design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of </a:t>
            </a: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corresponding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difficulty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Requires 3D printed elements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73131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://ecx.images-amazon.com/images/I/51ZsRaOXxtL._SY35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12" y="1524999"/>
            <a:ext cx="33813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Requirements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3315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Arial (Body)"/>
                <a:cs typeface="Tahoma" pitchFamily="34" charset="0"/>
              </a:rPr>
              <a:t>Must be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multidisciplinary (combines mechanical, civil, electrical, computer, computer science, and chemical)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Could be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a smart </a:t>
            </a: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device, sensor, robotic part, lab equipment, measurement tool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Arial (Body)"/>
                <a:cs typeface="Tahoma" pitchFamily="34" charset="0"/>
              </a:rPr>
              <a:t>Or any innovative idea you have </a:t>
            </a:r>
            <a:endParaRPr lang="en-US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8" descr="https://www.google.com/selfdrivingcar/images/gallery/prototy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07" y="2104058"/>
            <a:ext cx="3288068" cy="21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0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03625" y="128197"/>
            <a:ext cx="6683175" cy="451915"/>
          </a:xfrm>
        </p:spPr>
        <p:txBody>
          <a:bodyPr/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SLDP Materials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835" y="1524999"/>
            <a:ext cx="53315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Arduino, </a:t>
            </a:r>
            <a:r>
              <a:rPr lang="en-US" sz="1800" dirty="0">
                <a:solidFill>
                  <a:srgbClr val="002060"/>
                </a:solidFill>
              </a:rPr>
              <a:t>Raspberry </a:t>
            </a:r>
            <a:r>
              <a:rPr lang="en-US" sz="1800" dirty="0" smtClean="0">
                <a:solidFill>
                  <a:srgbClr val="002060"/>
                </a:solidFill>
              </a:rPr>
              <a:t>Pi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3D </a:t>
            </a:r>
            <a:r>
              <a:rPr lang="en-US" sz="1800" dirty="0">
                <a:solidFill>
                  <a:srgbClr val="002060"/>
                </a:solidFill>
              </a:rPr>
              <a:t>printer </a:t>
            </a:r>
            <a:r>
              <a:rPr lang="en-US" sz="1800" dirty="0" smtClean="0">
                <a:solidFill>
                  <a:srgbClr val="002060"/>
                </a:solidFill>
              </a:rPr>
              <a:t>filament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Input </a:t>
            </a:r>
          </a:p>
          <a:p>
            <a:pPr marL="800100" lvl="1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Light </a:t>
            </a:r>
            <a:r>
              <a:rPr lang="en-US" sz="1800" dirty="0">
                <a:solidFill>
                  <a:srgbClr val="002060"/>
                </a:solidFill>
              </a:rPr>
              <a:t>sensors, flex sensors, temperature sensors, IR </a:t>
            </a:r>
            <a:r>
              <a:rPr lang="en-US" sz="1800" dirty="0" smtClean="0">
                <a:solidFill>
                  <a:srgbClr val="002060"/>
                </a:solidFill>
              </a:rPr>
              <a:t>sensors, GPS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smtClean="0">
                <a:solidFill>
                  <a:srgbClr val="002060"/>
                </a:solidFill>
              </a:rPr>
              <a:t>accelerometers 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Output</a:t>
            </a:r>
          </a:p>
          <a:p>
            <a:pPr marL="800100" lvl="1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LED, Display Panel, Computer, Phone</a:t>
            </a: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</a:rPr>
              <a:t>Breadboards, wires, </a:t>
            </a:r>
            <a:r>
              <a:rPr lang="en-US" sz="1800" dirty="0">
                <a:solidFill>
                  <a:srgbClr val="002060"/>
                </a:solidFill>
              </a:rPr>
              <a:t>and switches</a:t>
            </a:r>
            <a:endParaRPr lang="en-US" sz="1800" dirty="0" smtClean="0">
              <a:solidFill>
                <a:srgbClr val="002060"/>
              </a:solidFill>
              <a:latin typeface="Arial (Body)"/>
              <a:cs typeface="Tahom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sz="1800" dirty="0">
              <a:solidFill>
                <a:srgbClr val="002060"/>
              </a:solidFill>
              <a:latin typeface="Arial (Body)"/>
              <a:cs typeface="Tahoma" pitchFamily="34" charset="0"/>
            </a:endParaRPr>
          </a:p>
        </p:txBody>
      </p:sp>
      <p:sp>
        <p:nvSpPr>
          <p:cNvPr id="13" name="Shape 472"/>
          <p:cNvSpPr txBox="1"/>
          <p:nvPr/>
        </p:nvSpPr>
        <p:spPr>
          <a:xfrm>
            <a:off x="238835" y="955617"/>
            <a:ext cx="82755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ct val="25000"/>
            </a:pP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Invention,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Innovation</a:t>
            </a:r>
            <a:r>
              <a:rPr lang="en-US" b="1" u="sng" dirty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, </a:t>
            </a:r>
            <a:r>
              <a:rPr lang="en-US" b="1" u="sng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and Entrepreneurship 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(i</a:t>
            </a:r>
            <a:r>
              <a:rPr lang="en-US" b="1" i="0" u="sng" strike="noStrike" cap="none" baseline="30000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2</a:t>
            </a:r>
            <a:r>
              <a:rPr lang="en-US" b="1" i="0" u="sng" strike="noStrike" cap="none" dirty="0" smtClean="0">
                <a:solidFill>
                  <a:srgbClr val="002060"/>
                </a:solidFill>
                <a:latin typeface="Arial (Body)"/>
                <a:ea typeface="Calibri"/>
                <a:cs typeface="Calibri"/>
                <a:sym typeface="Calibri"/>
              </a:rPr>
              <a:t>e)</a:t>
            </a:r>
            <a:endParaRPr lang="en-US" b="1" i="0" u="sng" strike="noStrike" cap="none" baseline="0" dirty="0">
              <a:solidFill>
                <a:srgbClr val="002060"/>
              </a:solidFill>
              <a:latin typeface="Arial (Body)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ttp://ecx.images-amazon.com/images/I/71AfLQ2Yh5L._SL10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802" y="1577935"/>
            <a:ext cx="1739998" cy="13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arkFun Triple Axis Accelerometer Breakout - MMA8452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38" y="1601948"/>
            <a:ext cx="1246004" cy="12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parkFun Line Sensor Breakout - QRE1113 (Analog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10" y="3559861"/>
            <a:ext cx="1358484" cy="135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ni Photo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96" y="2721941"/>
            <a:ext cx="1042687" cy="10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mperature Sensor - TMP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83" y="3559861"/>
            <a:ext cx="828206" cy="82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8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7004</TotalTime>
  <Words>545</Words>
  <Application>Microsoft Office PowerPoint</Application>
  <PresentationFormat>On-screen Show (16:9)</PresentationFormat>
  <Paragraphs>161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MS PGothic</vt:lpstr>
      <vt:lpstr>MS PGothic</vt:lpstr>
      <vt:lpstr>Arial</vt:lpstr>
      <vt:lpstr>Arial (Body)</vt:lpstr>
      <vt:lpstr>Calibri</vt:lpstr>
      <vt:lpstr>Courier New</vt:lpstr>
      <vt:lpstr>Tahoma</vt:lpstr>
      <vt:lpstr>Wingdings</vt:lpstr>
      <vt:lpstr>NYU Schools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Grading Committee</dc:creator>
  <cp:lastModifiedBy>User</cp:lastModifiedBy>
  <cp:revision>297</cp:revision>
  <dcterms:created xsi:type="dcterms:W3CDTF">2013-09-03T13:03:01Z</dcterms:created>
  <dcterms:modified xsi:type="dcterms:W3CDTF">2017-09-12T01:46:28Z</dcterms:modified>
</cp:coreProperties>
</file>