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59" r:id="rId4"/>
    <p:sldId id="268" r:id="rId5"/>
    <p:sldId id="271" r:id="rId6"/>
    <p:sldId id="285" r:id="rId7"/>
    <p:sldId id="286" r:id="rId8"/>
    <p:sldId id="284" r:id="rId9"/>
    <p:sldId id="288" r:id="rId10"/>
    <p:sldId id="287" r:id="rId11"/>
    <p:sldId id="289" r:id="rId12"/>
    <p:sldId id="264" r:id="rId13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Gotham Medium" panose="02000604030000020004" pitchFamily="50" charset="0"/>
      <p:regular r:id="rId20"/>
      <p:italic r:id="rId21"/>
    </p:embeddedFont>
    <p:embeddedFont>
      <p:font typeface="Proxima Nova Lt" panose="02000506030000020004" pitchFamily="50" charset="0"/>
      <p:bold r:id="rId22"/>
    </p:embeddedFont>
    <p:embeddedFont>
      <p:font typeface="Proxima Nova Rg" panose="02000506030000020004" pitchFamily="2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AD47"/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69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sv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sv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1.emf"/><Relationship Id="rId9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INTRODUCTION TO</a:t>
            </a:r>
            <a:br>
              <a:rPr lang="en-US" sz="5400" dirty="0">
                <a:latin typeface="Gotham Medium" panose="02000603030000020004" pitchFamily="2" charset="0"/>
              </a:rPr>
            </a:br>
            <a:r>
              <a:rPr lang="en-US" sz="5400" dirty="0">
                <a:latin typeface="Gotham Medium" panose="02000603030000020004" pitchFamily="2" charset="0"/>
              </a:rPr>
              <a:t>EGED II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EGED II  |  RECITATION 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0D24FD-7CF7-48EB-9E7A-6648E6F8A5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 SUBMISSION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6334968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All work must be submitted electronically through the EG1003 website (eg.poly.edu)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All assignments are due at 11:59 pm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Grades will not be negotiated if there is no electronic submission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5" name="Graphic 4" descr="Laptop">
            <a:extLst>
              <a:ext uri="{FF2B5EF4-FFF2-40B4-BE49-F238E27FC236}">
                <a16:creationId xmlns:a16="http://schemas.microsoft.com/office/drawing/2014/main" id="{E4B714D5-EBFA-405E-B42B-BB6F3B1B18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58978" y="3263793"/>
            <a:ext cx="2392621" cy="2392621"/>
          </a:xfrm>
          <a:prstGeom prst="rect">
            <a:avLst/>
          </a:prstGeom>
        </p:spPr>
      </p:pic>
      <p:pic>
        <p:nvPicPr>
          <p:cNvPr id="10" name="Graphic 9" descr="Document">
            <a:extLst>
              <a:ext uri="{FF2B5EF4-FFF2-40B4-BE49-F238E27FC236}">
                <a16:creationId xmlns:a16="http://schemas.microsoft.com/office/drawing/2014/main" id="{D3C5D6A2-C1AD-49A6-B835-63669E4FFB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40832" y="2284527"/>
            <a:ext cx="1907331" cy="190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495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Read the student manual for information (manual.eg.poly.edu)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Use the EG1003 website regularly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Check for last minute cancellations and changes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Stay connected with teammates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Express questions and concerns to your Professor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Ask questions!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284891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Course Objectives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Course Format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Grading Breakdown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Attendance Policies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Course Resources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796988"/>
            <a:ext cx="0" cy="2300941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6" name="Picture 5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D817FA9A-1384-43C8-B09E-251698C533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441" y="1659594"/>
            <a:ext cx="3528332" cy="352833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1620A37-6C2C-4F53-9B84-FDEFCA8FAD10}"/>
              </a:ext>
            </a:extLst>
          </p:cNvPr>
          <p:cNvSpPr/>
          <p:nvPr/>
        </p:nvSpPr>
        <p:spPr>
          <a:xfrm>
            <a:off x="6096000" y="5187926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Engineer courtesy of UC Riverside</a:t>
            </a:r>
          </a:p>
        </p:txBody>
      </p:sp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20F17749-D2F8-411B-BF0D-03ABF3408B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777" y="2219142"/>
            <a:ext cx="3651197" cy="14152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COURSE OBJECTIVES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To teach you about what engineers do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Technical skills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Microsoft Project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LEGO EV3 Mindstorms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Professional skills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Teamwork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Oral communication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2D7BBF13-1A43-4C00-BB8A-7C7958E30E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797" y="3869048"/>
            <a:ext cx="4649159" cy="152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 descr="Credit card">
            <a:extLst>
              <a:ext uri="{FF2B5EF4-FFF2-40B4-BE49-F238E27FC236}">
                <a16:creationId xmlns:a16="http://schemas.microsoft.com/office/drawing/2014/main" id="{6C7CAD94-9447-4FD5-9CE6-343754E762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7714" y="2436877"/>
            <a:ext cx="1984248" cy="19842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COURSE FORMAT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19" name="Graphic 18" descr="Teacher">
            <a:extLst>
              <a:ext uri="{FF2B5EF4-FFF2-40B4-BE49-F238E27FC236}">
                <a16:creationId xmlns:a16="http://schemas.microsoft.com/office/drawing/2014/main" id="{51438FFF-5170-4418-B106-E2FE557F99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48419" y="2301437"/>
            <a:ext cx="2255125" cy="2255125"/>
          </a:xfrm>
          <a:prstGeom prst="rect">
            <a:avLst/>
          </a:prstGeom>
        </p:spPr>
      </p:pic>
      <p:pic>
        <p:nvPicPr>
          <p:cNvPr id="20" name="Graphic 19" descr="Robot">
            <a:extLst>
              <a:ext uri="{FF2B5EF4-FFF2-40B4-BE49-F238E27FC236}">
                <a16:creationId xmlns:a16="http://schemas.microsoft.com/office/drawing/2014/main" id="{58291095-CA5E-4EC3-B1C3-BBD8F99932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59847" y="2301437"/>
            <a:ext cx="2024715" cy="202471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77ED878-5586-45E0-BED9-D609D503953A}"/>
              </a:ext>
            </a:extLst>
          </p:cNvPr>
          <p:cNvSpPr txBox="1"/>
          <p:nvPr/>
        </p:nvSpPr>
        <p:spPr>
          <a:xfrm>
            <a:off x="4543171" y="4422812"/>
            <a:ext cx="2740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roxima Nova Lt" panose="02000506030000020004" pitchFamily="50" charset="0"/>
              </a:rPr>
              <a:t>Recitation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45348F-B375-490F-AC0D-FCA3A072CA10}"/>
              </a:ext>
            </a:extLst>
          </p:cNvPr>
          <p:cNvSpPr txBox="1"/>
          <p:nvPr/>
        </p:nvSpPr>
        <p:spPr>
          <a:xfrm>
            <a:off x="7672377" y="4414356"/>
            <a:ext cx="2999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roxima Nova Lt" panose="02000506030000020004" pitchFamily="50" charset="0"/>
              </a:rPr>
              <a:t>Semester-Long Design Project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7750EAD-9C22-4FFD-9643-12BBAEEE3DE0}"/>
              </a:ext>
            </a:extLst>
          </p:cNvPr>
          <p:cNvSpPr txBox="1"/>
          <p:nvPr/>
        </p:nvSpPr>
        <p:spPr>
          <a:xfrm>
            <a:off x="1019759" y="4414356"/>
            <a:ext cx="3176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roxima Nova Lt" panose="02000506030000020004" pitchFamily="50" charset="0"/>
              </a:rPr>
              <a:t>High school credit</a:t>
            </a: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No college credit</a:t>
            </a:r>
          </a:p>
        </p:txBody>
      </p:sp>
    </p:spTree>
    <p:extLst>
      <p:ext uri="{BB962C8B-B14F-4D97-AF65-F5344CB8AC3E}">
        <p14:creationId xmlns:p14="http://schemas.microsoft.com/office/powerpoint/2010/main" val="3906057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RECITATION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07950" y="1923350"/>
            <a:ext cx="5591301" cy="3917892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1 hour sessions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prstClr val="black"/>
              </a:solidFill>
              <a:latin typeface="Proxima Nova Rg" panose="02000506030000020004" pitchFamily="2" charset="0"/>
            </a:endParaRP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Student presentations of project status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prstClr val="black"/>
              </a:solidFill>
              <a:latin typeface="Proxima Nova Rg" panose="02000506030000020004" pitchFamily="2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Feedback will be provided by the Recitation TA and Professor</a:t>
            </a:r>
            <a:endParaRPr lang="en-US" sz="2400" dirty="0">
              <a:solidFill>
                <a:prstClr val="black"/>
              </a:solidFill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5" name="Picture 4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FF96B5CA-128D-4AEE-B553-B1ED694491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78" y="2374177"/>
            <a:ext cx="4384458" cy="2924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0EE5F6A-8B80-4BD1-BE42-721F815C8E25}"/>
              </a:ext>
            </a:extLst>
          </p:cNvPr>
          <p:cNvSpPr/>
          <p:nvPr/>
        </p:nvSpPr>
        <p:spPr>
          <a:xfrm>
            <a:off x="657200" y="5299168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Recitation courtesy of Varsity Tutors</a:t>
            </a:r>
          </a:p>
        </p:txBody>
      </p:sp>
    </p:spTree>
    <p:extLst>
      <p:ext uri="{BB962C8B-B14F-4D97-AF65-F5344CB8AC3E}">
        <p14:creationId xmlns:p14="http://schemas.microsoft.com/office/powerpoint/2010/main" val="951938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129" y="809107"/>
            <a:ext cx="11749742" cy="965147"/>
          </a:xfrm>
        </p:spPr>
        <p:txBody>
          <a:bodyPr anchor="b">
            <a:noAutofit/>
          </a:bodyPr>
          <a:lstStyle/>
          <a:p>
            <a:r>
              <a:rPr lang="en-US" sz="4800" dirty="0">
                <a:latin typeface="Gotham Medium" panose="02000603030000020004" pitchFamily="2" charset="0"/>
              </a:rPr>
              <a:t>SEMESTER-LONG DESIGN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506" y="1923350"/>
            <a:ext cx="5107199" cy="3917892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Also known as SLDP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prstClr val="black"/>
              </a:solidFill>
              <a:latin typeface="Proxima Nova Rg" panose="02000506030000020004" pitchFamily="2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10-week project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prstClr val="black"/>
              </a:solidFill>
              <a:latin typeface="Proxima Nova Rg" panose="02000506030000020004" pitchFamily="2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Groups of 2 – 3 students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prstClr val="black"/>
              </a:solidFill>
              <a:latin typeface="Proxima Nova Rg" panose="02000506030000020004" pitchFamily="2" charset="0"/>
            </a:endParaRP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Multiple projects to choose from (depends on your section)</a:t>
            </a:r>
            <a:endParaRPr lang="en-US" sz="2400" dirty="0">
              <a:solidFill>
                <a:prstClr val="black"/>
              </a:solidFill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10" name="Shape 918">
            <a:extLst>
              <a:ext uri="{FF2B5EF4-FFF2-40B4-BE49-F238E27FC236}">
                <a16:creationId xmlns:a16="http://schemas.microsoft.com/office/drawing/2014/main" id="{2278E1DA-B2C2-44C7-A541-79DECB2EB74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14950"/>
          <a:stretch/>
        </p:blipFill>
        <p:spPr>
          <a:xfrm>
            <a:off x="868500" y="2372659"/>
            <a:ext cx="5227500" cy="2963984"/>
          </a:xfrm>
          <a:prstGeom prst="rect">
            <a:avLst/>
          </a:prstGeom>
          <a:noFill/>
          <a:ln w="12700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2A934AA-6DFC-41C4-B775-FB45D0036027}"/>
              </a:ext>
            </a:extLst>
          </p:cNvPr>
          <p:cNvSpPr/>
          <p:nvPr/>
        </p:nvSpPr>
        <p:spPr>
          <a:xfrm>
            <a:off x="904643" y="5360194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EG1003 Modelshop</a:t>
            </a:r>
          </a:p>
        </p:txBody>
      </p:sp>
    </p:spTree>
    <p:extLst>
      <p:ext uri="{BB962C8B-B14F-4D97-AF65-F5344CB8AC3E}">
        <p14:creationId xmlns:p14="http://schemas.microsoft.com/office/powerpoint/2010/main" val="76537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-1" y="6323329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5C9520C-468F-7D4C-9573-0B560214D9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189674"/>
              </p:ext>
            </p:extLst>
          </p:nvPr>
        </p:nvGraphicFramePr>
        <p:xfrm>
          <a:off x="234042" y="3116191"/>
          <a:ext cx="11723914" cy="1371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314242">
                  <a:extLst>
                    <a:ext uri="{9D8B030D-6E8A-4147-A177-3AD203B41FA5}">
                      <a16:colId xmlns:a16="http://schemas.microsoft.com/office/drawing/2014/main" val="2500531765"/>
                    </a:ext>
                  </a:extLst>
                </a:gridCol>
                <a:gridCol w="5409672">
                  <a:extLst>
                    <a:ext uri="{9D8B030D-6E8A-4147-A177-3AD203B41FA5}">
                      <a16:colId xmlns:a16="http://schemas.microsoft.com/office/drawing/2014/main" val="34858238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Lt" panose="02000506030000020004" pitchFamily="50" charset="0"/>
                        </a:rPr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Lt" panose="02000506030000020004" pitchFamily="50" charset="0"/>
                        </a:rPr>
                        <a:t>Percentage of Grade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590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Recitation Presentations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33.33%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067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Semester-Long Design 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66.66%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3458109"/>
                  </a:ext>
                </a:extLst>
              </a:tr>
            </a:tbl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446C51E4-7188-490D-892C-85457F08776E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GRADING BREAKDOWN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65BFC6-B8E1-4209-AAD6-D94EE2C4C1D8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27324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548C32-7616-3A43-9F2A-2A2BE3FE1CA6}"/>
              </a:ext>
            </a:extLst>
          </p:cNvPr>
          <p:cNvSpPr/>
          <p:nvPr/>
        </p:nvSpPr>
        <p:spPr>
          <a:xfrm>
            <a:off x="564107" y="2577189"/>
            <a:ext cx="7731234" cy="267765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Attendance is required for all recitations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Unexcused absence will result in zero for session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Constant tardiness/absences will result in course failure</a:t>
            </a:r>
          </a:p>
          <a:p>
            <a:endParaRPr lang="en-US" sz="2400" dirty="0">
              <a:latin typeface="Proxima Nova Rg" panose="0200050603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If possible, notify teammates, Professor,</a:t>
            </a:r>
            <a:r>
              <a:rPr lang="en-US" sz="2400" b="1" dirty="0">
                <a:latin typeface="Proxima Nova Rg" panose="02000506030000020004" pitchFamily="2" charset="0"/>
              </a:rPr>
              <a:t> </a:t>
            </a:r>
            <a:r>
              <a:rPr lang="en-US" sz="2400" dirty="0">
                <a:latin typeface="Proxima Nova Rg" panose="02000506030000020004" pitchFamily="2" charset="0"/>
              </a:rPr>
              <a:t>and Recitation TA in advance of absence</a:t>
            </a:r>
          </a:p>
        </p:txBody>
      </p:sp>
      <p:pic>
        <p:nvPicPr>
          <p:cNvPr id="6" name="Graphic 5" descr="Alarm clock">
            <a:extLst>
              <a:ext uri="{FF2B5EF4-FFF2-40B4-BE49-F238E27FC236}">
                <a16:creationId xmlns:a16="http://schemas.microsoft.com/office/drawing/2014/main" id="{A80E6953-621C-D749-B574-D0B8D4CC3A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52747" y="2070175"/>
            <a:ext cx="3475146" cy="3475146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873AD300-BF32-4B3E-AF03-FD1713B8E442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ATTENDANCE POLICIES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C01143-9AE5-4FEF-8C34-8A5878EB8AF3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33899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667" y="1888184"/>
            <a:ext cx="5849266" cy="3917892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chemeClr val="accent6"/>
                </a:solidFill>
                <a:latin typeface="Proxima Nova Lt" panose="02000506030000020004" pitchFamily="50" charset="0"/>
              </a:rPr>
              <a:t>EG1003 Website</a:t>
            </a:r>
            <a:br>
              <a:rPr lang="en-US" sz="3200" dirty="0">
                <a:solidFill>
                  <a:schemeClr val="accent6"/>
                </a:solidFill>
                <a:latin typeface="Proxima Nova Lt" panose="02000506030000020004" pitchFamily="50" charset="0"/>
              </a:rPr>
            </a:br>
            <a:r>
              <a:rPr lang="en-US" sz="3200" dirty="0">
                <a:solidFill>
                  <a:schemeClr val="accent6"/>
                </a:solidFill>
                <a:latin typeface="Proxima Nova Lt" panose="02000506030000020004" pitchFamily="50" charset="0"/>
              </a:rPr>
              <a:t>eg.poly.edu</a:t>
            </a:r>
          </a:p>
          <a:p>
            <a:endParaRPr lang="en-US" sz="900" dirty="0">
              <a:latin typeface="Proxima Nova Rg" panose="02000506030000020004" pitchFamily="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 submission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Email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Grades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0F736FA-C3C2-CA4D-983E-31AEEE0C9F49}"/>
              </a:ext>
            </a:extLst>
          </p:cNvPr>
          <p:cNvSpPr txBox="1">
            <a:spLocks/>
          </p:cNvSpPr>
          <p:nvPr/>
        </p:nvSpPr>
        <p:spPr>
          <a:xfrm>
            <a:off x="6096000" y="1739817"/>
            <a:ext cx="5849266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accent6"/>
                </a:solidFill>
                <a:latin typeface="Proxima Nova Lt" panose="02000506030000020004" pitchFamily="50" charset="0"/>
              </a:rPr>
              <a:t>EG1003 Lab Manual manual.eg.poly.edu</a:t>
            </a:r>
          </a:p>
          <a:p>
            <a:endParaRPr lang="en-US" sz="900" dirty="0">
              <a:latin typeface="Proxima Nova Rg" panose="02000506030000020004" pitchFamily="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Detailed project information</a:t>
            </a:r>
          </a:p>
          <a:p>
            <a:pPr algn="l"/>
            <a:endParaRPr lang="en-US" sz="3200" b="1" dirty="0">
              <a:latin typeface="Proxima Nova Rg" panose="02000506030000020004" pitchFamily="2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B16AFCA-9A34-41AE-B6F7-D37C3BDF45B6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COURSE RESOURCES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9D2489-642F-4C06-8E4C-D7102C92B31B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258033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294</Words>
  <Application>Microsoft Office PowerPoint</Application>
  <PresentationFormat>Widescreen</PresentationFormat>
  <Paragraphs>85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Proxima Nova Lt</vt:lpstr>
      <vt:lpstr>Proxima Nova Rg</vt:lpstr>
      <vt:lpstr>Calibri</vt:lpstr>
      <vt:lpstr>Calibri Light</vt:lpstr>
      <vt:lpstr>Arial</vt:lpstr>
      <vt:lpstr>Gotham Medium</vt:lpstr>
      <vt:lpstr>Office Theme</vt:lpstr>
      <vt:lpstr>INTRODUCTION TO EGED II</vt:lpstr>
      <vt:lpstr>AGENDA</vt:lpstr>
      <vt:lpstr>COURSE OBJECTIVES</vt:lpstr>
      <vt:lpstr>COURSE FORMAT</vt:lpstr>
      <vt:lpstr>RECITATION</vt:lpstr>
      <vt:lpstr>SEMESTER-LONG DESIGN PROJECT</vt:lpstr>
      <vt:lpstr>PowerPoint Presentation</vt:lpstr>
      <vt:lpstr>PowerPoint Presentation</vt:lpstr>
      <vt:lpstr>PowerPoint Presentation</vt:lpstr>
      <vt:lpstr>ASSIGNMENT SUBMISSION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Amanda Zhou</cp:lastModifiedBy>
  <cp:revision>47</cp:revision>
  <dcterms:created xsi:type="dcterms:W3CDTF">2019-06-25T23:10:16Z</dcterms:created>
  <dcterms:modified xsi:type="dcterms:W3CDTF">2020-06-16T01:20:38Z</dcterms:modified>
</cp:coreProperties>
</file>