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1" r:id="rId5"/>
    <p:sldId id="268" r:id="rId6"/>
    <p:sldId id="282" r:id="rId7"/>
    <p:sldId id="262" r:id="rId8"/>
    <p:sldId id="270" r:id="rId9"/>
    <p:sldId id="269" r:id="rId10"/>
    <p:sldId id="272" r:id="rId11"/>
    <p:sldId id="271" r:id="rId12"/>
    <p:sldId id="273" r:id="rId13"/>
    <p:sldId id="274" r:id="rId14"/>
    <p:sldId id="275" r:id="rId15"/>
    <p:sldId id="276" r:id="rId16"/>
    <p:sldId id="267" r:id="rId17"/>
    <p:sldId id="277" r:id="rId18"/>
    <p:sldId id="278" r:id="rId19"/>
    <p:sldId id="265" r:id="rId20"/>
    <p:sldId id="279" r:id="rId21"/>
    <p:sldId id="280" r:id="rId22"/>
    <p:sldId id="281" r:id="rId23"/>
    <p:sldId id="283" r:id="rId24"/>
    <p:sldId id="264" r:id="rId25"/>
  </p:sldIdLst>
  <p:sldSz cx="12192000" cy="6858000"/>
  <p:notesSz cx="6858000" cy="9144000"/>
  <p:embeddedFontLst>
    <p:embeddedFont>
      <p:font typeface="Proxima Nova Lt" panose="02000506030000020004" pitchFamily="50" charset="0"/>
      <p:regular r:id="rId27"/>
    </p:embeddedFont>
    <p:embeddedFont>
      <p:font typeface="Gotham Medium" panose="02000604030000020004" pitchFamily="50" charset="0"/>
      <p:regular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Proxima Nova Rg" panose="0200050603000002000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481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0FC0A-334D-4E1E-90C1-8DD36A127E0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6249-C066-43CD-BAD1-4D600E24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9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71019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PROTOTYPING WITH MICROCONTROLLERS, SENSORS &amp;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788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28979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25EF850-8F55-46F2-90F3-C097AADB17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4" y="1949476"/>
            <a:ext cx="360291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Arduino IDE </a:t>
            </a:r>
            <a:r>
              <a:rPr lang="en-US" dirty="0">
                <a:latin typeface="Proxima Nova Rg" panose="02000506030000020004" pitchFamily="2" charset="0"/>
              </a:rPr>
              <a:t>– program to edit, compile, and upload code to the Arduino 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Code written in the </a:t>
            </a:r>
            <a:r>
              <a:rPr lang="en-US" sz="2400" dirty="0">
                <a:latin typeface="Proxima Nova Lt" panose="02000506030000020004" pitchFamily="50" charset="0"/>
              </a:rPr>
              <a:t>A</a:t>
            </a:r>
            <a:r>
              <a:rPr lang="en-US" dirty="0">
                <a:latin typeface="Proxima Nova Lt" panose="02000506030000020004" pitchFamily="50" charset="0"/>
              </a:rPr>
              <a:t>rduino programming language </a:t>
            </a:r>
            <a:r>
              <a:rPr lang="en-US" dirty="0">
                <a:latin typeface="Proxima Nova Rg" panose="02000506030000020004" pitchFamily="2" charset="0"/>
              </a:rPr>
              <a:t>(based on C/C++)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5" name="Picture 2" descr="https://manual.eg.poly.edu/images/thumb/6/65/Arduinoide.jpg/300px-Arduinoide.jpg">
            <a:extLst>
              <a:ext uri="{FF2B5EF4-FFF2-40B4-BE49-F238E27FC236}">
                <a16:creationId xmlns:a16="http://schemas.microsoft.com/office/drawing/2014/main" xmlns="" id="{5FE33B57-DF09-42BD-8A0F-1F004D7B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48" y="1857456"/>
            <a:ext cx="3498193" cy="39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manual.eg.poly.edu/images/f/f5/Sketchareas.jpg">
            <a:extLst>
              <a:ext uri="{FF2B5EF4-FFF2-40B4-BE49-F238E27FC236}">
                <a16:creationId xmlns:a16="http://schemas.microsoft.com/office/drawing/2014/main" xmlns="" id="{F0732B27-F633-4B57-80C5-52B0C021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59" y="1862234"/>
            <a:ext cx="3235802" cy="422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5218570" y="5823652"/>
            <a:ext cx="3829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Proxima Nova Rg" panose="02000506030000020004" pitchFamily="2" charset="0"/>
              </a:rPr>
              <a:t>Figure 8: Arduino IDE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E039306-4CE1-49F9-81CF-BB05CB870B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3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Datatypes</a:t>
            </a:r>
            <a:r>
              <a:rPr lang="en-US" dirty="0">
                <a:latin typeface="Proxima Nova Rg" panose="02000506030000020004" pitchFamily="2" charset="0"/>
              </a:rPr>
              <a:t> – different kinds of data values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int, double, char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Operators</a:t>
            </a:r>
            <a:r>
              <a:rPr lang="en-US" dirty="0">
                <a:latin typeface="Proxima Nova Rg" panose="02000506030000020004" pitchFamily="2" charset="0"/>
              </a:rPr>
              <a:t> – perform operations on variables and constants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+, =, ==, &lt;=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Variables and constants</a:t>
            </a:r>
            <a:r>
              <a:rPr lang="en-US" dirty="0">
                <a:latin typeface="Proxima Nova Rg" panose="02000506030000020004" pitchFamily="2" charset="0"/>
              </a:rPr>
              <a:t> – hold data according to datatype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3518393" y="581620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Examples of Constants and Variables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6" name="Picture 5" descr="A picture containing table, bird&#10;&#10;Description automatically generated">
            <a:extLst>
              <a:ext uri="{FF2B5EF4-FFF2-40B4-BE49-F238E27FC236}">
                <a16:creationId xmlns:a16="http://schemas.microsoft.com/office/drawing/2014/main" xmlns="" id="{930DB830-21C3-4633-AD2F-88E60C47E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69" y="4087155"/>
            <a:ext cx="4610789" cy="172904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07E055B-36A8-49D3-A4A6-C97160922A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Conditional statements</a:t>
            </a:r>
            <a:r>
              <a:rPr lang="en-US" dirty="0">
                <a:latin typeface="Proxima Nova Rg" panose="02000506030000020004" pitchFamily="2" charset="0"/>
              </a:rPr>
              <a:t> – run code enclosed by curly brackets when condition is met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3518391" y="555708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Conditional Statements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5222199-9919-439A-9039-2500750656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7"/>
          <a:stretch/>
        </p:blipFill>
        <p:spPr>
          <a:xfrm>
            <a:off x="1702167" y="2945041"/>
            <a:ext cx="8787663" cy="261204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67EA8D1-908F-4861-92BC-FDE6207386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3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Loops </a:t>
            </a:r>
            <a:r>
              <a:rPr lang="en-US" dirty="0">
                <a:latin typeface="Proxima Nova Rg" panose="02000506030000020004" pitchFamily="2" charset="0"/>
              </a:rPr>
              <a:t>– runs section of code repeatedly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While loops</a:t>
            </a:r>
            <a:r>
              <a:rPr lang="en-US" sz="2400" dirty="0">
                <a:latin typeface="Proxima Nova Rg" panose="02000506030000020004" pitchFamily="2" charset="0"/>
              </a:rPr>
              <a:t> – runs code until the end condition is met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For loops</a:t>
            </a:r>
            <a:r>
              <a:rPr lang="en-US" sz="2400" dirty="0">
                <a:latin typeface="Proxima Nova Rg" panose="02000506030000020004" pitchFamily="2" charset="0"/>
              </a:rPr>
              <a:t> – runs code for a specific number of times 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3449061" y="571057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While and For Loops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8CDEF613-CEA8-4712-AB2D-652A184AF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17" y="3331029"/>
            <a:ext cx="5972902" cy="237954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638334B-D751-435A-85EF-E9A8B9106D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3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7981" y="2008454"/>
            <a:ext cx="601086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</a:t>
            </a:r>
            <a:r>
              <a:rPr lang="en-US" dirty="0">
                <a:latin typeface="Proxima Nova Rg" panose="02000506030000020004" pitchFamily="2" charset="0"/>
              </a:rPr>
              <a:t>– form of energy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transfer</a:t>
            </a:r>
            <a:r>
              <a:rPr lang="en-US" dirty="0">
                <a:latin typeface="Proxima Nova Rg" panose="02000506030000020004" pitchFamily="2" charset="0"/>
              </a:rPr>
              <a:t> – process of thermal energy moving from one body to another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Conduction</a:t>
            </a:r>
            <a:r>
              <a:rPr lang="en-US" sz="2400" dirty="0">
                <a:latin typeface="Proxima Nova Rg" panose="02000506030000020004" pitchFamily="2" charset="0"/>
              </a:rPr>
              <a:t> – through solids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Convection</a:t>
            </a:r>
            <a:r>
              <a:rPr lang="en-US" sz="2400" dirty="0">
                <a:latin typeface="Proxima Nova Rg" panose="02000506030000020004" pitchFamily="2" charset="0"/>
              </a:rPr>
              <a:t> – within a fluid medium (liquid or gas)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Radiation</a:t>
            </a:r>
            <a:r>
              <a:rPr lang="en-US" sz="2400" dirty="0">
                <a:latin typeface="Proxima Nova Rg" panose="02000506030000020004" pitchFamily="2" charset="0"/>
              </a:rPr>
              <a:t> – emitted energy in all directions with or without a medium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6D70B7-E827-400B-BD21-24592308B83B}"/>
              </a:ext>
            </a:extLst>
          </p:cNvPr>
          <p:cNvSpPr/>
          <p:nvPr/>
        </p:nvSpPr>
        <p:spPr>
          <a:xfrm>
            <a:off x="0" y="5490706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12: Modes of Heat Transfer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Mr. Oey’s Science Classes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xmlns="" id="{94BE804B-715A-4C2D-8D40-EFF5DB29E6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/>
          <a:stretch/>
        </p:blipFill>
        <p:spPr>
          <a:xfrm>
            <a:off x="789543" y="2149854"/>
            <a:ext cx="4594619" cy="327649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FD76E09-5E29-4C7A-96F7-04BCE8486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9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923350"/>
            <a:ext cx="621987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Thermodynamic system </a:t>
            </a:r>
            <a:r>
              <a:rPr lang="en-US" dirty="0">
                <a:latin typeface="Proxima Nova Rg" panose="02000506030000020004" pitchFamily="2" charset="0"/>
              </a:rPr>
              <a:t>– defined area in the Universe separated by a boundary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Open</a:t>
            </a:r>
            <a:r>
              <a:rPr lang="en-US" sz="2400" dirty="0">
                <a:latin typeface="Proxima Nova Rg" panose="02000506030000020004" pitchFamily="2" charset="0"/>
              </a:rPr>
              <a:t> – transfers mass and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Closed</a:t>
            </a:r>
            <a:r>
              <a:rPr lang="en-US" sz="2400" dirty="0">
                <a:latin typeface="Proxima Nova Rg" panose="02000506030000020004" pitchFamily="2" charset="0"/>
              </a:rPr>
              <a:t> – only transfers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Isolated</a:t>
            </a:r>
            <a:r>
              <a:rPr lang="en-US" sz="2400" dirty="0">
                <a:latin typeface="Proxima Nova Rg" panose="02000506030000020004" pitchFamily="2" charset="0"/>
              </a:rPr>
              <a:t> – cannot transfer mass or heat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6D70B7-E827-400B-BD21-24592308B83B}"/>
              </a:ext>
            </a:extLst>
          </p:cNvPr>
          <p:cNvSpPr/>
          <p:nvPr/>
        </p:nvSpPr>
        <p:spPr>
          <a:xfrm>
            <a:off x="331187" y="5021596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13: Open (Left), Closed (Center), and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Isolated (Right) Systems Courtesy of x-engineer.org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6" name="Picture 5" descr="A picture containing bottle&#10;&#10;Description automatically generated">
            <a:extLst>
              <a:ext uri="{FF2B5EF4-FFF2-40B4-BE49-F238E27FC236}">
                <a16:creationId xmlns:a16="http://schemas.microsoft.com/office/drawing/2014/main" xmlns="" id="{978A45BA-FBE2-452E-85E3-01F933AC4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4" y="2528532"/>
            <a:ext cx="4165781" cy="240971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FBA5BC4-BF37-4FC7-864F-7F8CB63FEA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25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73244"/>
            <a:ext cx="10581564" cy="4148734"/>
          </a:xfrm>
        </p:spPr>
        <p:txBody>
          <a:bodyPr anchor="ctr">
            <a:normAutofit/>
          </a:bodyPr>
          <a:lstStyle/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Arduino </a:t>
            </a:r>
            <a:r>
              <a:rPr lang="en-US" dirty="0" err="1">
                <a:latin typeface="Proxima Nova Rg" panose="02000506030000020004" pitchFamily="2" charset="0"/>
              </a:rPr>
              <a:t>RedBoard</a:t>
            </a:r>
            <a:r>
              <a:rPr lang="en-US" dirty="0">
                <a:latin typeface="Proxima Nova Rg" panose="02000506030000020004" pitchFamily="2" charset="0"/>
              </a:rPr>
              <a:t> and USB cable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Computer with Arduino IDE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Breadboard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Jumper wires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220 Ω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10 </a:t>
            </a:r>
            <a:r>
              <a:rPr lang="en-US" dirty="0" err="1">
                <a:latin typeface="Proxima Nova Rg" panose="02000506030000020004" pitchFamily="2" charset="0"/>
              </a:rPr>
              <a:t>kΩ</a:t>
            </a:r>
            <a:r>
              <a:rPr lang="en-US" dirty="0">
                <a:latin typeface="Proxima Nova Rg" panose="02000506030000020004" pitchFamily="2" charset="0"/>
              </a:rPr>
              <a:t>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Push-button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Thermistor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5" name="Picture 4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xmlns="" id="{EE2BDA45-E4F0-4D04-ABCA-903A44D7F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81" y="2246019"/>
            <a:ext cx="3835967" cy="31327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3709432-4BE2-4082-B829-850D0CFF11FD}"/>
              </a:ext>
            </a:extLst>
          </p:cNvPr>
          <p:cNvSpPr/>
          <p:nvPr/>
        </p:nvSpPr>
        <p:spPr>
          <a:xfrm>
            <a:off x="6186057" y="548235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14: Prototyping with Breadboard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</a:t>
            </a:r>
            <a:r>
              <a:rPr lang="en-US" sz="1600" dirty="0" err="1">
                <a:latin typeface="Proxima Nova Rg" panose="02000506030000020004" pitchFamily="2" charset="0"/>
              </a:rPr>
              <a:t>SparkFun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9547CE1-28E1-499F-8A1F-067E073E51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18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5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</a:t>
            </a:r>
            <a:r>
              <a:rPr lang="en-US" dirty="0">
                <a:latin typeface="Proxima Nova Rg" panose="02000506030000020004" pitchFamily="2" charset="0"/>
              </a:rPr>
              <a:t> Build an LED circuit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</a:t>
            </a:r>
            <a:r>
              <a:rPr lang="en-US" dirty="0">
                <a:latin typeface="Proxima Nova Rg" panose="02000506030000020004" pitchFamily="2" charset="0"/>
              </a:rPr>
              <a:t> Add a button to control the LED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3:</a:t>
            </a:r>
            <a:r>
              <a:rPr lang="en-US" dirty="0">
                <a:latin typeface="Proxima Nova Rg" panose="02000506030000020004" pitchFamily="2" charset="0"/>
              </a:rPr>
              <a:t> Thermal insulation device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Goal is to slow heat loss from a heated jar of beeswax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 code to the Arduino program for the thermistor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the thermistor circuit using the Arduino board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Design and build a thermal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the thermal insulating device and analyze the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5" name="Picture 4" descr="A picture containing indoor, table, sitting, white&#10;&#10;Description automatically generated">
            <a:extLst>
              <a:ext uri="{FF2B5EF4-FFF2-40B4-BE49-F238E27FC236}">
                <a16:creationId xmlns:a16="http://schemas.microsoft.com/office/drawing/2014/main" xmlns="" id="{038FB454-8E36-4945-8205-7348E312FD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4826" r="3692" b="20191"/>
          <a:stretch/>
        </p:blipFill>
        <p:spPr>
          <a:xfrm>
            <a:off x="9080110" y="2498113"/>
            <a:ext cx="2560846" cy="23612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CA4235F-D6E8-4269-B50B-2AC511405335}"/>
              </a:ext>
            </a:extLst>
          </p:cNvPr>
          <p:cNvSpPr/>
          <p:nvPr/>
        </p:nvSpPr>
        <p:spPr>
          <a:xfrm>
            <a:off x="7782926" y="48430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15: Jar of Beeswax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with Thermistor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19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799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xmlns="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will be judged by the </a:t>
                </a:r>
                <a:r>
                  <a:rPr lang="en-US" dirty="0">
                    <a:latin typeface="Proxima Nova Lt" panose="02000506030000020004" pitchFamily="50" charset="0"/>
                  </a:rPr>
                  <a:t>lowest</a:t>
                </a:r>
                <a:r>
                  <a:rPr lang="en-US" dirty="0">
                    <a:latin typeface="Proxima Nova Rg" panose="02000506030000020004" pitchFamily="2" charset="0"/>
                  </a:rPr>
                  <a:t> minimal design ratio (MDR):</a:t>
                </a:r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𝑀𝐷𝑅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r>
                  <a:rPr lang="en-US" dirty="0">
                    <a:latin typeface="Proxima Nova Rg" panose="02000506030000020004" pitchFamily="2" charset="0"/>
                  </a:rPr>
                  <a:t/>
                </a:r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 lvl="1" algn="l"/>
                <a:endParaRPr lang="en-US" sz="2400" dirty="0">
                  <a:latin typeface="Proxima Nova Rg" panose="02000506030000020004" pitchFamily="2" charset="0"/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Insulating capacity (IC) is the change in temperature over time </a:t>
                </a:r>
                <a:br>
                  <a:rPr lang="en-US" sz="2400" dirty="0">
                    <a:latin typeface="Proxima Nova Rg" panose="02000506030000020004" pitchFamily="2" charset="0"/>
                  </a:rPr>
                </a:br>
                <a:r>
                  <a:rPr lang="en-US" sz="2400" dirty="0">
                    <a:latin typeface="Proxima Nova Rg" panose="02000506030000020004" pitchFamily="2" charset="0"/>
                  </a:rPr>
                  <a:t>of the beeswax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Cost is the total cost of the insulating device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R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room temperature (obtain from TA)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F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final temperature of the beeswax (obtain from data)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  <a:blipFill>
                <a:blip r:embed="rId2"/>
                <a:stretch>
                  <a:fillRect l="-749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F94F72C-E7E0-43D3-8F77-80627ACF3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40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172967C-1668-4A06-9640-C17C444C22B3}"/>
              </a:ext>
            </a:extLst>
          </p:cNvPr>
          <p:cNvSpPr/>
          <p:nvPr/>
        </p:nvSpPr>
        <p:spPr>
          <a:xfrm>
            <a:off x="468420" y="3013759"/>
            <a:ext cx="2435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Material Costs for Thermal Insulation Device Competition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xmlns="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034635"/>
              </p:ext>
            </p:extLst>
          </p:nvPr>
        </p:nvGraphicFramePr>
        <p:xfrm>
          <a:off x="3361508" y="1773236"/>
          <a:ext cx="5468983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xmlns="" val="1276653309"/>
                    </a:ext>
                  </a:extLst>
                </a:gridCol>
                <a:gridCol w="1122352">
                  <a:extLst>
                    <a:ext uri="{9D8B030D-6E8A-4147-A177-3AD203B41FA5}">
                      <a16:colId xmlns:a16="http://schemas.microsoft.com/office/drawing/2014/main" xmlns="" val="1982894277"/>
                    </a:ext>
                  </a:extLst>
                </a:gridCol>
                <a:gridCol w="2321888">
                  <a:extLst>
                    <a:ext uri="{9D8B030D-6E8A-4147-A177-3AD203B41FA5}">
                      <a16:colId xmlns:a16="http://schemas.microsoft.com/office/drawing/2014/main" xmlns="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Large foam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Lid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$0.25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Pack of clay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bag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98132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Wool fabric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2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8781692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Cotton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3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189984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Popsicle sticks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99957511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Paper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376745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Styrofoam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2794933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12165686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Aluminum foil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9550906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Plastic wrap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 dirty="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 dirty="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6176310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Large foam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7055892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BAB34ED-2CAE-4255-80EF-5526C46210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2" descr="Image result for prototyping with arduino">
            <a:extLst>
              <a:ext uri="{FF2B5EF4-FFF2-40B4-BE49-F238E27FC236}">
                <a16:creationId xmlns:a16="http://schemas.microsoft.com/office/drawing/2014/main" xmlns="" id="{EEAA5640-DA29-49C8-B49B-EB89A60A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80" y="2482568"/>
            <a:ext cx="4299468" cy="28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3D56C2C-FBAB-42FE-B956-14F14D3CE0D7}"/>
              </a:ext>
            </a:extLst>
          </p:cNvPr>
          <p:cNvSpPr/>
          <p:nvPr/>
        </p:nvSpPr>
        <p:spPr>
          <a:xfrm>
            <a:off x="5954307" y="5348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Prototyping with Arduino Board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5E6CD39-0397-4FFD-A409-97E0A37C4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756" y="64799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Cannot move thermistor placement with respect to the lid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Insulating device cannot be touched while testing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External heat sources are prohibited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must be inside the container within 30 seconds of receiving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cannot be returned (no restarts)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At least one material must be used in the design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Try not to touch the hot jar or beeswax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7108511-1B03-4BBA-9D61-BFDBB69506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1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962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667" y="1571299"/>
            <a:ext cx="10581564" cy="449352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original graph (temperature vs. time) of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minimal design ratio calculation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price list and design improvements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competition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Describe the design of the insulating device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7634753-B9DE-4BDE-9410-36E52079C7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11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Think safety! </a:t>
            </a:r>
            <a:r>
              <a:rPr lang="en-US" dirty="0">
                <a:latin typeface="Proxima Nova Rg" panose="02000506030000020004" pitchFamily="2" charset="0"/>
              </a:rPr>
              <a:t>Don’t touch hot wax or jar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BDE62B87-54D0-440E-9D07-D8B56587C5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t="29674" r="28032" b="36953"/>
          <a:stretch/>
        </p:blipFill>
        <p:spPr>
          <a:xfrm>
            <a:off x="7742505" y="2750977"/>
            <a:ext cx="2939143" cy="2288764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69D2D4A-A03B-4183-92E5-FE779D3223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6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CLOSING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626518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 preparation for the next virtual lab, </a:t>
            </a:r>
            <a:r>
              <a:rPr lang="en-US" dirty="0">
                <a:solidFill>
                  <a:srgbClr val="FF0000"/>
                </a:solidFill>
                <a:latin typeface="Proxima Nova Lt" panose="02000506030000020004" pitchFamily="50" charset="0"/>
              </a:rPr>
              <a:t>download these software ahead of time</a:t>
            </a:r>
            <a:r>
              <a:rPr lang="en-US" dirty="0">
                <a:latin typeface="Proxima Nova Lt" panose="02000506030000020004" pitchFamily="50" charset="0"/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err="1">
                <a:latin typeface="Proxima Nova Rg" panose="02000506030000020004" pitchFamily="2" charset="0"/>
              </a:rPr>
              <a:t>eDrawings</a:t>
            </a:r>
            <a:r>
              <a:rPr lang="en-US" sz="2400" dirty="0">
                <a:latin typeface="Proxima Nova Rg" panose="02000506030000020004" pitchFamily="2" charset="0"/>
              </a:rPr>
              <a:t> Viewer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B151CA2-4E92-44D8-810C-92D72EE937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45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9D90575-BBBD-4756-A0F2-4913D9ECA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utilize electrical components, an Arduino board, and the Arduino IDE to: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 an LED with and without a button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a design prototype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design a device to slow the rate of heat loss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the device into a competition to obtain the lowest minimal design ratio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A28A49A-C14D-4AA2-82B0-9E8908D1D4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xmlns="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Prototyping</a:t>
                </a:r>
                <a:r>
                  <a:rPr lang="en-US" dirty="0">
                    <a:latin typeface="Proxima Nova Rg" panose="02000506030000020004" pitchFamily="2" charset="0"/>
                  </a:rPr>
                  <a:t> – process of designing and building an early model of a product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Electricity</a:t>
                </a:r>
                <a:r>
                  <a:rPr lang="en-US" dirty="0">
                    <a:latin typeface="Proxima Nova Rg" panose="02000506030000020004" pitchFamily="2" charset="0"/>
                  </a:rPr>
                  <a:t> – the movement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Current</a:t>
                </a:r>
                <a:r>
                  <a:rPr lang="en-US" sz="2400" dirty="0">
                    <a:latin typeface="Proxima Nova Rg" panose="02000506030000020004" pitchFamily="2" charset="0"/>
                  </a:rPr>
                  <a:t> [A] – flow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Voltage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[V] – difference in charge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Resistance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[Ω] – opposition to current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Ohm’s Law:</a:t>
                </a:r>
                <a:r>
                  <a:rPr lang="en-US" sz="2400" dirty="0">
                    <a:latin typeface="Proxima Nova Rg" panose="02000506030000020004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𝐼𝑅</m:t>
                    </m:r>
                  </m:oMath>
                </a14:m>
                <a:endParaRPr lang="en-US" sz="24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  <a:blipFill>
                <a:blip r:embed="rId2"/>
                <a:stretch>
                  <a:fillRect l="-1304" r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6596743" y="556763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Ohm’s Law Courtesy of Instructables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DB62BDE-5947-4352-94A5-0BD51EA411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524"/>
          <a:stretch/>
        </p:blipFill>
        <p:spPr>
          <a:xfrm>
            <a:off x="7084890" y="2035042"/>
            <a:ext cx="3932126" cy="355192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1E5A0AF-6F83-4D7A-88A8-459657F548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Common electrical components: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voltage sources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Push-buttons and switches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Diodes and transistors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Light emitting diodes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6217920" y="561879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Electrical Components Courtesy of Wikipedia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1" name="Picture 4" descr="Image result for electrical components">
            <a:extLst>
              <a:ext uri="{FF2B5EF4-FFF2-40B4-BE49-F238E27FC236}">
                <a16:creationId xmlns:a16="http://schemas.microsoft.com/office/drawing/2014/main" xmlns="" id="{556894D4-0597-4B86-B628-4E3018046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82" y="2161223"/>
            <a:ext cx="502709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ED1A3CA-1346-4F65-B05B-E8B651D9C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1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15" y="1923350"/>
            <a:ext cx="5744933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Small boards used for circuit prototyping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Allow temporary connection between circuit components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 rails connected vertically (Sections A &amp; D)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Non-colored rows connected horizontally (Sections B &amp; C)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6D70B7-E827-400B-BD21-24592308B83B}"/>
              </a:ext>
            </a:extLst>
          </p:cNvPr>
          <p:cNvSpPr/>
          <p:nvPr/>
        </p:nvSpPr>
        <p:spPr>
          <a:xfrm>
            <a:off x="6177819" y="525157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Breadboard Diagram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4" name="image12.jpg">
            <a:extLst>
              <a:ext uri="{FF2B5EF4-FFF2-40B4-BE49-F238E27FC236}">
                <a16:creationId xmlns:a16="http://schemas.microsoft.com/office/drawing/2014/main" xmlns="" id="{92768FE0-96A0-4EF5-B229-6669B2F25BE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882960" y="2623654"/>
            <a:ext cx="5744933" cy="2604370"/>
          </a:xfrm>
          <a:prstGeom prst="rect">
            <a:avLst/>
          </a:prstGeom>
          <a:ln w="9525">
            <a:solidFill>
              <a:srgbClr val="CCCCCC"/>
            </a:solidFill>
            <a:prstDash val="solid"/>
          </a:ln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60774C9-F12A-428E-8805-A211B1D622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3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xmlns="" id="{5EC654C1-CBBD-4AE4-B372-79F1AA073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34" y="2872769"/>
            <a:ext cx="3306355" cy="2479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510" y="2019418"/>
            <a:ext cx="55612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DC voltage sources</a:t>
            </a:r>
            <a:r>
              <a:rPr lang="en-US" dirty="0">
                <a:latin typeface="Proxima Nova Rg" panose="02000506030000020004" pitchFamily="2" charset="0"/>
              </a:rPr>
              <a:t> – power circuits with voltage difference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Resistors</a:t>
            </a:r>
            <a:r>
              <a:rPr lang="en-US" dirty="0">
                <a:latin typeface="Proxima Nova Rg" panose="02000506030000020004" pitchFamily="2" charset="0"/>
              </a:rPr>
              <a:t> – reduce the current flowing through a circuit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Color-coded to indicate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resistance value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Thermistor</a:t>
            </a:r>
            <a:r>
              <a:rPr lang="en-US" sz="2400" dirty="0">
                <a:latin typeface="Proxima Nova Rg" panose="02000506030000020004" pitchFamily="2" charset="0"/>
              </a:rPr>
              <a:t> – thermal resistor used to measure temperature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6D70B7-E827-400B-BD21-24592308B83B}"/>
              </a:ext>
            </a:extLst>
          </p:cNvPr>
          <p:cNvSpPr/>
          <p:nvPr/>
        </p:nvSpPr>
        <p:spPr>
          <a:xfrm>
            <a:off x="813404" y="53525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DC Voltage Source (Left),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Thermistor (Top Right), and Resistor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4" name="Picture 4" descr="Image result for Battery dc">
            <a:extLst>
              <a:ext uri="{FF2B5EF4-FFF2-40B4-BE49-F238E27FC236}">
                <a16:creationId xmlns:a16="http://schemas.microsoft.com/office/drawing/2014/main" xmlns="" id="{D1CC8D25-30DB-4B39-8517-CEA64BCF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0" y="210108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B01E23B-10B9-48FF-8BFF-B75608DA9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ircuit board&#10;&#10;Description automatically generated">
            <a:extLst>
              <a:ext uri="{FF2B5EF4-FFF2-40B4-BE49-F238E27FC236}">
                <a16:creationId xmlns:a16="http://schemas.microsoft.com/office/drawing/2014/main" xmlns="" id="{50330A35-2145-4901-8D8B-B58DBCC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3665" r="5111" b="7148"/>
          <a:stretch/>
        </p:blipFill>
        <p:spPr>
          <a:xfrm>
            <a:off x="3626797" y="2068546"/>
            <a:ext cx="1676724" cy="1701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9244" y="2026435"/>
            <a:ext cx="5688649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Push-buttons and switches </a:t>
            </a:r>
            <a:r>
              <a:rPr lang="en-US" dirty="0">
                <a:latin typeface="Proxima Nova Rg" panose="02000506030000020004" pitchFamily="2" charset="0"/>
              </a:rPr>
              <a:t>– interrupt or divert current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Diodes and transistors</a:t>
            </a:r>
            <a:r>
              <a:rPr lang="en-US" dirty="0">
                <a:latin typeface="Proxima Nova Rg" panose="02000506030000020004" pitchFamily="2" charset="0"/>
              </a:rPr>
              <a:t> – allow current to pass in only one direction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Light emitting diodes (LEDs)</a:t>
            </a:r>
            <a:r>
              <a:rPr lang="en-US" sz="2400" dirty="0">
                <a:latin typeface="Proxima Nova Rg" panose="02000506030000020004" pitchFamily="2" charset="0"/>
              </a:rPr>
              <a:t> – diodes that use low voltage and current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6D70B7-E827-400B-BD21-24592308B83B}"/>
              </a:ext>
            </a:extLst>
          </p:cNvPr>
          <p:cNvSpPr/>
          <p:nvPr/>
        </p:nvSpPr>
        <p:spPr>
          <a:xfrm>
            <a:off x="813404" y="53917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Push-Button (Top Left), Switch (Top Right), LED (Bottom Left), and Transistor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5" name="Picture 4" descr="A picture containing sitting, table, white, remote&#10;&#10;Description automatically generated">
            <a:extLst>
              <a:ext uri="{FF2B5EF4-FFF2-40B4-BE49-F238E27FC236}">
                <a16:creationId xmlns:a16="http://schemas.microsoft.com/office/drawing/2014/main" xmlns="" id="{BF68C0FA-64B8-444A-9FB4-AACB7E2C29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t="8405" r="7500" b="4807"/>
          <a:stretch/>
        </p:blipFill>
        <p:spPr>
          <a:xfrm>
            <a:off x="1075697" y="2068546"/>
            <a:ext cx="1973028" cy="1982962"/>
          </a:xfrm>
          <a:prstGeom prst="rect">
            <a:avLst/>
          </a:prstGeom>
        </p:spPr>
      </p:pic>
      <p:pic>
        <p:nvPicPr>
          <p:cNvPr id="10" name="Picture 9" descr="A picture containing bottle, brush&#10;&#10;Description automatically generated">
            <a:extLst>
              <a:ext uri="{FF2B5EF4-FFF2-40B4-BE49-F238E27FC236}">
                <a16:creationId xmlns:a16="http://schemas.microsoft.com/office/drawing/2014/main" xmlns="" id="{0FED47CA-F623-435D-8802-F926093834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97" y="3913608"/>
            <a:ext cx="1493844" cy="1493844"/>
          </a:xfrm>
          <a:prstGeom prst="rect">
            <a:avLst/>
          </a:prstGeom>
        </p:spPr>
      </p:pic>
      <p:pic>
        <p:nvPicPr>
          <p:cNvPr id="18" name="Picture 17" descr="A picture containing red, sitting, table, orange&#10;&#10;Description automatically generated">
            <a:extLst>
              <a:ext uri="{FF2B5EF4-FFF2-40B4-BE49-F238E27FC236}">
                <a16:creationId xmlns:a16="http://schemas.microsoft.com/office/drawing/2014/main" xmlns="" id="{562587C6-6728-4D79-AB4F-20B090F3BC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22705" r="5550" b="23927"/>
          <a:stretch/>
        </p:blipFill>
        <p:spPr>
          <a:xfrm>
            <a:off x="1214955" y="3991423"/>
            <a:ext cx="2032062" cy="133821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5876AB3-DF1A-40C4-8F21-4389F19931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0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5" y="1949476"/>
            <a:ext cx="539905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Microcontroller</a:t>
            </a:r>
            <a:r>
              <a:rPr lang="en-US" dirty="0">
                <a:latin typeface="Proxima Nova Rg" panose="02000506030000020004" pitchFamily="2" charset="0"/>
              </a:rPr>
              <a:t> – inexpensive, programmable computer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3.3V</a:t>
            </a:r>
            <a:r>
              <a:rPr lang="en-US" sz="2400" dirty="0">
                <a:latin typeface="Proxima Nova Rg" panose="02000506030000020004" pitchFamily="2" charset="0"/>
              </a:rPr>
              <a:t> –  typically used to power low-voltage sensors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5V</a:t>
            </a:r>
            <a:r>
              <a:rPr lang="en-US" sz="2400" dirty="0">
                <a:latin typeface="Proxima Nova Rg" panose="02000506030000020004" pitchFamily="2" charset="0"/>
              </a:rPr>
              <a:t> – most common power pin used to power circuits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GND</a:t>
            </a:r>
            <a:r>
              <a:rPr lang="en-US" sz="2400" dirty="0">
                <a:latin typeface="Proxima Nova Rg" panose="02000506030000020004" pitchFamily="2" charset="0"/>
              </a:rPr>
              <a:t> –  ground pin (0 V)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VIN</a:t>
            </a:r>
            <a:r>
              <a:rPr lang="en-US" sz="2400" dirty="0">
                <a:latin typeface="Proxima Nova Rg" panose="02000506030000020004" pitchFamily="2" charset="0"/>
              </a:rPr>
              <a:t> –  voltage-in can be used to power the board using a battery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6283634" y="495014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Arduino </a:t>
            </a:r>
            <a:r>
              <a:rPr lang="en-US" sz="1600" dirty="0" err="1">
                <a:latin typeface="Proxima Nova Rg" panose="02000506030000020004" pitchFamily="2" charset="0"/>
              </a:rPr>
              <a:t>RedBoard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4" descr="Redboard info.jpg">
            <a:extLst>
              <a:ext uri="{FF2B5EF4-FFF2-40B4-BE49-F238E27FC236}">
                <a16:creationId xmlns:a16="http://schemas.microsoft.com/office/drawing/2014/main" xmlns="" id="{9DE003A6-E9AD-49E9-A94B-2A78374C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17" y="2202953"/>
            <a:ext cx="3966493" cy="25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dboard pins.jpg">
            <a:extLst>
              <a:ext uri="{FF2B5EF4-FFF2-40B4-BE49-F238E27FC236}">
                <a16:creationId xmlns:a16="http://schemas.microsoft.com/office/drawing/2014/main" xmlns="" id="{773FB452-7F82-413B-8FBC-33A37A50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319" y="2311531"/>
            <a:ext cx="1580386" cy="243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3E42561-F299-4B8C-A338-2298B5B06A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2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960</Words>
  <Application>Microsoft Office PowerPoint</Application>
  <PresentationFormat>Widescreen</PresentationFormat>
  <Paragraphs>212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Proxima Nova Lt</vt:lpstr>
      <vt:lpstr>Gotham Medium</vt:lpstr>
      <vt:lpstr>Calibri Light</vt:lpstr>
      <vt:lpstr>Arial</vt:lpstr>
      <vt:lpstr>Proxima Nova Rg</vt:lpstr>
      <vt:lpstr>Cambria Math</vt:lpstr>
      <vt:lpstr>Calibri</vt:lpstr>
      <vt:lpstr>Office Theme</vt:lpstr>
      <vt:lpstr>PROTOTYPING WITH MICROCONTROLLERS, SENSORS &amp; MATERIALS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COMPETITION RULES</vt:lpstr>
      <vt:lpstr>ASSIGNMENT</vt:lpstr>
      <vt:lpstr>CLOSING</vt:lpstr>
      <vt:lpstr>CLOSING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Admin</cp:lastModifiedBy>
  <cp:revision>74</cp:revision>
  <dcterms:created xsi:type="dcterms:W3CDTF">2019-06-25T23:10:16Z</dcterms:created>
  <dcterms:modified xsi:type="dcterms:W3CDTF">2020-09-10T16:25:57Z</dcterms:modified>
</cp:coreProperties>
</file>