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71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Gotham Medium" panose="020B0604020202020204" charset="0"/>
      <p:regular r:id="rId23"/>
      <p:bold r:id="rId24"/>
      <p:italic r:id="rId25"/>
      <p:boldItalic r:id="rId26"/>
    </p:embeddedFont>
    <p:embeddedFont>
      <p:font typeface="Montserrat Medium" panose="00000600000000000000" pitchFamily="2" charset="0"/>
      <p:regular r:id="rId27"/>
      <p:bold r:id="rId28"/>
      <p:italic r:id="rId29"/>
      <p:boldItalic r:id="rId30"/>
    </p:embeddedFont>
    <p:embeddedFont>
      <p:font typeface="Proxima Nova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38" roundtripDataSignature="AMtx7mgHrfANP7tfRUQLea4ui2ka+45z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8795AE-F88C-8224-1B71-03FE03C28F14}" v="10" dt="2023-09-04T20:07:16.722"/>
  </p1510:revLst>
</p1510:revInfo>
</file>

<file path=ppt/tableStyles.xml><?xml version="1.0" encoding="utf-8"?>
<a:tblStyleLst xmlns:a="http://schemas.openxmlformats.org/drawingml/2006/main" def="{812C49AA-1385-4147-A03E-9393CF2796D0}">
  <a:tblStyle styleId="{812C49AA-1385-4147-A03E-9393CF2796D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F0F0F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0F0F0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755"/>
    <p:restoredTop sz="94601"/>
  </p:normalViewPr>
  <p:slideViewPr>
    <p:cSldViewPr snapToGrid="0" snapToObjects="1">
      <p:cViewPr varScale="1">
        <p:scale>
          <a:sx n="53" d="100"/>
          <a:sy n="53" d="100"/>
        </p:scale>
        <p:origin x="192" y="1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presProps" Target="presProps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90229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70553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98" name="Google Shape;19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97657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3" name="Google Shape;2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740429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226" name="Google Shape;22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154078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39" name="Google Shape;23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403942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51" name="Google Shape;25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849076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62" name="Google Shape;26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364812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62" name="Google Shape;26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20108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66928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3065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39a8b21ec3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239a8b21ec3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0246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94747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51" name="Google Shape;1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49427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5" name="Google Shape;16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50060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79" name="Google Shape;17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63239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LAZ &amp; MRR WORKSHOP</a:t>
            </a:r>
            <a:endParaRPr dirty="0">
              <a:latin typeface="Gotham Medium" pitchFamily="50" charset="0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EG1004  |  LAB 4A</a:t>
            </a:r>
            <a:endParaRPr dirty="0"/>
          </a:p>
        </p:txBody>
      </p:sp>
      <p:cxnSp>
        <p:nvCxnSpPr>
          <p:cNvPr id="90" name="Google Shape;90;p1"/>
          <p:cNvCxnSpPr/>
          <p:nvPr/>
        </p:nvCxnSpPr>
        <p:spPr>
          <a:xfrm>
            <a:off x="4193177" y="3937099"/>
            <a:ext cx="3762104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1" name="Google Shape;91;p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6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  <a:buFont typeface="Montserrat Medium"/>
            </a:pPr>
            <a:r>
              <a:rPr lang="en-US" sz="5400" dirty="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sz="5400" dirty="0">
              <a:latin typeface="Gotham Medium" pitchFamily="50" charset="0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1" name="Google Shape;201;p2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6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8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26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6" name="Google Shape;206;p26"/>
          <p:cNvGraphicFramePr/>
          <p:nvPr>
            <p:extLst>
              <p:ext uri="{D42A27DB-BD31-4B8C-83A1-F6EECF244321}">
                <p14:modId xmlns:p14="http://schemas.microsoft.com/office/powerpoint/2010/main" val="3994514115"/>
              </p:ext>
            </p:extLst>
          </p:nvPr>
        </p:nvGraphicFramePr>
        <p:xfrm>
          <a:off x="1897740" y="1904179"/>
          <a:ext cx="8417325" cy="4111625"/>
        </p:xfrm>
        <a:graphic>
          <a:graphicData uri="http://schemas.openxmlformats.org/drawingml/2006/table">
            <a:tbl>
              <a:tblPr firstRow="1" bandRow="1">
                <a:noFill/>
                <a:tableStyleId>{812C49AA-1385-4147-A03E-9393CF2796D0}</a:tableStyleId>
              </a:tblPr>
              <a:tblGrid>
                <a:gridCol w="2244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3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8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Sensor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Description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Picture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5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Gyro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Tracks the angle that the robot is turning or positioned at. 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6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Ultrasonic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 dirty="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Determines how far the robot is from an obstacle. (returns the total distance)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2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Touch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Determines whether the robot is pressing against and obstacle or edge of the course. 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5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 dirty="0" err="1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IRObstacle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 dirty="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Detects if there are obstacles in the robot’s path. (returns HIGH if there’s an obstacle and LOW if there isn’t)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07" name="Google Shape;207;p26"/>
          <p:cNvPicPr preferRelativeResize="0"/>
          <p:nvPr/>
        </p:nvPicPr>
        <p:blipFill rotWithShape="1">
          <a:blip r:embed="rId5">
            <a:alphaModFix/>
          </a:blip>
          <a:srcRect l="10441" t="2059" r="12930" b="3012"/>
          <a:stretch/>
        </p:blipFill>
        <p:spPr>
          <a:xfrm rot="5400000">
            <a:off x="8492495" y="2201052"/>
            <a:ext cx="867487" cy="1074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6"/>
          <p:cNvPicPr preferRelativeResize="0"/>
          <p:nvPr/>
        </p:nvPicPr>
        <p:blipFill rotWithShape="1">
          <a:blip r:embed="rId6">
            <a:alphaModFix/>
          </a:blip>
          <a:srcRect t="33543" b="30216"/>
          <a:stretch/>
        </p:blipFill>
        <p:spPr>
          <a:xfrm>
            <a:off x="7881146" y="5159892"/>
            <a:ext cx="2090187" cy="757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6"/>
          <p:cNvPicPr preferRelativeResize="0"/>
          <p:nvPr/>
        </p:nvPicPr>
        <p:blipFill rotWithShape="1">
          <a:blip r:embed="rId7">
            <a:alphaModFix/>
          </a:blip>
          <a:srcRect l="2540" t="5060" r="2936" b="8432"/>
          <a:stretch/>
        </p:blipFill>
        <p:spPr>
          <a:xfrm>
            <a:off x="8400997" y="3204498"/>
            <a:ext cx="1050481" cy="961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6"/>
          <p:cNvPicPr preferRelativeResize="0"/>
          <p:nvPr/>
        </p:nvPicPr>
        <p:blipFill rotWithShape="1">
          <a:blip r:embed="rId8">
            <a:alphaModFix/>
          </a:blip>
          <a:srcRect l="9286" t="9889" r="7619" b="6541"/>
          <a:stretch/>
        </p:blipFill>
        <p:spPr>
          <a:xfrm>
            <a:off x="8332559" y="4188161"/>
            <a:ext cx="1187356" cy="895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8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  <a:buFont typeface="Montserrat Medium"/>
            </a:pPr>
            <a:r>
              <a:rPr lang="en-US" sz="5400" dirty="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MATERIALS</a:t>
            </a:r>
            <a:endParaRPr sz="5400" dirty="0">
              <a:latin typeface="Gotham Medium" pitchFamily="50" charset="0"/>
              <a:ea typeface="Montserrat Medium"/>
              <a:cs typeface="Montserrat Medium"/>
            </a:endParaRPr>
          </a:p>
        </p:txBody>
      </p:sp>
      <p:sp>
        <p:nvSpPr>
          <p:cNvPr id="216" name="Google Shape;216;p8"/>
          <p:cNvSpPr txBox="1">
            <a:spLocks noGrp="1"/>
          </p:cNvSpPr>
          <p:nvPr>
            <p:ph type="subTitle" idx="1"/>
          </p:nvPr>
        </p:nvSpPr>
        <p:spPr>
          <a:xfrm>
            <a:off x="1058091" y="1923350"/>
            <a:ext cx="10342340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A lab PC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Pre-built mini VEX robot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Mini VEX Course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Gyro Sensor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Arduino</a:t>
            </a:r>
            <a:endParaRPr dirty="0"/>
          </a:p>
          <a:p>
            <a:pPr marL="3429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dirty="0"/>
          </a:p>
        </p:txBody>
      </p:sp>
      <p:sp>
        <p:nvSpPr>
          <p:cNvPr id="217" name="Google Shape;217;p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8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8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9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8"/>
          <p:cNvSpPr/>
          <p:nvPr/>
        </p:nvSpPr>
        <p:spPr>
          <a:xfrm>
            <a:off x="6949765" y="5353592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11: Mini VEX robot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" name="Google Shape;222;p8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77343" y="2464776"/>
            <a:ext cx="4176421" cy="2550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9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  <a:buFont typeface="Montserrat Medium"/>
            </a:pPr>
            <a:r>
              <a:rPr lang="en-US" sz="5400" dirty="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PROCEDURE</a:t>
            </a:r>
            <a:endParaRPr sz="5400" dirty="0">
              <a:latin typeface="Gotham Medium" pitchFamily="50" charset="0"/>
              <a:ea typeface="Montserrat Medium"/>
              <a:cs typeface="Montserrat Medium"/>
            </a:endParaRPr>
          </a:p>
        </p:txBody>
      </p:sp>
      <p:sp>
        <p:nvSpPr>
          <p:cNvPr id="229" name="Google Shape;229;p9"/>
          <p:cNvSpPr txBox="1">
            <a:spLocks noGrp="1"/>
          </p:cNvSpPr>
          <p:nvPr>
            <p:ph type="subTitle" idx="1"/>
          </p:nvPr>
        </p:nvSpPr>
        <p:spPr>
          <a:xfrm>
            <a:off x="564108" y="1982447"/>
            <a:ext cx="7049544" cy="4125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b="1" dirty="0">
                <a:latin typeface="Proxima Nova"/>
                <a:ea typeface="Proxima Nova"/>
                <a:cs typeface="Proxima Nova"/>
                <a:sym typeface="Proxima Nova"/>
              </a:rPr>
              <a:t>Part 1: Importing the Library </a:t>
            </a:r>
            <a:endParaRPr dirty="0"/>
          </a:p>
          <a:p>
            <a:pPr marL="800100" lvl="1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Download and import the VEX Library into Arduino</a:t>
            </a:r>
            <a:endParaRPr sz="2400" dirty="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b="1" dirty="0">
                <a:latin typeface="Proxima Nova"/>
                <a:ea typeface="Proxima Nova"/>
                <a:cs typeface="Proxima Nova"/>
                <a:sym typeface="Proxima Nova"/>
              </a:rPr>
              <a:t>Part 2: Setting up the VEX Robot Object </a:t>
            </a:r>
            <a:endParaRPr dirty="0"/>
          </a:p>
          <a:p>
            <a:pPr marL="800100" lvl="1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Coding the robot to move forward </a:t>
            </a:r>
            <a:endParaRPr sz="2400" dirty="0"/>
          </a:p>
          <a:p>
            <a:pPr marL="800100" lvl="1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Traverse tiles 1-4 </a:t>
            </a:r>
            <a:endParaRPr sz="2400" dirty="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b="1" dirty="0">
                <a:latin typeface="Proxima Nova"/>
                <a:ea typeface="Proxima Nova"/>
                <a:cs typeface="Proxima Nova"/>
                <a:sym typeface="Proxima Nova"/>
              </a:rPr>
              <a:t>Part 3: Setting up the Gyro Sensor Object</a:t>
            </a:r>
            <a:endParaRPr dirty="0"/>
          </a:p>
          <a:p>
            <a:pPr marL="800100" lvl="1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400" dirty="0"/>
              <a:t>Use gyro sensor to turn the robot </a:t>
            </a:r>
            <a:endParaRPr sz="2400" dirty="0"/>
          </a:p>
          <a:p>
            <a:pPr marL="800100" lvl="1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400" dirty="0"/>
              <a:t>Traverse tiles 4-5 </a:t>
            </a:r>
            <a:endParaRPr sz="2400" dirty="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b="1" dirty="0">
                <a:latin typeface="Proxima Nova"/>
                <a:ea typeface="Proxima Nova"/>
                <a:cs typeface="Proxima Nova"/>
                <a:sym typeface="Proxima Nova"/>
              </a:rPr>
              <a:t>Extra: Complete the Entire Course</a:t>
            </a:r>
            <a:endParaRPr dirty="0"/>
          </a:p>
          <a:p>
            <a:pPr marL="800100" lvl="1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Traverse tiles 5-8</a:t>
            </a: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000" b="1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45720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800100" lvl="1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b="1" dirty="0"/>
          </a:p>
          <a:p>
            <a:pPr marL="800100" lvl="1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sp>
        <p:nvSpPr>
          <p:cNvPr id="230" name="Google Shape;230;p9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9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9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10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9"/>
          <p:cNvSpPr/>
          <p:nvPr/>
        </p:nvSpPr>
        <p:spPr>
          <a:xfrm>
            <a:off x="7145688" y="5080702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12: Mini VEX Robot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p9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9" descr="No description available."/>
          <p:cNvPicPr preferRelativeResize="0"/>
          <p:nvPr/>
        </p:nvPicPr>
        <p:blipFill rotWithShape="1">
          <a:blip r:embed="rId5">
            <a:alphaModFix/>
          </a:blip>
          <a:srcRect t="39842" b="28543"/>
          <a:stretch/>
        </p:blipFill>
        <p:spPr>
          <a:xfrm>
            <a:off x="7613651" y="2490697"/>
            <a:ext cx="3595568" cy="2460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  <a:buFont typeface="Montserrat Medium"/>
            </a:pPr>
            <a:r>
              <a:rPr lang="en-US" sz="5400" dirty="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PROCEDURE</a:t>
            </a:r>
            <a:endParaRPr sz="5400" dirty="0">
              <a:latin typeface="Gotham Medium" pitchFamily="50" charset="0"/>
              <a:ea typeface="Montserrat Medium"/>
              <a:cs typeface="Montserrat Medium"/>
            </a:endParaRPr>
          </a:p>
        </p:txBody>
      </p:sp>
      <p:sp>
        <p:nvSpPr>
          <p:cNvPr id="242" name="Google Shape;242;p10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0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4" name="Google Shape;24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0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11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Google Shape;246;p10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56253" y="1774254"/>
            <a:ext cx="7025097" cy="388053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0"/>
          <p:cNvSpPr/>
          <p:nvPr/>
        </p:nvSpPr>
        <p:spPr>
          <a:xfrm>
            <a:off x="3577253" y="5751569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13: Mini VEX Course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1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  <a:buFont typeface="Montserrat Medium"/>
            </a:pPr>
            <a:r>
              <a:rPr lang="en-US" sz="5400" dirty="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ASSIGNMENT</a:t>
            </a:r>
            <a:endParaRPr sz="5400" dirty="0">
              <a:latin typeface="Gotham Medium" pitchFamily="50" charset="0"/>
              <a:ea typeface="Montserrat Medium"/>
              <a:cs typeface="Montserrat Medium"/>
            </a:endParaRPr>
          </a:p>
        </p:txBody>
      </p:sp>
      <p:sp>
        <p:nvSpPr>
          <p:cNvPr id="254" name="Google Shape;254;p11"/>
          <p:cNvSpPr txBox="1">
            <a:spLocks noGrp="1"/>
          </p:cNvSpPr>
          <p:nvPr>
            <p:ph type="subTitle" idx="1"/>
          </p:nvPr>
        </p:nvSpPr>
        <p:spPr>
          <a:xfrm>
            <a:off x="805218" y="1884976"/>
            <a:ext cx="10581564" cy="4125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No lab report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No team presentation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sp>
        <p:nvSpPr>
          <p:cNvPr id="255" name="Google Shape;255;p1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7" name="Google Shape;25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11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12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9" name="Google Shape;259;p1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2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  <a:buFont typeface="Montserrat Medium"/>
            </a:pPr>
            <a:r>
              <a:rPr lang="en-US" sz="5400" dirty="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CLOSING</a:t>
            </a:r>
            <a:endParaRPr sz="5400" dirty="0">
              <a:latin typeface="Gotham Medium" pitchFamily="50" charset="0"/>
              <a:ea typeface="Montserrat Medium"/>
              <a:cs typeface="Montserrat Medium"/>
            </a:endParaRPr>
          </a:p>
        </p:txBody>
      </p:sp>
      <p:sp>
        <p:nvSpPr>
          <p:cNvPr id="265" name="Google Shape;265;p12"/>
          <p:cNvSpPr txBox="1">
            <a:spLocks noGrp="1"/>
          </p:cNvSpPr>
          <p:nvPr>
            <p:ph type="subTitle" idx="1"/>
          </p:nvPr>
        </p:nvSpPr>
        <p:spPr>
          <a:xfrm>
            <a:off x="299773" y="2035042"/>
            <a:ext cx="6050227" cy="3975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Ask TAs for help if needed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Only finish the entire course if time allows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Be careful not to go full power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Do not let any two exposed wires touch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Do not unplug the gyros or remove the motor shield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Disconnect the VEX battery when not in use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000" dirty="0"/>
          </a:p>
        </p:txBody>
      </p:sp>
      <p:sp>
        <p:nvSpPr>
          <p:cNvPr id="266" name="Google Shape;266;p1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13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0" name="Google Shape;270;p12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2"/>
          <p:cNvSpPr/>
          <p:nvPr/>
        </p:nvSpPr>
        <p:spPr>
          <a:xfrm>
            <a:off x="6563973" y="5411391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14: VEX Battery Courtesy of VEX Robotics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2" name="Google Shape;272;p12" descr="Batteries &amp;amp; Chargers - VEX Robotics"/>
          <p:cNvPicPr preferRelativeResize="0"/>
          <p:nvPr/>
        </p:nvPicPr>
        <p:blipFill rotWithShape="1">
          <a:blip r:embed="rId5">
            <a:alphaModFix/>
          </a:blip>
          <a:srcRect l="1211" r="-1" b="15330"/>
          <a:stretch/>
        </p:blipFill>
        <p:spPr>
          <a:xfrm>
            <a:off x="7152053" y="2073416"/>
            <a:ext cx="3606936" cy="3091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2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  <a:buFont typeface="Montserrat Medium"/>
            </a:pPr>
            <a:r>
              <a:rPr lang="en-US" sz="5400" dirty="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NEXT STEPS</a:t>
            </a:r>
            <a:endParaRPr sz="5400" dirty="0">
              <a:latin typeface="Gotham Medium" pitchFamily="50" charset="0"/>
              <a:ea typeface="Montserrat Medium"/>
              <a:cs typeface="Montserrat Medium"/>
            </a:endParaRPr>
          </a:p>
        </p:txBody>
      </p:sp>
      <p:sp>
        <p:nvSpPr>
          <p:cNvPr id="265" name="Google Shape;265;p12"/>
          <p:cNvSpPr txBox="1">
            <a:spLocks noGrp="1"/>
          </p:cNvSpPr>
          <p:nvPr>
            <p:ph type="subTitle" idx="1"/>
          </p:nvPr>
        </p:nvSpPr>
        <p:spPr>
          <a:xfrm>
            <a:off x="299773" y="1716157"/>
            <a:ext cx="6988923" cy="4406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sym typeface="Proxima Nova"/>
              </a:rPr>
              <a:t>Design and build the chassis of the robot</a:t>
            </a:r>
            <a:endParaRPr lang="en-US" sz="2000" dirty="0">
              <a:latin typeface="Proxima Nova"/>
              <a:sym typeface="Proxima Nova"/>
            </a:endParaRPr>
          </a:p>
          <a:p>
            <a:pPr marL="3429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sym typeface="Proxima Nova"/>
              </a:rPr>
              <a:t>Design and build the claw (LAZ only)</a:t>
            </a:r>
          </a:p>
          <a:p>
            <a:pPr marL="3429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sym typeface="Proxima Nova"/>
              </a:rPr>
              <a:t>Run test trials for sensor calibration</a:t>
            </a:r>
          </a:p>
          <a:p>
            <a:pPr marL="3429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sym typeface="Proxima Nova"/>
              </a:rPr>
              <a:t>Draft the Preliminary Design Investigation (PDI) Report</a:t>
            </a:r>
          </a:p>
          <a:p>
            <a:pPr marL="3429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sym typeface="Proxima Nova"/>
              </a:rPr>
              <a:t>Create a preliminary CAD drawing of the robot using Fusion 360</a:t>
            </a:r>
          </a:p>
          <a:p>
            <a:pPr marL="3429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sym typeface="Proxima Nova"/>
              </a:rPr>
              <a:t>Begin working on the Milestone 1 Presentation</a:t>
            </a:r>
          </a:p>
        </p:txBody>
      </p:sp>
      <p:sp>
        <p:nvSpPr>
          <p:cNvPr id="266" name="Google Shape;266;p1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2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14</a:t>
            </a:r>
          </a:p>
        </p:txBody>
      </p:sp>
      <p:pic>
        <p:nvPicPr>
          <p:cNvPr id="270" name="Google Shape;270;p12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95195FA-56ED-7629-14EA-A38883E2AC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0" b="6838"/>
          <a:stretch/>
        </p:blipFill>
        <p:spPr bwMode="auto">
          <a:xfrm>
            <a:off x="7931427" y="2504660"/>
            <a:ext cx="3336234" cy="234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271;p12">
            <a:extLst>
              <a:ext uri="{FF2B5EF4-FFF2-40B4-BE49-F238E27FC236}">
                <a16:creationId xmlns:a16="http://schemas.microsoft.com/office/drawing/2014/main" id="{9DCC1A81-FD5B-CDFA-9609-3B9A1BB9D27F}"/>
              </a:ext>
            </a:extLst>
          </p:cNvPr>
          <p:cNvSpPr/>
          <p:nvPr/>
        </p:nvSpPr>
        <p:spPr>
          <a:xfrm>
            <a:off x="7160320" y="5007214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15: VEX LAZ Robot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0715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  <a:buFont typeface="Montserrat Medium"/>
            </a:pPr>
            <a:r>
              <a:rPr lang="en-US" sz="5400" dirty="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OVERVIEW</a:t>
            </a:r>
            <a:endParaRPr sz="5400" dirty="0">
              <a:latin typeface="Gotham Medium" pitchFamily="50" charset="0"/>
              <a:ea typeface="Montserrat Medium"/>
              <a:cs typeface="Montserrat Medium"/>
            </a:endParaRPr>
          </a:p>
        </p:txBody>
      </p:sp>
      <p:sp>
        <p:nvSpPr>
          <p:cNvPr id="100" name="Google Shape;100;p2"/>
          <p:cNvSpPr txBox="1"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342900" lvl="0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Objective</a:t>
            </a:r>
          </a:p>
          <a:p>
            <a:pPr marL="342900" lvl="0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dirty="0">
                <a:latin typeface="Proxima Nova"/>
                <a:sym typeface="Proxima Nova"/>
              </a:rPr>
              <a:t>IDBE Implementation</a:t>
            </a:r>
            <a:endParaRPr dirty="0"/>
          </a:p>
          <a:p>
            <a:pPr marL="342900" lvl="0" indent="-3175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Background Information</a:t>
            </a:r>
            <a:endParaRPr dirty="0"/>
          </a:p>
          <a:p>
            <a:pPr marL="342900" lvl="0" indent="-3175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Materials</a:t>
            </a:r>
            <a:endParaRPr dirty="0"/>
          </a:p>
          <a:p>
            <a:pPr marL="342900" lvl="0" indent="-3175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Procedure</a:t>
            </a:r>
            <a:endParaRPr dirty="0"/>
          </a:p>
          <a:p>
            <a:pPr marL="342900" lvl="0" indent="-3175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Assignment</a:t>
            </a:r>
            <a:endParaRPr dirty="0"/>
          </a:p>
          <a:p>
            <a:pPr marL="342900" lvl="0" indent="-3175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Closing</a:t>
            </a:r>
            <a:endParaRPr dirty="0"/>
          </a:p>
        </p:txBody>
      </p:sp>
      <p:cxnSp>
        <p:nvCxnSpPr>
          <p:cNvPr id="101" name="Google Shape;101;p2"/>
          <p:cNvCxnSpPr/>
          <p:nvPr/>
        </p:nvCxnSpPr>
        <p:spPr>
          <a:xfrm>
            <a:off x="931362" y="2599509"/>
            <a:ext cx="0" cy="2757045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6105425" y="5018000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1: VEX Robotics Logo Courtesy of VEX Robotics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2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43516" y="2103192"/>
            <a:ext cx="4479030" cy="27298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  <a:buFont typeface="Montserrat Medium"/>
            </a:pPr>
            <a:r>
              <a:rPr lang="en-US" sz="5400" dirty="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OBJECTIVE</a:t>
            </a:r>
            <a:endParaRPr sz="5400" dirty="0">
              <a:latin typeface="Gotham Medium" pitchFamily="50" charset="0"/>
              <a:ea typeface="Montserrat Medium"/>
              <a:cs typeface="Montserrat Medium"/>
            </a:endParaRPr>
          </a:p>
        </p:txBody>
      </p:sp>
      <p:sp>
        <p:nvSpPr>
          <p:cNvPr id="114" name="Google Shape;114;p3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Program a small VEX robot to navigate a mini-course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Become familiar with the Arduino VEX library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Understand when and how to use a gyro sensor</a:t>
            </a:r>
            <a:endParaRPr dirty="0"/>
          </a:p>
          <a:p>
            <a:pPr marL="342900" lvl="0" indent="-190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190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000" dirty="0"/>
          </a:p>
        </p:txBody>
      </p:sp>
      <p:sp>
        <p:nvSpPr>
          <p:cNvPr id="115" name="Google Shape;115;p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8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00" cy="9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Montserrat Medium"/>
                <a:ea typeface="Montserrat Medium"/>
                <a:cs typeface="Montserrat Medium"/>
                <a:sym typeface="Montserrat Medium"/>
              </a:rPr>
              <a:t>IDBE IMPLEMENTATION</a:t>
            </a:r>
            <a:endParaRPr dirty="0"/>
          </a:p>
        </p:txBody>
      </p:sp>
      <p:sp>
        <p:nvSpPr>
          <p:cNvPr id="152" name="Google Shape;152;p18"/>
          <p:cNvSpPr txBox="1">
            <a:spLocks noGrp="1"/>
          </p:cNvSpPr>
          <p:nvPr>
            <p:ph type="subTitle" idx="1"/>
          </p:nvPr>
        </p:nvSpPr>
        <p:spPr>
          <a:xfrm>
            <a:off x="818868" y="1923350"/>
            <a:ext cx="7207500" cy="39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Space Exploration and Colonization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800100" lvl="1" indent="-3429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Exploration or exploitation?</a:t>
            </a:r>
            <a:endParaRPr/>
          </a:p>
          <a:p>
            <a:pPr marL="800100" lvl="1" indent="-3429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Right to alter landscape of other planets?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800100" lvl="1" indent="-342900" algn="l" rtl="0">
              <a:spcBef>
                <a:spcPts val="500"/>
              </a:spcBef>
              <a:spcAft>
                <a:spcPts val="0"/>
              </a:spcAft>
              <a:buSzPts val="2400"/>
              <a:buFont typeface="Proxima Nova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High risk activity (causes body mass loss, sleeplessness, etc.)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800100" lvl="1" indent="-3429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Causes pollution in space- what is our obligation to clean it up?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800100" lvl="1" indent="-342900" algn="l" rtl="0">
              <a:spcBef>
                <a:spcPts val="500"/>
              </a:spcBef>
              <a:spcAft>
                <a:spcPts val="0"/>
              </a:spcAft>
              <a:buSzPts val="2400"/>
              <a:buFont typeface="Proxima Nova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Funded by governments and private businesses- should funds be used elsewhere?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Discuss other ethical dilemmas regarding space.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3" name="Google Shape;153;p18"/>
          <p:cNvSpPr/>
          <p:nvPr/>
        </p:nvSpPr>
        <p:spPr>
          <a:xfrm>
            <a:off x="0" y="0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8"/>
          <p:cNvSpPr/>
          <p:nvPr/>
        </p:nvSpPr>
        <p:spPr>
          <a:xfrm>
            <a:off x="0" y="6309681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8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8"/>
          <p:cNvSpPr txBox="1"/>
          <p:nvPr/>
        </p:nvSpPr>
        <p:spPr>
          <a:xfrm>
            <a:off x="10990890" y="5841242"/>
            <a:ext cx="901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X</a:t>
            </a:r>
            <a:endParaRPr/>
          </a:p>
        </p:txBody>
      </p:sp>
      <p:pic>
        <p:nvPicPr>
          <p:cNvPr id="157" name="Google Shape;157;p18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8"/>
          <p:cNvSpPr/>
          <p:nvPr/>
        </p:nvSpPr>
        <p:spPr>
          <a:xfrm>
            <a:off x="8244379" y="4615447"/>
            <a:ext cx="3424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2: Je</a:t>
            </a: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ff Bezos’ space exploration company Blue Origin</a:t>
            </a:r>
            <a:endParaRPr dirty="0"/>
          </a:p>
        </p:txBody>
      </p:sp>
      <p:pic>
        <p:nvPicPr>
          <p:cNvPr id="159" name="Google Shape;15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26368" y="1908207"/>
            <a:ext cx="3860830" cy="2573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  <a:buFont typeface="Montserrat Medium"/>
            </a:pPr>
            <a:r>
              <a:rPr lang="en-US" sz="5400" dirty="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sz="5400" dirty="0">
              <a:latin typeface="Gotham Medium" pitchFamily="50" charset="0"/>
              <a:ea typeface="Montserrat Medium"/>
              <a:cs typeface="Montserrat Medium"/>
            </a:endParaRPr>
          </a:p>
        </p:txBody>
      </p:sp>
      <p:sp>
        <p:nvSpPr>
          <p:cNvPr id="125" name="Google Shape;125;p4"/>
          <p:cNvSpPr txBox="1">
            <a:spLocks noGrp="1"/>
          </p:cNvSpPr>
          <p:nvPr>
            <p:ph type="subTitle" idx="1"/>
          </p:nvPr>
        </p:nvSpPr>
        <p:spPr>
          <a:xfrm>
            <a:off x="482410" y="1923350"/>
            <a:ext cx="6731465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VEX Robotics</a:t>
            </a:r>
            <a:endParaRPr dirty="0"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Used for LAZ and MRR projects</a:t>
            </a:r>
            <a:endParaRPr sz="2400" dirty="0"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Educational robotic system</a:t>
            </a:r>
            <a:endParaRPr sz="2400" dirty="0"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Microcontroller, motor shield, motors, battery, gyro sensor</a:t>
            </a:r>
            <a:endParaRPr sz="2400" dirty="0"/>
          </a:p>
          <a:p>
            <a:pPr marL="800100" lvl="1" indent="-190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/>
          <p:nvPr/>
        </p:nvSpPr>
        <p:spPr>
          <a:xfrm>
            <a:off x="7050622" y="5020984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3: VEX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Clawbot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Courtesy of Robot Mesh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3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4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4" descr="VEX Clawbot Ki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82821" y="2165049"/>
            <a:ext cx="2918698" cy="2918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  <a:buFont typeface="Montserrat Medium"/>
            </a:pPr>
            <a:r>
              <a:rPr lang="en-US" sz="5400" dirty="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sz="5400" dirty="0">
              <a:latin typeface="Gotham Medium" pitchFamily="50" charset="0"/>
              <a:ea typeface="Montserrat Medium"/>
              <a:cs typeface="Montserrat Medium"/>
            </a:endParaRPr>
          </a:p>
        </p:txBody>
      </p:sp>
      <p:sp>
        <p:nvSpPr>
          <p:cNvPr id="138" name="Google Shape;138;p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5"/>
          <p:cNvSpPr/>
          <p:nvPr/>
        </p:nvSpPr>
        <p:spPr>
          <a:xfrm>
            <a:off x="211374" y="5377869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4: Arduino Microcontroller Layout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1374" y="2035042"/>
            <a:ext cx="4105262" cy="3295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16636" y="1969591"/>
            <a:ext cx="4787349" cy="3426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5" descr="MPU6050 GY521 Cheap 6DOF IMU (Accelerometer &amp;amp; Gyro) IMUs | JSumo.com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101858" y="3149933"/>
            <a:ext cx="2157631" cy="2157631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5"/>
          <p:cNvSpPr/>
          <p:nvPr/>
        </p:nvSpPr>
        <p:spPr>
          <a:xfrm>
            <a:off x="4318762" y="5371606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5: Arduino Motor Shield Layout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5"/>
          <p:cNvSpPr/>
          <p:nvPr/>
        </p:nvSpPr>
        <p:spPr>
          <a:xfrm>
            <a:off x="7790189" y="5371606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6: Gyro Sensor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5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4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  <a:buFont typeface="Montserrat Medium"/>
            </a:pPr>
            <a:r>
              <a:rPr lang="en-US" sz="5400" dirty="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sz="5400" dirty="0">
              <a:latin typeface="Gotham Medium" pitchFamily="50" charset="0"/>
              <a:ea typeface="Montserrat Medium"/>
              <a:cs typeface="Montserrat Medium"/>
            </a:endParaRPr>
          </a:p>
        </p:txBody>
      </p:sp>
      <p:sp>
        <p:nvSpPr>
          <p:cNvPr id="154" name="Google Shape;154;p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6"/>
          <p:cNvSpPr/>
          <p:nvPr/>
        </p:nvSpPr>
        <p:spPr>
          <a:xfrm>
            <a:off x="908258" y="5316257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7: Motors and Battery Wiring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6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5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p6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6"/>
          <p:cNvSpPr/>
          <p:nvPr/>
        </p:nvSpPr>
        <p:spPr>
          <a:xfrm>
            <a:off x="6500646" y="5316257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8: Gyro Wiring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8094" y="2357220"/>
            <a:ext cx="4543425" cy="271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29746" y="2122101"/>
            <a:ext cx="3838576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  <a:buFont typeface="Montserrat Medium"/>
            </a:pPr>
            <a:r>
              <a:rPr lang="en-US" sz="5400" dirty="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sz="5400" dirty="0">
              <a:latin typeface="Gotham Medium" pitchFamily="50" charset="0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8" name="Google Shape;168;p7"/>
          <p:cNvSpPr txBox="1">
            <a:spLocks noGrp="1"/>
          </p:cNvSpPr>
          <p:nvPr>
            <p:ph type="subTitle" idx="1"/>
          </p:nvPr>
        </p:nvSpPr>
        <p:spPr>
          <a:xfrm>
            <a:off x="299773" y="2016814"/>
            <a:ext cx="398393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>
                <a:latin typeface="Proxima Nova"/>
                <a:ea typeface="Proxima Nova"/>
                <a:cs typeface="Proxima Nova"/>
                <a:sym typeface="Proxima Nova"/>
              </a:rPr>
              <a:t>Arduino IDE – program to edit, compile, and upload code to the Arduino board </a:t>
            </a:r>
            <a:endParaRPr sz="2000"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>
                <a:latin typeface="Proxima Nova"/>
                <a:ea typeface="Proxima Nova"/>
                <a:cs typeface="Proxima Nova"/>
                <a:sym typeface="Proxima Nova"/>
              </a:rPr>
              <a:t>Code written in the Arduino programming language (based on C/C++)</a:t>
            </a:r>
            <a:endParaRPr sz="2000"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>
                <a:latin typeface="Proxima Nova"/>
                <a:ea typeface="Proxima Nova"/>
                <a:cs typeface="Proxima Nova"/>
                <a:sym typeface="Proxima Nova"/>
              </a:rPr>
              <a:t>VEX Library</a:t>
            </a:r>
            <a:endParaRPr sz="2000" dirty="0"/>
          </a:p>
        </p:txBody>
      </p:sp>
      <p:sp>
        <p:nvSpPr>
          <p:cNvPr id="169" name="Google Shape;169;p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7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6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7"/>
          <p:cNvSpPr/>
          <p:nvPr/>
        </p:nvSpPr>
        <p:spPr>
          <a:xfrm>
            <a:off x="7547588" y="5828053"/>
            <a:ext cx="382917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9: Arduino IDE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p7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551A55-C57E-7B38-48A2-64BD45106D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0150" y="1857166"/>
            <a:ext cx="3724365" cy="4140164"/>
          </a:xfrm>
          <a:prstGeom prst="rect">
            <a:avLst/>
          </a:prstGeom>
        </p:spPr>
      </p:pic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2EF9FBC-0F33-DAD9-21E7-D75BC9AB0B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0959" y="1857166"/>
            <a:ext cx="3603186" cy="36717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5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  <a:buFont typeface="Montserrat Medium"/>
            </a:pPr>
            <a:r>
              <a:rPr lang="en-US" sz="5400" dirty="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sz="5400" dirty="0">
              <a:latin typeface="Gotham Medium" pitchFamily="50" charset="0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2" name="Google Shape;182;p25"/>
          <p:cNvSpPr txBox="1">
            <a:spLocks noGrp="1"/>
          </p:cNvSpPr>
          <p:nvPr>
            <p:ph type="subTitle" idx="1"/>
          </p:nvPr>
        </p:nvSpPr>
        <p:spPr>
          <a:xfrm>
            <a:off x="1121340" y="1904139"/>
            <a:ext cx="5293410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000" dirty="0">
                <a:latin typeface="Proxima Nova"/>
                <a:ea typeface="Proxima Nova"/>
                <a:cs typeface="Proxima Nova"/>
                <a:sym typeface="Proxima Nova"/>
              </a:rPr>
              <a:t>Order of Code: </a:t>
            </a:r>
            <a:endParaRPr dirty="0"/>
          </a:p>
          <a:p>
            <a:pPr marL="914400" lvl="1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Import VEX Library</a:t>
            </a:r>
            <a:endParaRPr dirty="0"/>
          </a:p>
          <a:p>
            <a:pPr marL="914400" lvl="1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Declare Object(s) </a:t>
            </a:r>
            <a:endParaRPr dirty="0"/>
          </a:p>
          <a:p>
            <a:pPr marL="1200150" lvl="2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Objects in the VEX Library include </a:t>
            </a:r>
            <a:endParaRPr dirty="0"/>
          </a:p>
          <a:p>
            <a:pPr marL="1657350" lvl="3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Vex Object </a:t>
            </a:r>
            <a:endParaRPr dirty="0"/>
          </a:p>
          <a:p>
            <a:pPr marL="1657350" lvl="3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Motor Objects</a:t>
            </a:r>
            <a:endParaRPr dirty="0"/>
          </a:p>
          <a:p>
            <a:pPr marL="1657350" lvl="3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Sensor Objects</a:t>
            </a:r>
            <a:endParaRPr dirty="0"/>
          </a:p>
          <a:p>
            <a:pPr marL="914400" lvl="1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Call object functions to program the VEX Robot </a:t>
            </a:r>
            <a:endParaRPr dirty="0"/>
          </a:p>
          <a:p>
            <a:pPr marL="1371600" lvl="2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Each object type has different programmable functions that relate to their physical functions.</a:t>
            </a:r>
            <a:endParaRPr dirty="0"/>
          </a:p>
          <a:p>
            <a:pPr marL="1371600" lvl="2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Example: </a:t>
            </a:r>
            <a:r>
              <a:rPr lang="en-US" dirty="0" err="1">
                <a:latin typeface="Proxima Nova"/>
                <a:ea typeface="Proxima Nova"/>
                <a:cs typeface="Proxima Nova"/>
                <a:sym typeface="Proxima Nova"/>
              </a:rPr>
              <a:t>Robot.moveTank</a:t>
            </a: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()</a:t>
            </a:r>
            <a:endParaRPr dirty="0"/>
          </a:p>
          <a:p>
            <a:pPr marL="1371600" lvl="2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endParaRPr dirty="0"/>
          </a:p>
        </p:txBody>
      </p:sp>
      <p:sp>
        <p:nvSpPr>
          <p:cNvPr id="183" name="Google Shape;183;p2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5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7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5"/>
          <p:cNvSpPr/>
          <p:nvPr/>
        </p:nvSpPr>
        <p:spPr>
          <a:xfrm>
            <a:off x="6953127" y="5841242"/>
            <a:ext cx="382917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10: Example of Code in Arduino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2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5" descr="Vex Library 14.png"/>
          <p:cNvPicPr preferRelativeResize="0"/>
          <p:nvPr/>
        </p:nvPicPr>
        <p:blipFill rotWithShape="1">
          <a:blip r:embed="rId5">
            <a:alphaModFix/>
          </a:blip>
          <a:srcRect b="3262"/>
          <a:stretch/>
        </p:blipFill>
        <p:spPr>
          <a:xfrm>
            <a:off x="6414750" y="1976248"/>
            <a:ext cx="4576140" cy="385180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5"/>
          <p:cNvSpPr txBox="1"/>
          <p:nvPr/>
        </p:nvSpPr>
        <p:spPr>
          <a:xfrm>
            <a:off x="6414750" y="1904139"/>
            <a:ext cx="1741278" cy="397627"/>
          </a:xfrm>
          <a:prstGeom prst="rect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5"/>
          <p:cNvSpPr txBox="1"/>
          <p:nvPr/>
        </p:nvSpPr>
        <p:spPr>
          <a:xfrm>
            <a:off x="6414750" y="2395740"/>
            <a:ext cx="4166237" cy="1298045"/>
          </a:xfrm>
          <a:prstGeom prst="rect">
            <a:avLst/>
          </a:prstGeom>
          <a:noFill/>
          <a:ln w="28575" cap="flat" cmpd="sng">
            <a:solidFill>
              <a:srgbClr val="5481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5"/>
          <p:cNvSpPr txBox="1"/>
          <p:nvPr/>
        </p:nvSpPr>
        <p:spPr>
          <a:xfrm>
            <a:off x="6414749" y="3823670"/>
            <a:ext cx="4494989" cy="2011549"/>
          </a:xfrm>
          <a:prstGeom prst="rect">
            <a:avLst/>
          </a:prstGeom>
          <a:noFill/>
          <a:ln w="28575" cap="flat" cmpd="sng">
            <a:solidFill>
              <a:srgbClr val="3856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5"/>
          <p:cNvSpPr txBox="1"/>
          <p:nvPr/>
        </p:nvSpPr>
        <p:spPr>
          <a:xfrm>
            <a:off x="8238294" y="1923119"/>
            <a:ext cx="40990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1</a:t>
            </a:r>
            <a:endParaRPr/>
          </a:p>
        </p:txBody>
      </p:sp>
      <p:sp>
        <p:nvSpPr>
          <p:cNvPr id="194" name="Google Shape;194;p25"/>
          <p:cNvSpPr txBox="1"/>
          <p:nvPr/>
        </p:nvSpPr>
        <p:spPr>
          <a:xfrm>
            <a:off x="10715605" y="3041431"/>
            <a:ext cx="40990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548135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endParaRPr/>
          </a:p>
        </p:txBody>
      </p:sp>
      <p:sp>
        <p:nvSpPr>
          <p:cNvPr id="195" name="Google Shape;195;p25"/>
          <p:cNvSpPr txBox="1"/>
          <p:nvPr/>
        </p:nvSpPr>
        <p:spPr>
          <a:xfrm>
            <a:off x="10990890" y="4778158"/>
            <a:ext cx="40990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385623"/>
                </a:solidFill>
                <a:latin typeface="Proxima Nova"/>
                <a:ea typeface="Proxima Nova"/>
                <a:cs typeface="Proxima Nova"/>
                <a:sym typeface="Proxima Nova"/>
              </a:rPr>
              <a:t>3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605</Words>
  <Application>Microsoft Office PowerPoint</Application>
  <PresentationFormat>Widescreen</PresentationFormat>
  <Paragraphs>133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LAZ &amp; MRR WORKSHOP</vt:lpstr>
      <vt:lpstr>OVERVIEW</vt:lpstr>
      <vt:lpstr>OBJECTIVE</vt:lpstr>
      <vt:lpstr>IDBE IMPLEMENTATION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PROCEDURE</vt:lpstr>
      <vt:lpstr>ASSIGNMENT</vt:lpstr>
      <vt:lpstr>CLOSING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LAZ &amp; MRR WORKSHOP</dc:title>
  <dc:creator>Minh Diep</dc:creator>
  <cp:lastModifiedBy>General Engineering</cp:lastModifiedBy>
  <cp:revision>15</cp:revision>
  <dcterms:created xsi:type="dcterms:W3CDTF">2021-08-09T05:00:46Z</dcterms:created>
  <dcterms:modified xsi:type="dcterms:W3CDTF">2023-09-04T20:07:16Z</dcterms:modified>
</cp:coreProperties>
</file>