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80" r:id="rId11"/>
    <p:sldId id="263" r:id="rId12"/>
    <p:sldId id="266" r:id="rId13"/>
    <p:sldId id="267" r:id="rId14"/>
    <p:sldId id="279" r:id="rId15"/>
    <p:sldId id="29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8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5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74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055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1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1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9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9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8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8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2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B9DAA-CE01-4F4A-A33F-6404BA76E7F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7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578FB0A-4C7E-451B-B941-99472C708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006" y="3050149"/>
            <a:ext cx="3042139" cy="30421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03C892-6A3B-4585-B287-E13F333EAF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810938"/>
            <a:ext cx="5358180" cy="352055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424481"/>
          </a:xfrm>
        </p:spPr>
        <p:txBody>
          <a:bodyPr/>
          <a:lstStyle/>
          <a:p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Computer-Aided Design (CAD) Competition</a:t>
            </a:r>
          </a:p>
        </p:txBody>
      </p:sp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E594C0E-8BE0-4233-A8AC-021754A3C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CAD Competition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33195D-B042-4B34-B4F9-27D2FA7CC60F}"/>
                  </a:ext>
                </a:extLst>
              </p:cNvPr>
              <p:cNvSpPr>
                <a:spLocks noGrp="1"/>
              </p:cNvSpPr>
              <p:nvPr>
                <p:ph sz="quarter" idx="11"/>
              </p:nvPr>
            </p:nvSpPr>
            <p:spPr>
              <a:xfrm>
                <a:off x="0" y="1127341"/>
                <a:ext cx="12063212" cy="5339751"/>
              </a:xfrm>
            </p:spPr>
            <p:txBody>
              <a:bodyPr anchor="t">
                <a:normAutofit/>
              </a:bodyPr>
              <a:lstStyle/>
              <a:p>
                <a:pPr marL="457200" indent="0" algn="ctr">
                  <a:buNone/>
                </a:pPr>
                <a:endParaRPr lang="en-US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45720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𝐶𝑅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𝐹𝑖𝑛𝑎𝑙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𝑆𝑎𝑓𝑒𝑡𝑦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𝐹𝑎𝑐𝑡𝑜𝑟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𝐹𝑖𝑛𝑎𝑙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𝑉𝑜𝑙𝑢𝑚𝑒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𝐼𝑛𝑖𝑡𝑖𝑎𝑙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𝑆𝑎𝑓𝑒𝑡𝑦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𝐹𝑎𝑐𝑡𝑜𝑟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𝐼𝑛𝑖𝑡𝑖𝑎𝑙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𝑉𝑜𝑙𝑢𝑚𝑒</m:t>
                        </m:r>
                      </m:den>
                    </m:f>
                  </m:oMath>
                </a14:m>
                <a:r>
                  <a:rPr lang="en-US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457200" indent="0" algn="ctr">
                  <a:buNone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sz="2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Redesigned part must be </a:t>
                </a:r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less than </a:t>
                </a:r>
                <a:r>
                  <a:rPr lang="en-US" sz="2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double the initial volume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Safety factor must be </a:t>
                </a:r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at least </a:t>
                </a:r>
                <a:r>
                  <a:rPr lang="en-US" sz="2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Cannot</a:t>
                </a:r>
                <a:r>
                  <a:rPr lang="en-US" sz="2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alter the applied forces, fixed point constraints, and areas highlighted in red on model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33195D-B042-4B34-B4F9-27D2FA7CC6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1"/>
              </p:nvPr>
            </p:nvSpPr>
            <p:spPr>
              <a:xfrm>
                <a:off x="0" y="1127341"/>
                <a:ext cx="12063212" cy="533975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6656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84B8E84-5251-49A2-B122-9C41132287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Revit 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6F2EB-41AE-4A96-BED0-14251BCEEDE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887663"/>
            <a:ext cx="12192000" cy="5366488"/>
          </a:xfrm>
        </p:spPr>
        <p:txBody>
          <a:bodyPr anchor="ctr"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Create a 350 – 400 square foot apartment for residents/college students</a:t>
            </a:r>
          </a:p>
          <a:p>
            <a:pPr marL="45720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Contains one of each: bathroom, bed, kitchen, table, desk</a:t>
            </a:r>
          </a:p>
          <a:p>
            <a:pPr marL="45720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Must have sufficient lighting (at least 1 window)</a:t>
            </a:r>
          </a:p>
          <a:p>
            <a:pPr marL="45720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floor plan layout of the entire apartment</a:t>
            </a:r>
          </a:p>
          <a:p>
            <a:pPr marL="45720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 electrical plan for the entire apartment</a:t>
            </a:r>
          </a:p>
        </p:txBody>
      </p:sp>
    </p:spTree>
    <p:extLst>
      <p:ext uri="{BB962C8B-B14F-4D97-AF65-F5344CB8AC3E}">
        <p14:creationId xmlns:p14="http://schemas.microsoft.com/office/powerpoint/2010/main" val="2989191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AEA42CB-0D1D-4D4F-AC20-E007B4B12E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Procedure – Revit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45682-CA19-4A9D-BD1C-1EF13938315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-167425" y="731521"/>
            <a:ext cx="12359425" cy="5522630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Sketch out the apartment based on the problem statement</a:t>
            </a:r>
          </a:p>
          <a:p>
            <a:pPr marL="457200" indent="0">
              <a:lnSpc>
                <a:spcPct val="100000"/>
              </a:lnSpc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Create the floor plan on Revit </a:t>
            </a:r>
          </a:p>
          <a:p>
            <a:pPr marL="457200" indent="0">
              <a:lnSpc>
                <a:spcPct val="100000"/>
              </a:lnSpc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Insert all required furniture and appliances</a:t>
            </a:r>
          </a:p>
          <a:p>
            <a:pPr marL="457200" indent="0">
              <a:lnSpc>
                <a:spcPct val="100000"/>
              </a:lnSpc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Create electrical plan on the same Revit file</a:t>
            </a:r>
          </a:p>
        </p:txBody>
      </p:sp>
    </p:spTree>
    <p:extLst>
      <p:ext uri="{BB962C8B-B14F-4D97-AF65-F5344CB8AC3E}">
        <p14:creationId xmlns:p14="http://schemas.microsoft.com/office/powerpoint/2010/main" val="4157954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0A273F-8750-44DB-BB6E-FC0CD0FA75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Report/Presentation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4E6C9-D977-4448-B69B-DE551798E9A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731520"/>
            <a:ext cx="11764210" cy="4318185"/>
          </a:xfrm>
        </p:spPr>
        <p:txBody>
          <a:bodyPr anchor="ctr"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Submit a Revit file </a:t>
            </a:r>
            <a:r>
              <a:rPr lang="en-US" sz="2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the end of lab</a:t>
            </a:r>
          </a:p>
          <a:p>
            <a:pPr>
              <a:lnSpc>
                <a:spcPct val="200000"/>
              </a:lnSpc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Individual lab report</a:t>
            </a:r>
          </a:p>
          <a:p>
            <a:pPr>
              <a:lnSpc>
                <a:spcPct val="200000"/>
              </a:lnSpc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Milestone 1 Presentation is 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week </a:t>
            </a:r>
          </a:p>
          <a:p>
            <a:pPr>
              <a:lnSpc>
                <a:spcPct val="200000"/>
              </a:lnSpc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CAD Competition presentation is the 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 week </a:t>
            </a:r>
          </a:p>
        </p:txBody>
      </p:sp>
    </p:spTree>
    <p:extLst>
      <p:ext uri="{BB962C8B-B14F-4D97-AF65-F5344CB8AC3E}">
        <p14:creationId xmlns:p14="http://schemas.microsoft.com/office/powerpoint/2010/main" val="2154525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032427"/>
            <a:ext cx="12192000" cy="64706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Have all lab notes signed by TA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Each team member should have turn using software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Save all files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Submit all work electronically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Return all unused materials to TA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Extra credit will be awarded by your professor for the best Revit design!</a:t>
            </a:r>
          </a:p>
          <a:p>
            <a:pPr>
              <a:lnSpc>
                <a:spcPct val="150000"/>
              </a:lnSpc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089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CAD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-536532" y="914398"/>
            <a:ext cx="12192000" cy="5339751"/>
          </a:xfrm>
        </p:spPr>
        <p:txBody>
          <a:bodyPr/>
          <a:lstStyle/>
          <a:p>
            <a:pPr marL="45720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 algn="ctr"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 algn="ctr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284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52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11369"/>
            <a:ext cx="12192000" cy="5344733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  <a:p>
            <a:pPr>
              <a:lnSpc>
                <a:spcPct val="15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>
              <a:lnSpc>
                <a:spcPct val="15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</a:p>
          <a:p>
            <a:pPr>
              <a:lnSpc>
                <a:spcPct val="15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</a:p>
          <a:p>
            <a:pPr>
              <a:lnSpc>
                <a:spcPct val="15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Report/Presentation</a:t>
            </a:r>
          </a:p>
          <a:p>
            <a:pPr>
              <a:lnSpc>
                <a:spcPct val="15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EE8C1A-6358-4CD1-AD70-121E689BD2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E8216-474C-4219-8980-36711ADBAEF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365760"/>
            <a:ext cx="11964473" cy="5339751"/>
          </a:xfrm>
        </p:spPr>
        <p:txBody>
          <a:bodyPr anchor="ctr">
            <a:normAutofit/>
          </a:bodyPr>
          <a:lstStyle/>
          <a:p>
            <a:pPr fontAlgn="base">
              <a:lnSpc>
                <a:spcPct val="10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Understand the simulation capabilities of Fusion 360, a common computer-aided design (CAD) software</a:t>
            </a:r>
          </a:p>
          <a:p>
            <a:pPr marL="457200" indent="0" fontAlgn="base">
              <a:lnSpc>
                <a:spcPct val="100000"/>
              </a:lnSpc>
              <a:buNone/>
            </a:pP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0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Use the basics of modeling techniques in Revit</a:t>
            </a:r>
          </a:p>
          <a:p>
            <a:pPr marL="457200" indent="0" fontAlgn="base">
              <a:lnSpc>
                <a:spcPct val="100000"/>
              </a:lnSpc>
              <a:buNone/>
            </a:pP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0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Develop product evaluation and minimal design skills</a:t>
            </a:r>
          </a:p>
        </p:txBody>
      </p:sp>
    </p:spTree>
    <p:extLst>
      <p:ext uri="{BB962C8B-B14F-4D97-AF65-F5344CB8AC3E}">
        <p14:creationId xmlns:p14="http://schemas.microsoft.com/office/powerpoint/2010/main" val="678250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019000-D70B-479D-94C8-FF13BBC5CD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Fusion 360?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A7511-9010-465E-9F42-E68709B3608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899546"/>
            <a:ext cx="12192000" cy="5339751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Fusion 360 is a cloud-based computer-aided design software</a:t>
            </a:r>
          </a:p>
          <a:p>
            <a:pPr>
              <a:lnSpc>
                <a:spcPct val="100000"/>
              </a:lnSpc>
            </a:pP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Allows engineers to make precisely scaled drawings that are turned into 3D models to visualize concepts or functionality</a:t>
            </a:r>
          </a:p>
          <a:p>
            <a:pPr>
              <a:lnSpc>
                <a:spcPct val="100000"/>
              </a:lnSpc>
            </a:pP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Runs tests to imitate real-world situations </a:t>
            </a:r>
          </a:p>
          <a:p>
            <a:pPr>
              <a:lnSpc>
                <a:spcPct val="100000"/>
              </a:lnSpc>
            </a:pP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Almost identical to SolidWorks and a major upgrade from Inventor in terms of accessibility and ease of use</a:t>
            </a:r>
          </a:p>
        </p:txBody>
      </p:sp>
    </p:spTree>
    <p:extLst>
      <p:ext uri="{BB962C8B-B14F-4D97-AF65-F5344CB8AC3E}">
        <p14:creationId xmlns:p14="http://schemas.microsoft.com/office/powerpoint/2010/main" val="402612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BEDA6EC-713A-491A-A957-D2AEF69F66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Autodesk Revit?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2CD1B-167D-4E57-90C6-FE8C8DF1118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7324" y="625947"/>
            <a:ext cx="11977352" cy="5339751"/>
          </a:xfrm>
        </p:spPr>
        <p:txBody>
          <a:bodyPr anchor="ctr"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Revit is a building modeling software for architects </a:t>
            </a:r>
            <a:b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and engineers</a:t>
            </a:r>
          </a:p>
          <a:p>
            <a:pPr marL="457200" indent="0">
              <a:buNone/>
            </a:pP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Allows users to design buildings and other architectural structures in 3D while allowing for 2D drafting elements</a:t>
            </a:r>
          </a:p>
          <a:p>
            <a:pPr marL="457200" indent="0">
              <a:buNone/>
            </a:pP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Can be used to track stages of a building’s lifecycle, from creation to demolition</a:t>
            </a:r>
          </a:p>
        </p:txBody>
      </p:sp>
    </p:spTree>
    <p:extLst>
      <p:ext uri="{BB962C8B-B14F-4D97-AF65-F5344CB8AC3E}">
        <p14:creationId xmlns:p14="http://schemas.microsoft.com/office/powerpoint/2010/main" val="230710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0EC647-F158-4BE7-8135-68A4B6AFD9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Background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D33E6-6EA9-4DDF-ABC9-483D5395EF0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861790"/>
            <a:ext cx="11809927" cy="5339751"/>
          </a:xfrm>
        </p:spPr>
        <p:txBody>
          <a:bodyPr anchor="ctr">
            <a:normAutofit lnSpcReduction="10000"/>
          </a:bodyPr>
          <a:lstStyle/>
          <a:p>
            <a:pPr marL="457200" indent="0">
              <a:buNone/>
            </a:pP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Simulation in Fusion 360 – Static Stress</a:t>
            </a: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Simulates the linear responses to a force being applied to an object based on the material, constraints, and points of application</a:t>
            </a:r>
          </a:p>
          <a:p>
            <a:pPr marL="914400" lvl="1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Analyzes the deformation, stress, and safety factor in a model from structural loads and constraints</a:t>
            </a:r>
          </a:p>
          <a:p>
            <a:pPr marL="914400" lvl="1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Can determine whether an object is ready to sustain real-world loads or needs to be remodified</a:t>
            </a:r>
          </a:p>
          <a:p>
            <a:pPr marL="914400" lvl="1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resultant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safety factor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the measure of how much load a object can sustain before permanent deformation or fracture</a:t>
            </a:r>
          </a:p>
        </p:txBody>
      </p:sp>
    </p:spTree>
    <p:extLst>
      <p:ext uri="{BB962C8B-B14F-4D97-AF65-F5344CB8AC3E}">
        <p14:creationId xmlns:p14="http://schemas.microsoft.com/office/powerpoint/2010/main" val="2141471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6F8DCA4-5AE3-43ED-A168-D21A6C3E37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Background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11078-97C6-4E2E-A59F-11454206E58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759124"/>
            <a:ext cx="8680361" cy="5339751"/>
          </a:xfrm>
        </p:spPr>
        <p:txBody>
          <a:bodyPr anchor="ctr"/>
          <a:lstStyle/>
          <a:p>
            <a:pPr marL="457200" indent="0">
              <a:buNone/>
            </a:pP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3D Modeling in Revit</a:t>
            </a: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Used for creating homes, buildings, and structural support systems</a:t>
            </a:r>
          </a:p>
          <a:p>
            <a:pPr marL="9144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Used to create floor, plumbing, electric, and heating, ventilation, and air conditioning (HVAC) plans</a:t>
            </a:r>
          </a:p>
          <a:p>
            <a:pPr marL="9144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Capable of viewing models in three dimensions and walking through the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structure floor by floor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BF411B-BE52-4360-B484-E7DFEE1F4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0361" y="1288179"/>
            <a:ext cx="3097348" cy="3976842"/>
          </a:xfrm>
          <a:prstGeom prst="rect">
            <a:avLst/>
          </a:prstGeom>
        </p:spPr>
      </p:pic>
      <p:sp>
        <p:nvSpPr>
          <p:cNvPr id="5" name="AutoShape 2" descr="Image result for plumbing plan on Revit">
            <a:extLst>
              <a:ext uri="{FF2B5EF4-FFF2-40B4-BE49-F238E27FC236}">
                <a16:creationId xmlns:a16="http://schemas.microsoft.com/office/drawing/2014/main" id="{D696F1DF-E441-4BAC-BB2D-55E748100D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78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C08D779-B3B9-470F-A921-AF97AD1911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08016-7E73-4D3A-A8BB-01D56B1F9BB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140291"/>
            <a:ext cx="12192000" cy="5370491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Computer</a:t>
            </a:r>
          </a:p>
          <a:p>
            <a:pPr>
              <a:lnSpc>
                <a:spcPct val="15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Fusion 360 </a:t>
            </a:r>
          </a:p>
          <a:p>
            <a:pPr>
              <a:lnSpc>
                <a:spcPct val="15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Autodesk Revit</a:t>
            </a:r>
          </a:p>
          <a:p>
            <a:pPr>
              <a:lnSpc>
                <a:spcPct val="15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Predesigned parts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7C289F-8F90-4962-9E3F-7A99773FB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166018"/>
            <a:ext cx="4536814" cy="391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726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E594C0E-8BE0-4233-A8AC-021754A3C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Procedure – Fusion 360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3195D-B042-4B34-B4F9-27D2FA7CC60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-90152" y="731520"/>
            <a:ext cx="12063212" cy="5339751"/>
          </a:xfrm>
        </p:spPr>
        <p:txBody>
          <a:bodyPr anchor="ctr"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Determine the location, magnitude, and direction of the force, as well as material and location of constraints</a:t>
            </a:r>
          </a:p>
          <a:p>
            <a:pPr marL="45720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Run a stress test on the predesigned part given to you</a:t>
            </a:r>
          </a:p>
          <a:p>
            <a:pPr marL="45720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Review factor of safety and location of fracture, then use Fusion 360 to add the modifications onto the model without changing the main base</a:t>
            </a:r>
          </a:p>
          <a:p>
            <a:pPr marL="45720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Rerun tests and remodify until part has safety factor of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at least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508201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</TotalTime>
  <Words>533</Words>
  <Application>Microsoft Office PowerPoint</Application>
  <PresentationFormat>Widescreen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Computer-Aided Design (CAD) Competition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#: CAD LAB</dc:title>
  <dc:creator>Ariel Reyes</dc:creator>
  <cp:lastModifiedBy>Amanda Zhou</cp:lastModifiedBy>
  <cp:revision>49</cp:revision>
  <dcterms:created xsi:type="dcterms:W3CDTF">2018-07-05T17:57:57Z</dcterms:created>
  <dcterms:modified xsi:type="dcterms:W3CDTF">2019-08-22T14:19:43Z</dcterms:modified>
</cp:coreProperties>
</file>