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70" r:id="rId2"/>
    <p:sldId id="271" r:id="rId3"/>
    <p:sldId id="258" r:id="rId4"/>
    <p:sldId id="259" r:id="rId5"/>
    <p:sldId id="260" r:id="rId6"/>
    <p:sldId id="261" r:id="rId7"/>
    <p:sldId id="325" r:id="rId8"/>
    <p:sldId id="328" r:id="rId9"/>
    <p:sldId id="327" r:id="rId10"/>
    <p:sldId id="266" r:id="rId11"/>
    <p:sldId id="267" r:id="rId12"/>
    <p:sldId id="323" r:id="rId13"/>
    <p:sldId id="324" r:id="rId14"/>
    <p:sldId id="321" r:id="rId15"/>
    <p:sldId id="322" r:id="rId16"/>
    <p:sldId id="329" r:id="rId17"/>
    <p:sldId id="262" r:id="rId18"/>
    <p:sldId id="263" r:id="rId19"/>
    <p:sldId id="268" r:id="rId20"/>
    <p:sldId id="269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Proxima Nova Rg" panose="02000506030000020004" pitchFamily="2" charset="0"/>
      <p:regular r:id="rId25"/>
    </p:embeddedFont>
    <p:embeddedFont>
      <p:font typeface="Proxima Nova Lt" panose="02000506030000020004" charset="0"/>
      <p:regular r:id="rId26"/>
      <p:bold r:id="rId27"/>
      <p:italic r:id="rId28"/>
      <p:boldItalic r:id="rId29"/>
    </p:embeddedFont>
    <p:embeddedFont>
      <p:font typeface="Gotham Medium" pitchFamily="50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3" autoAdjust="0"/>
    <p:restoredTop sz="94656"/>
  </p:normalViewPr>
  <p:slideViewPr>
    <p:cSldViewPr snapToGrid="0">
      <p:cViewPr varScale="1">
        <p:scale>
          <a:sx n="81" d="100"/>
          <a:sy n="81" d="100"/>
        </p:scale>
        <p:origin x="47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tiff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tiff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Collect Plant A and place it on the start tile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Collect and deposit first rock sample in the correct location and reach second sample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Collect &amp; deposit first sample in the correct location</a:t>
          </a:r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5E25FEEF-A402-E242-B9A1-80351EBCE19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Meet all robot specifications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A496960D-B131-6341-901B-469DB5B851BE}" type="parTrans" cxnId="{01E3D2AD-F2B8-BB43-B0D9-9E57FEED5D64}">
      <dgm:prSet/>
      <dgm:spPr/>
      <dgm:t>
        <a:bodyPr/>
        <a:lstStyle/>
        <a:p>
          <a:endParaRPr lang="en-US"/>
        </a:p>
      </dgm:t>
    </dgm:pt>
    <dgm:pt modelId="{C2BE6D40-4B78-664A-B4F3-0022B8A91DFF}" type="sibTrans" cxnId="{01E3D2AD-F2B8-BB43-B0D9-9E57FEED5D64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01E3D2AD-F2B8-BB43-B0D9-9E57FEED5D64}" srcId="{AAAC6DBC-4801-9146-828E-827BB292A4E8}" destId="{5E25FEEF-A402-E242-B9A1-80351EBCE194}" srcOrd="1" destOrd="0" parTransId="{A496960D-B131-6341-901B-469DB5B851BE}" sibTransId="{C2BE6D40-4B78-664A-B4F3-0022B8A91DFF}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1D860640-FB69-6A4D-979C-A7D5D1691E2C}" type="presOf" srcId="{5E25FEEF-A402-E242-B9A1-80351EBCE194}" destId="{2BC19969-2C76-8D45-A55D-078E3B83647D}" srcOrd="0" destOrd="1" presId="urn:microsoft.com/office/officeart/2005/8/layout/list1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</a:t>
          </a:r>
          <a:r>
            <a:rPr lang="en-US" sz="1800" b="0" i="0" baseline="0" dirty="0">
              <a:latin typeface="Proxima Nova Rg" panose="02000506030000020004" pitchFamily="2" charset="0"/>
            </a:rPr>
            <a:t> classroom spaces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Floor</a:t>
          </a:r>
          <a:r>
            <a:rPr lang="en-US" sz="18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D021E6BA-74D4-7047-91D6-5AFEC38B10CA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 sz="2100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 sz="2100"/>
        </a:p>
      </dgm:t>
    </dgm:pt>
    <dgm:pt modelId="{94401339-D1CB-46D5-94C6-F7C6B443CC6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Model of building</a:t>
          </a:r>
        </a:p>
      </dgm:t>
    </dgm:pt>
    <dgm:pt modelId="{218351EE-BDE7-42BC-9F68-EFDECD365070}" type="parTrans" cxnId="{A1A57B31-7D7E-4AC3-B405-4A24DC6AB5DF}">
      <dgm:prSet/>
      <dgm:spPr/>
      <dgm:t>
        <a:bodyPr/>
        <a:lstStyle/>
        <a:p>
          <a:endParaRPr lang="en-US"/>
        </a:p>
      </dgm:t>
    </dgm:pt>
    <dgm:pt modelId="{5164DAD4-7932-4EB9-9745-CA8AACBCB18F}" type="sibTrans" cxnId="{A1A57B31-7D7E-4AC3-B405-4A24DC6AB5DF}">
      <dgm:prSet/>
      <dgm:spPr/>
      <dgm:t>
        <a:bodyPr/>
        <a:lstStyle/>
        <a:p>
          <a:endParaRPr lang="en-US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43D54272-8756-4B4B-AB66-D7A6766C3490}" type="presOf" srcId="{94401339-D1CB-46D5-94C6-F7C6B443CC67}" destId="{2BC19969-2C76-8D45-A55D-078E3B83647D}" srcOrd="0" destOrd="2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A1A57B31-7D7E-4AC3-B405-4A24DC6AB5DF}" srcId="{AAAC6DBC-4801-9146-828E-827BB292A4E8}" destId="{94401339-D1CB-46D5-94C6-F7C6B443CC67}" srcOrd="2" destOrd="0" parTransId="{218351EE-BDE7-42BC-9F68-EFDECD365070}" sibTransId="{5164DAD4-7932-4EB9-9745-CA8AACBCB18F}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44164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244164"/>
        <a:ext cx="5561034" cy="1159200"/>
      </dsp:txXfrm>
    </dsp:sp>
    <dsp:sp modelId="{96D449A5-8CF5-0D4C-9470-7C2F22AB24CE}">
      <dsp:nvSpPr>
        <dsp:cNvPr id="0" name=""/>
        <dsp:cNvSpPr/>
      </dsp:nvSpPr>
      <dsp:spPr>
        <a:xfrm>
          <a:off x="278051" y="8004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1108" y="31061"/>
        <a:ext cx="3846609" cy="426206"/>
      </dsp:txXfrm>
    </dsp:sp>
    <dsp:sp modelId="{5320A93E-E9A1-244D-A69C-7BEAD76D8D8B}">
      <dsp:nvSpPr>
        <dsp:cNvPr id="0" name=""/>
        <dsp:cNvSpPr/>
      </dsp:nvSpPr>
      <dsp:spPr>
        <a:xfrm>
          <a:off x="0" y="1725924"/>
          <a:ext cx="5561034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725924"/>
        <a:ext cx="5561034" cy="907200"/>
      </dsp:txXfrm>
    </dsp:sp>
    <dsp:sp modelId="{13086218-E288-3044-B21D-7C4BF082C728}">
      <dsp:nvSpPr>
        <dsp:cNvPr id="0" name=""/>
        <dsp:cNvSpPr/>
      </dsp:nvSpPr>
      <dsp:spPr>
        <a:xfrm>
          <a:off x="278051" y="148976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1108" y="1512822"/>
        <a:ext cx="3846609" cy="426206"/>
      </dsp:txXfrm>
    </dsp:sp>
    <dsp:sp modelId="{2BC19969-2C76-8D45-A55D-078E3B83647D}">
      <dsp:nvSpPr>
        <dsp:cNvPr id="0" name=""/>
        <dsp:cNvSpPr/>
      </dsp:nvSpPr>
      <dsp:spPr>
        <a:xfrm>
          <a:off x="0" y="2955685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955685"/>
        <a:ext cx="5561034" cy="1159200"/>
      </dsp:txXfrm>
    </dsp:sp>
    <dsp:sp modelId="{8D4DE655-2605-8B4B-B4BD-0414015C16E0}">
      <dsp:nvSpPr>
        <dsp:cNvPr id="0" name=""/>
        <dsp:cNvSpPr/>
      </dsp:nvSpPr>
      <dsp:spPr>
        <a:xfrm>
          <a:off x="278051" y="271952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1108" y="2742582"/>
        <a:ext cx="3846609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86329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sp:txBody>
      <dsp:txXfrm>
        <a:off x="0" y="286329"/>
        <a:ext cx="5561034" cy="963900"/>
      </dsp:txXfrm>
    </dsp:sp>
    <dsp:sp modelId="{96D449A5-8CF5-0D4C-9470-7C2F22AB24CE}">
      <dsp:nvSpPr>
        <dsp:cNvPr id="0" name=""/>
        <dsp:cNvSpPr/>
      </dsp:nvSpPr>
      <dsp:spPr>
        <a:xfrm>
          <a:off x="278051" y="2064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3990" y="46588"/>
        <a:ext cx="3840845" cy="479482"/>
      </dsp:txXfrm>
    </dsp:sp>
    <dsp:sp modelId="{5320A93E-E9A1-244D-A69C-7BEAD76D8D8B}">
      <dsp:nvSpPr>
        <dsp:cNvPr id="0" name=""/>
        <dsp:cNvSpPr/>
      </dsp:nvSpPr>
      <dsp:spPr>
        <a:xfrm>
          <a:off x="0" y="1613109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Robot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Robot drops rock sample at start tile</a:t>
          </a:r>
        </a:p>
      </dsp:txBody>
      <dsp:txXfrm>
        <a:off x="0" y="1613109"/>
        <a:ext cx="5561034" cy="963900"/>
      </dsp:txXfrm>
    </dsp:sp>
    <dsp:sp modelId="{13086218-E288-3044-B21D-7C4BF082C728}">
      <dsp:nvSpPr>
        <dsp:cNvPr id="0" name=""/>
        <dsp:cNvSpPr/>
      </dsp:nvSpPr>
      <dsp:spPr>
        <a:xfrm>
          <a:off x="278051" y="134742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3990" y="1373368"/>
        <a:ext cx="3840845" cy="479482"/>
      </dsp:txXfrm>
    </dsp:sp>
    <dsp:sp modelId="{2BC19969-2C76-8D45-A55D-078E3B83647D}">
      <dsp:nvSpPr>
        <dsp:cNvPr id="0" name=""/>
        <dsp:cNvSpPr/>
      </dsp:nvSpPr>
      <dsp:spPr>
        <a:xfrm>
          <a:off x="0" y="2939890"/>
          <a:ext cx="5561034" cy="1162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sp:txBody>
      <dsp:txXfrm>
        <a:off x="0" y="2939890"/>
        <a:ext cx="5561034" cy="1162350"/>
      </dsp:txXfrm>
    </dsp:sp>
    <dsp:sp modelId="{8D4DE655-2605-8B4B-B4BD-0414015C16E0}">
      <dsp:nvSpPr>
        <dsp:cNvPr id="0" name=""/>
        <dsp:cNvSpPr/>
      </dsp:nvSpPr>
      <dsp:spPr>
        <a:xfrm>
          <a:off x="278051" y="267420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3990" y="2700148"/>
        <a:ext cx="3840845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00504"/>
          <a:ext cx="5561034" cy="1162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Collect &amp; deposit first sample in the correct location</a:t>
          </a:r>
        </a:p>
      </dsp:txBody>
      <dsp:txXfrm>
        <a:off x="0" y="300504"/>
        <a:ext cx="5561034" cy="1162350"/>
      </dsp:txXfrm>
    </dsp:sp>
    <dsp:sp modelId="{96D449A5-8CF5-0D4C-9470-7C2F22AB24CE}">
      <dsp:nvSpPr>
        <dsp:cNvPr id="0" name=""/>
        <dsp:cNvSpPr/>
      </dsp:nvSpPr>
      <dsp:spPr>
        <a:xfrm>
          <a:off x="278051" y="34824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3990" y="60763"/>
        <a:ext cx="3840845" cy="479482"/>
      </dsp:txXfrm>
    </dsp:sp>
    <dsp:sp modelId="{5320A93E-E9A1-244D-A69C-7BEAD76D8D8B}">
      <dsp:nvSpPr>
        <dsp:cNvPr id="0" name=""/>
        <dsp:cNvSpPr/>
      </dsp:nvSpPr>
      <dsp:spPr>
        <a:xfrm>
          <a:off x="0" y="1825734"/>
          <a:ext cx="556103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Collect and deposit first rock sample in the correct location and reach second sample</a:t>
          </a:r>
        </a:p>
      </dsp:txBody>
      <dsp:txXfrm>
        <a:off x="0" y="1825734"/>
        <a:ext cx="5561034" cy="935550"/>
      </dsp:txXfrm>
    </dsp:sp>
    <dsp:sp modelId="{13086218-E288-3044-B21D-7C4BF082C728}">
      <dsp:nvSpPr>
        <dsp:cNvPr id="0" name=""/>
        <dsp:cNvSpPr/>
      </dsp:nvSpPr>
      <dsp:spPr>
        <a:xfrm>
          <a:off x="278051" y="1560054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3990" y="1585993"/>
        <a:ext cx="3840845" cy="479482"/>
      </dsp:txXfrm>
    </dsp:sp>
    <dsp:sp modelId="{2BC19969-2C76-8D45-A55D-078E3B83647D}">
      <dsp:nvSpPr>
        <dsp:cNvPr id="0" name=""/>
        <dsp:cNvSpPr/>
      </dsp:nvSpPr>
      <dsp:spPr>
        <a:xfrm>
          <a:off x="0" y="3124165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Collect Plant A and place it on the start tile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Meet all robot specifications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</dsp:txBody>
      <dsp:txXfrm>
        <a:off x="0" y="3124165"/>
        <a:ext cx="5561034" cy="963900"/>
      </dsp:txXfrm>
    </dsp:sp>
    <dsp:sp modelId="{8D4DE655-2605-8B4B-B4BD-0414015C16E0}">
      <dsp:nvSpPr>
        <dsp:cNvPr id="0" name=""/>
        <dsp:cNvSpPr/>
      </dsp:nvSpPr>
      <dsp:spPr>
        <a:xfrm>
          <a:off x="278051" y="2858484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3990" y="2884423"/>
        <a:ext cx="3840845" cy="4794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73557"/>
          <a:ext cx="5467927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273557"/>
        <a:ext cx="5467927" cy="1370250"/>
      </dsp:txXfrm>
    </dsp:sp>
    <dsp:sp modelId="{96D449A5-8CF5-0D4C-9470-7C2F22AB24CE}">
      <dsp:nvSpPr>
        <dsp:cNvPr id="0" name=""/>
        <dsp:cNvSpPr/>
      </dsp:nvSpPr>
      <dsp:spPr>
        <a:xfrm>
          <a:off x="273396" y="52157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5012" y="73773"/>
        <a:ext cx="3784316" cy="399568"/>
      </dsp:txXfrm>
    </dsp:sp>
    <dsp:sp modelId="{5320A93E-E9A1-244D-A69C-7BEAD76D8D8B}">
      <dsp:nvSpPr>
        <dsp:cNvPr id="0" name=""/>
        <dsp:cNvSpPr/>
      </dsp:nvSpPr>
      <dsp:spPr>
        <a:xfrm>
          <a:off x="0" y="1946208"/>
          <a:ext cx="5467927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All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946208"/>
        <a:ext cx="5467927" cy="1134000"/>
      </dsp:txXfrm>
    </dsp:sp>
    <dsp:sp modelId="{13086218-E288-3044-B21D-7C4BF082C728}">
      <dsp:nvSpPr>
        <dsp:cNvPr id="0" name=""/>
        <dsp:cNvSpPr/>
      </dsp:nvSpPr>
      <dsp:spPr>
        <a:xfrm>
          <a:off x="273396" y="17248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5012" y="1746424"/>
        <a:ext cx="3784316" cy="399568"/>
      </dsp:txXfrm>
    </dsp:sp>
    <dsp:sp modelId="{2BC19969-2C76-8D45-A55D-078E3B83647D}">
      <dsp:nvSpPr>
        <dsp:cNvPr id="0" name=""/>
        <dsp:cNvSpPr/>
      </dsp:nvSpPr>
      <dsp:spPr>
        <a:xfrm>
          <a:off x="0" y="3382608"/>
          <a:ext cx="5467927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Floor</a:t>
          </a:r>
          <a:r>
            <a:rPr lang="en-US" sz="18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LEED Gold and implementation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Model of building</a:t>
          </a:r>
        </a:p>
      </dsp:txBody>
      <dsp:txXfrm>
        <a:off x="0" y="3382608"/>
        <a:ext cx="5467927" cy="1346625"/>
      </dsp:txXfrm>
    </dsp:sp>
    <dsp:sp modelId="{8D4DE655-2605-8B4B-B4BD-0414015C16E0}">
      <dsp:nvSpPr>
        <dsp:cNvPr id="0" name=""/>
        <dsp:cNvSpPr/>
      </dsp:nvSpPr>
      <dsp:spPr>
        <a:xfrm>
          <a:off x="273396" y="31612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5012" y="3182824"/>
        <a:ext cx="3784316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diagramDrawing" Target="../diagrams/drawing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5.xml"/><Relationship Id="rId10" Type="http://schemas.openxmlformats.org/officeDocument/2006/relationships/diagramLayout" Target="../diagrams/layout6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PlnBfdH-CP_zdfLqQ4We6DWdkE_h9oSS8RtksyrPX-4I-qg/viewform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google.com/forms/d/e/1FAIpQLScfj4LoKsBdKsZIC4B2975ebMrigmixsDFde7ni569lSS13Nw/viewform" TargetMode="External"/><Relationship Id="rId5" Type="http://schemas.openxmlformats.org/officeDocument/2006/relationships/hyperlink" Target="https://eg.poly.edu/syllabus.php" TargetMode="External"/><Relationship Id="rId4" Type="http://schemas.openxmlformats.org/officeDocument/2006/relationships/hyperlink" Target="https://docs.google.com/document/d/1BBSNUqP8Km-ZWUfmNcJbAfgTkfYmRVzxyfj7WiHOYfc/edit?usp=shari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EG workshops,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=""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9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=""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=""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602432" y="5538077"/>
            <a:ext cx="44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MRR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=""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Return to start or climb the secondary platform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="" xmlns:a16="http://schemas.microsoft.com/office/drawing/2014/main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966391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=""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3994549"/>
            <a:ext cx="485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Collect Plant B or C and placing them on their respective drop sites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="" xmlns:a16="http://schemas.microsoft.com/office/drawing/2014/main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420849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696082" y="2009350"/>
            <a:ext cx="1055424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VEX </a:t>
            </a:r>
            <a:r>
              <a:rPr lang="en-US" sz="2800" dirty="0" smtClean="0">
                <a:latin typeface="Proxima Nova Rg" panose="02000506030000020004" pitchFamily="2" charset="0"/>
              </a:rPr>
              <a:t>&amp; RAD </a:t>
            </a:r>
            <a:r>
              <a:rPr lang="en-US" sz="2800" dirty="0">
                <a:latin typeface="Proxima Nova Rg" panose="02000506030000020004" pitchFamily="2" charset="0"/>
              </a:rPr>
              <a:t>application </a:t>
            </a:r>
            <a:r>
              <a:rPr lang="en-US" sz="2800" dirty="0" smtClean="0">
                <a:latin typeface="Proxima Nova Rg" panose="02000506030000020004" pitchFamily="2" charset="0"/>
              </a:rPr>
              <a:t>assigned after you form SLDP </a:t>
            </a:r>
            <a:r>
              <a:rPr lang="en-US" sz="2800" dirty="0">
                <a:latin typeface="Proxima Nova Rg" panose="02000506030000020004" pitchFamily="2" charset="0"/>
              </a:rPr>
              <a:t>groups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Both </a:t>
            </a:r>
            <a:r>
              <a:rPr lang="en-US" sz="2800" dirty="0">
                <a:latin typeface="Proxima Nova Rg" panose="02000506030000020004" pitchFamily="2" charset="0"/>
              </a:rPr>
              <a:t>forms are due by September 20 at 11:59 PM EST</a:t>
            </a:r>
            <a:r>
              <a:rPr lang="en-US" sz="2800" dirty="0" smtClean="0">
                <a:latin typeface="Proxima Nova Rg" panose="02000506030000020004" pitchFamily="2" charset="0"/>
              </a:rPr>
              <a:t>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333333"/>
                </a:solidFill>
                <a:latin typeface="Proxima Nova Rg" panose="02000506030000020004" pitchFamily="2" charset="0"/>
              </a:rPr>
              <a:t>To </a:t>
            </a:r>
            <a:r>
              <a:rPr lang="en-US" sz="2800" b="1" dirty="0">
                <a:solidFill>
                  <a:srgbClr val="333333"/>
                </a:solidFill>
                <a:latin typeface="Proxima Nova Rg" panose="02000506030000020004" pitchFamily="2" charset="0"/>
              </a:rPr>
              <a:t>apply for RAD: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Please fill out </a:t>
            </a:r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  <a:hlinkClick r:id="rId3"/>
              </a:rPr>
              <a:t>this </a:t>
            </a:r>
            <a:r>
              <a:rPr lang="en-US" sz="2800" dirty="0" smtClean="0">
                <a:solidFill>
                  <a:srgbClr val="57068C"/>
                </a:solidFill>
                <a:latin typeface="Proxima Nova Rg" panose="02000506030000020004" pitchFamily="2" charset="0"/>
                <a:hlinkClick r:id="rId3"/>
              </a:rPr>
              <a:t>form</a:t>
            </a:r>
            <a:endParaRPr lang="en-US" sz="2800" dirty="0" smtClean="0">
              <a:solidFill>
                <a:srgbClr val="333333"/>
              </a:solidFill>
              <a:latin typeface="Proxima Nova Rg" panose="02000506030000020004" pitchFamily="2" charset="0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333333"/>
                </a:solidFill>
                <a:latin typeface="Proxima Nova Rg" panose="02000506030000020004" pitchFamily="2" charset="0"/>
                <a:hlinkClick r:id="rId4"/>
              </a:rPr>
              <a:t>EG 1004 inspiration guide for project ideas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</a:t>
            </a:r>
            <a:endParaRPr lang="en-US" sz="2800" dirty="0" smtClean="0">
              <a:solidFill>
                <a:srgbClr val="333333"/>
              </a:solidFill>
              <a:latin typeface="Proxima Nova Rg" panose="02000506030000020004" pitchFamily="2" charset="0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333333"/>
                </a:solidFill>
                <a:latin typeface="Proxima Nova Rg" panose="02000506030000020004" pitchFamily="2" charset="0"/>
              </a:rPr>
              <a:t>You need 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to </a:t>
            </a:r>
            <a:r>
              <a:rPr lang="en-US" sz="2800" dirty="0" smtClean="0">
                <a:solidFill>
                  <a:srgbClr val="333333"/>
                </a:solidFill>
                <a:latin typeface="Proxima Nova Rg" panose="02000506030000020004" pitchFamily="2" charset="0"/>
              </a:rPr>
              <a:t>attend an 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5"/>
              </a:rPr>
              <a:t>Open Lab </a:t>
            </a:r>
            <a:r>
              <a:rPr lang="en-US" sz="2800" dirty="0" smtClean="0">
                <a:solidFill>
                  <a:srgbClr val="333333"/>
                </a:solidFill>
                <a:latin typeface="Proxima Nova Rg" panose="02000506030000020004" pitchFamily="2" charset="0"/>
                <a:hlinkClick r:id="rId5"/>
              </a:rPr>
              <a:t>ideation 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5"/>
              </a:rPr>
              <a:t>session</a:t>
            </a:r>
            <a:endParaRPr lang="en-US" sz="2800" dirty="0" smtClean="0">
              <a:solidFill>
                <a:srgbClr val="333333"/>
              </a:solidFill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333333"/>
                </a:solidFill>
                <a:latin typeface="Proxima Nova Rg" panose="02000506030000020004" pitchFamily="2" charset="0"/>
              </a:rPr>
              <a:t>To </a:t>
            </a:r>
            <a:r>
              <a:rPr lang="en-US" sz="2800" b="1" dirty="0">
                <a:solidFill>
                  <a:srgbClr val="333333"/>
                </a:solidFill>
                <a:latin typeface="Proxima Nova Rg" panose="02000506030000020004" pitchFamily="2" charset="0"/>
              </a:rPr>
              <a:t>apply for VEX (either MRR or LAZ):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Please fill out </a:t>
            </a:r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  <a:hlinkClick r:id="rId6"/>
              </a:rPr>
              <a:t>this </a:t>
            </a:r>
            <a:r>
              <a:rPr lang="en-US" sz="2800" dirty="0" smtClean="0">
                <a:solidFill>
                  <a:srgbClr val="57068C"/>
                </a:solidFill>
                <a:latin typeface="Proxima Nova Rg" panose="02000506030000020004" pitchFamily="2" charset="0"/>
                <a:hlinkClick r:id="rId6"/>
              </a:rPr>
              <a:t>form</a:t>
            </a:r>
            <a:endParaRPr lang="en-US" sz="2800" b="0" i="0" dirty="0">
              <a:solidFill>
                <a:srgbClr val="333333"/>
              </a:solidFill>
              <a:effectLst/>
              <a:latin typeface="Proxima Nova Rg" panose="0200050603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3030000020004" pitchFamily="2" charset="0"/>
              </a:rPr>
              <a:t>RAD &amp; VEX APPLICATIONS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41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</a:p>
          <a:p>
            <a:pPr algn="r"/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=""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7557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=""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1831677"/>
            <a:ext cx="9435151" cy="3911956"/>
          </a:xfrm>
        </p:spPr>
        <p:txBody>
          <a:bodyPr anchor="ctr"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214563"/>
            <a:ext cx="0" cy="33318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=""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=""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="" xmlns:a16="http://schemas.microsoft.com/office/drawing/2014/main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="" xmlns:a16="http://schemas.microsoft.com/office/drawing/2014/main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564107" y="2504915"/>
            <a:ext cx="110865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Required Contents </a:t>
            </a:r>
            <a:r>
              <a:rPr lang="en-US" sz="2800" dirty="0" smtClean="0">
                <a:solidFill>
                  <a:srgbClr val="57068C"/>
                </a:solidFill>
                <a:latin typeface="Proxima Nova Lt" panose="02000506030000020004" pitchFamily="50" charset="0"/>
              </a:rPr>
              <a:t>for an Effective Notebook</a:t>
            </a:r>
            <a:endParaRPr lang="en-US" sz="2800" dirty="0">
              <a:solidFill>
                <a:srgbClr val="57068C"/>
              </a:solidFill>
              <a:latin typeface="Proxima Nova Lt" panose="02000506030000020004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Meeting </a:t>
            </a:r>
            <a:r>
              <a:rPr lang="en-US" sz="2800" dirty="0" smtClean="0">
                <a:latin typeface="Proxima Nova Rg" panose="02000506030000020004" pitchFamily="2" charset="0"/>
              </a:rPr>
              <a:t>notes,</a:t>
            </a:r>
            <a:r>
              <a:rPr lang="en-US" sz="2800" dirty="0">
                <a:latin typeface="Proxima Nova Rg" panose="02000506030000020004" pitchFamily="2" charset="0"/>
              </a:rPr>
              <a:t> </a:t>
            </a:r>
            <a:r>
              <a:rPr lang="en-US" sz="2800" dirty="0" smtClean="0">
                <a:latin typeface="Proxima Nova Rg" panose="02000506030000020004" pitchFamily="2" charset="0"/>
              </a:rPr>
              <a:t>ideas</a:t>
            </a:r>
            <a:r>
              <a:rPr lang="en-US" sz="2800" dirty="0">
                <a:latin typeface="Proxima Nova Rg" panose="02000506030000020004" pitchFamily="2" charset="0"/>
              </a:rPr>
              <a:t>, </a:t>
            </a:r>
            <a:r>
              <a:rPr lang="en-US" sz="2800" dirty="0" smtClean="0">
                <a:latin typeface="Proxima Nova Rg" panose="02000506030000020004" pitchFamily="2" charset="0"/>
              </a:rPr>
              <a:t>brainstorming, tasks, roles, and deadlines</a:t>
            </a: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Technical notes, design drawings, and software code</a:t>
            </a: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Screenshots or pictures of your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Record &amp; </a:t>
            </a:r>
            <a:r>
              <a:rPr lang="en-US" sz="2800" dirty="0">
                <a:latin typeface="Proxima Nova Rg" panose="02000506030000020004" pitchFamily="2" charset="0"/>
              </a:rPr>
              <a:t>briefly describe </a:t>
            </a:r>
            <a:r>
              <a:rPr lang="en-US" sz="2800" dirty="0" smtClean="0">
                <a:latin typeface="Proxima Nova Rg" panose="02000506030000020004" pitchFamily="2" charset="0"/>
              </a:rPr>
              <a:t>references (e.g. </a:t>
            </a:r>
            <a:r>
              <a:rPr lang="en-US" sz="2800" dirty="0" err="1" smtClean="0">
                <a:latin typeface="Proxima Nova Rg" panose="02000506030000020004" pitchFamily="2" charset="0"/>
              </a:rPr>
              <a:t>SparkFun</a:t>
            </a:r>
            <a:r>
              <a:rPr lang="en-US" sz="2800" dirty="0" smtClean="0">
                <a:latin typeface="Proxima Nova Rg" panose="02000506030000020004" pitchFamily="2" charset="0"/>
              </a:rPr>
              <a:t> sensor guide)</a:t>
            </a: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Updates </a:t>
            </a:r>
            <a:r>
              <a:rPr lang="en-US" sz="2800" dirty="0">
                <a:latin typeface="Proxima Nova Rg" panose="02000506030000020004" pitchFamily="2" charset="0"/>
              </a:rPr>
              <a:t>to cost or project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Plans for the future and to-do </a:t>
            </a:r>
            <a:r>
              <a:rPr lang="en-US" sz="2800" dirty="0" smtClean="0">
                <a:latin typeface="Proxima Nova Rg" panose="02000506030000020004" pitchFamily="2" charset="0"/>
              </a:rPr>
              <a:t>lists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Design artifacts: design thinking, design canvas, and design pitch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3030000020004" pitchFamily="2" charset="0"/>
              </a:rPr>
              <a:t>ENGINEERING NOTEBOOK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245096" y="1590568"/>
            <a:ext cx="9701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Use your engineering notebook as an outline &amp; repository for milestone &amp; final presentations and your Final Design Report!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7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3030000020004" pitchFamily="2" charset="0"/>
              </a:rPr>
              <a:t>MILESTONE CHECKPOINTS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18" y="2457959"/>
            <a:ext cx="3610466" cy="27944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185969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Proxima Nova Rg" panose="02000506030000020004" pitchFamily="2" charset="0"/>
              </a:rPr>
              <a:t>Milestone 1: Design Thinking</a:t>
            </a:r>
            <a:endParaRPr lang="en-US" dirty="0">
              <a:latin typeface="Proxima Nova Rg" panose="0200050603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302" y="2560712"/>
            <a:ext cx="3971826" cy="2598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612" y="2134680"/>
            <a:ext cx="3506194" cy="3385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374415" y="1626515"/>
            <a:ext cx="114431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 will complete these exercises in recitation with professors input!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4154633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Proxima Nova Rg" panose="02000506030000020004" pitchFamily="2" charset="0"/>
              </a:rPr>
              <a:t>Milestone 2: Design Canvas</a:t>
            </a: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8091128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Proxima Nova Rg" panose="02000506030000020004" pitchFamily="2" charset="0"/>
              </a:rPr>
              <a:t>Milestone 3: Design Pitch</a:t>
            </a:r>
            <a:endParaRPr lang="en-US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60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3030000020004" pitchFamily="2" charset="0"/>
              </a:rPr>
              <a:t>SLDP Team Google Drive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51095" y="1725076"/>
            <a:ext cx="101397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Your team must create a Drive folder for your team by Milestone 1 and share it with your professors &amp; TAs!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045145" y="2885644"/>
            <a:ext cx="10101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All files you create </a:t>
            </a:r>
            <a:r>
              <a:rPr lang="en-US" sz="2800" dirty="0" smtClean="0">
                <a:solidFill>
                  <a:srgbClr val="57068C"/>
                </a:solidFill>
                <a:latin typeface="Proxima Nova Lt" panose="02000506030000020004" pitchFamily="50" charset="0"/>
              </a:rPr>
              <a:t>for your SLDP must be </a:t>
            </a: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in this Drive folder</a:t>
            </a:r>
            <a:r>
              <a:rPr lang="en-US" sz="2800" dirty="0" smtClean="0">
                <a:solidFill>
                  <a:srgbClr val="57068C"/>
                </a:solidFill>
                <a:latin typeface="Proxima Nova Lt" panose="02000506030000020004" pitchFamily="50" charset="0"/>
              </a:rPr>
              <a:t>:</a:t>
            </a:r>
            <a:endParaRPr lang="en-US" sz="2800" dirty="0">
              <a:solidFill>
                <a:srgbClr val="57068C"/>
              </a:solidFill>
              <a:latin typeface="Proxima Nova Lt" panose="02000506030000020004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376460" y="3502140"/>
            <a:ext cx="10213872" cy="310854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Engineering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CAD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Circuit diagrams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Progress pictures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Product videos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Presentations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Budget spreadsheets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Microsoft </a:t>
            </a:r>
            <a:r>
              <a:rPr lang="en-US" sz="2800" dirty="0">
                <a:latin typeface="Proxima Nova Rg" panose="02000506030000020004" pitchFamily="2" charset="0"/>
              </a:rPr>
              <a:t>Project </a:t>
            </a:r>
            <a:r>
              <a:rPr lang="en-US" sz="2800" dirty="0" smtClean="0">
                <a:latin typeface="Proxima Nova Rg" panose="02000506030000020004" pitchFamily="2" charset="0"/>
              </a:rPr>
              <a:t>schedules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Preliminary </a:t>
            </a:r>
            <a:r>
              <a:rPr lang="en-US" sz="2800" dirty="0">
                <a:latin typeface="Proxima Nova Rg" panose="02000506030000020004" pitchFamily="2" charset="0"/>
              </a:rPr>
              <a:t>Design </a:t>
            </a:r>
            <a:r>
              <a:rPr lang="en-US" sz="2800" dirty="0" smtClean="0">
                <a:latin typeface="Proxima Nova Rg" panose="02000506030000020004" pitchFamily="2" charset="0"/>
              </a:rPr>
              <a:t>Investigation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Final </a:t>
            </a:r>
            <a:r>
              <a:rPr lang="en-US" sz="2800" dirty="0">
                <a:latin typeface="Proxima Nova Rg" panose="02000506030000020004" pitchFamily="2" charset="0"/>
              </a:rPr>
              <a:t>Design Report</a:t>
            </a:r>
            <a:endParaRPr lang="en-US" sz="2800" dirty="0" smtClean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37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856</Words>
  <Application>Microsoft Office PowerPoint</Application>
  <PresentationFormat>Widescreen</PresentationFormat>
  <Paragraphs>208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 Light</vt:lpstr>
      <vt:lpstr>Proxima Nova Rg</vt:lpstr>
      <vt:lpstr>Arial</vt:lpstr>
      <vt:lpstr>Proxima Nova Lt</vt:lpstr>
      <vt:lpstr>Gotham Medium</vt:lpstr>
      <vt:lpstr>Calibri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User</cp:lastModifiedBy>
  <cp:revision>20</cp:revision>
  <dcterms:created xsi:type="dcterms:W3CDTF">2020-08-26T09:12:07Z</dcterms:created>
  <dcterms:modified xsi:type="dcterms:W3CDTF">2022-09-13T03:05:55Z</dcterms:modified>
</cp:coreProperties>
</file>