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-72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oogle.com/url?sa=i&amp;rct=j&amp;q=&amp;esrc=s&amp;source=images&amp;cd=&amp;cad=rja&amp;uact=8&amp;docid=tiIaRwZ524twlM&amp;tbnid=bEfRsTk4-wF-zM:&amp;ved=0CAUQjRw&amp;url=http://www.downloadclipart.net/download/1616/flame-design-svg&amp;ei=vC4aU-7iK8Sb1AH4_IDYBw&amp;bvm=bv.62578216,d.dmQ&amp;psig=AFQjCNFYw9Sctryd1gIc2UZKY_dBEcd5lw&amp;ust=1394311225383149" TargetMode="External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3.wmf"/><Relationship Id="rId5" Type="http://schemas.openxmlformats.org/officeDocument/2006/relationships/image" Target="../media/image14.jpe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Heat Transfer &amp; Thermal Insulation</a:t>
            </a:r>
            <a:endParaRPr lang="en-US" b="1" dirty="0"/>
          </a:p>
        </p:txBody>
      </p:sp>
      <p:pic>
        <p:nvPicPr>
          <p:cNvPr id="4" name="Picture 2" descr="https://encrypted-tbn1.gstatic.com/images?q=tbn:ANd9GcT_7A9lmyFjhCWijtZTPkiEtmXDJdkeNLAoKsDqL_1WVKVAMj1N2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922" y="3213901"/>
            <a:ext cx="2284178" cy="2991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Example of Conduction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449217" y="3441210"/>
            <a:ext cx="7326313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Atoms are heated and begin to vibrate</a:t>
            </a:r>
          </a:p>
          <a:p>
            <a:pPr marL="171450" indent="-171450" eaLnBrk="1" hangingPunct="1">
              <a:lnSpc>
                <a:spcPct val="150000"/>
              </a:lnSpc>
              <a:buFont typeface="Arial"/>
              <a:buChar char="•"/>
              <a:defRPr/>
            </a:pPr>
            <a:endParaRPr lang="en-US" sz="11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Vibrating atoms hit adjacent atoms, increasing temperature</a:t>
            </a: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Heat travels atom to atom up to the end of the rod</a:t>
            </a:r>
          </a:p>
        </p:txBody>
      </p:sp>
      <p:pic>
        <p:nvPicPr>
          <p:cNvPr id="5" name="Picture 5" descr="condcution"/>
          <p:cNvPicPr>
            <a:picLocks noChangeAspect="1" noChangeArrowheads="1"/>
          </p:cNvPicPr>
          <p:nvPr/>
        </p:nvPicPr>
        <p:blipFill>
          <a:blip r:embed="rId2">
            <a:lum bright="-6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713" y="1234384"/>
            <a:ext cx="4057459" cy="213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971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Convection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499019" y="1234384"/>
            <a:ext cx="73263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/>
          </a:p>
          <a:p>
            <a:pPr>
              <a:spcBef>
                <a:spcPct val="20000"/>
              </a:spcBef>
            </a:pPr>
            <a:endParaRPr lang="en-US" altLang="en-US"/>
          </a:p>
        </p:txBody>
      </p:sp>
      <p:sp>
        <p:nvSpPr>
          <p:cNvPr id="5" name="Text Placeholder 3"/>
          <p:cNvSpPr txBox="1">
            <a:spLocks noChangeArrowheads="1"/>
          </p:cNvSpPr>
          <p:nvPr/>
        </p:nvSpPr>
        <p:spPr bwMode="auto">
          <a:xfrm>
            <a:off x="348609" y="881263"/>
            <a:ext cx="5577755" cy="3999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en-US" altLang="en-US" sz="2400" dirty="0" smtClean="0">
                <a:solidFill>
                  <a:srgbClr val="000000"/>
                </a:solidFill>
                <a:latin typeface="Arial"/>
                <a:cs typeface="Arial"/>
              </a:rPr>
              <a:t>Heat transferred by mass transport of atoms</a:t>
            </a:r>
          </a:p>
          <a:p>
            <a:pPr>
              <a:lnSpc>
                <a:spcPct val="150000"/>
              </a:lnSpc>
              <a:spcBef>
                <a:spcPts val="300"/>
              </a:spcBef>
            </a:pPr>
            <a:endParaRPr lang="en-US" altLang="en-US" sz="11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en-US" altLang="en-US" sz="2400" dirty="0" smtClean="0">
                <a:solidFill>
                  <a:srgbClr val="000000"/>
                </a:solidFill>
                <a:latin typeface="Arial"/>
                <a:cs typeface="Arial"/>
              </a:rPr>
              <a:t>Heat transfer between solid and fluid </a:t>
            </a:r>
          </a:p>
          <a:p>
            <a:pPr lvl="1">
              <a:lnSpc>
                <a:spcPct val="150000"/>
              </a:lnSpc>
              <a:spcBef>
                <a:spcPts val="300"/>
              </a:spcBef>
            </a:pPr>
            <a:r>
              <a:rPr lang="en-US" altLang="en-US" sz="2000" dirty="0" smtClean="0">
                <a:solidFill>
                  <a:srgbClr val="000000"/>
                </a:solidFill>
                <a:latin typeface="Arial"/>
                <a:cs typeface="Arial"/>
              </a:rPr>
              <a:t>(liquid or gas)</a:t>
            </a:r>
          </a:p>
          <a:p>
            <a:pPr>
              <a:lnSpc>
                <a:spcPct val="150000"/>
              </a:lnSpc>
              <a:spcBef>
                <a:spcPts val="300"/>
              </a:spcBef>
            </a:pPr>
            <a:endParaRPr lang="en-US" altLang="en-US" sz="11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en-US" altLang="en-US" sz="2400" dirty="0" smtClean="0">
                <a:solidFill>
                  <a:srgbClr val="000000"/>
                </a:solidFill>
                <a:latin typeface="Arial"/>
                <a:cs typeface="Arial"/>
              </a:rPr>
              <a:t>Two types of </a:t>
            </a:r>
            <a:r>
              <a:rPr lang="en-US" altLang="en-US" sz="2400" dirty="0" smtClean="0">
                <a:solidFill>
                  <a:srgbClr val="000066"/>
                </a:solidFill>
              </a:rPr>
              <a:t>convection</a:t>
            </a:r>
            <a:endParaRPr lang="en-US" altLang="en-US" sz="2400" dirty="0" smtClean="0">
              <a:solidFill>
                <a:srgbClr val="000066"/>
              </a:solidFill>
            </a:endParaRPr>
          </a:p>
        </p:txBody>
      </p:sp>
      <p:graphicFrame>
        <p:nvGraphicFramePr>
          <p:cNvPr id="6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845154"/>
              </p:ext>
            </p:extLst>
          </p:nvPr>
        </p:nvGraphicFramePr>
        <p:xfrm>
          <a:off x="7081401" y="1384205"/>
          <a:ext cx="243522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761669" imgH="203112" progId="Equation.3">
                  <p:embed/>
                </p:oleObj>
              </mc:Choice>
              <mc:Fallback>
                <p:oleObj name="Equation" r:id="rId3" imgW="76166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1401" y="1384205"/>
                        <a:ext cx="2435225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52141" y="4675398"/>
            <a:ext cx="2133600" cy="1295400"/>
          </a:xfrm>
          <a:prstGeom prst="rect">
            <a:avLst/>
          </a:prstGeom>
          <a:solidFill>
            <a:srgbClr val="969696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      Iron</a:t>
            </a:r>
          </a:p>
        </p:txBody>
      </p:sp>
      <p:sp>
        <p:nvSpPr>
          <p:cNvPr id="8" name="Rectangle 5" descr="Zig zag"/>
          <p:cNvSpPr>
            <a:spLocks noChangeArrowheads="1"/>
          </p:cNvSpPr>
          <p:nvPr/>
        </p:nvSpPr>
        <p:spPr bwMode="auto">
          <a:xfrm>
            <a:off x="2957141" y="4675398"/>
            <a:ext cx="1828800" cy="1295400"/>
          </a:xfrm>
          <a:prstGeom prst="rect">
            <a:avLst/>
          </a:prstGeom>
          <a:pattFill prst="zigZag">
            <a:fgClr>
              <a:srgbClr val="3399FF"/>
            </a:fgClr>
            <a:bgClr>
              <a:srgbClr val="FFFFFF"/>
            </a:bgClr>
          </a:patt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3399FF"/>
            </a:contourClr>
          </a:sp3d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 dirty="0"/>
              <a:t>     Water</a:t>
            </a:r>
          </a:p>
        </p:txBody>
      </p: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2652341" y="5208798"/>
            <a:ext cx="609600" cy="274637"/>
            <a:chOff x="2448" y="3408"/>
            <a:chExt cx="384" cy="384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448" y="3408"/>
              <a:ext cx="384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2448" y="3600"/>
              <a:ext cx="384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2448" y="3792"/>
              <a:ext cx="384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16"/>
          <p:cNvGrpSpPr>
            <a:grpSpLocks/>
          </p:cNvGrpSpPr>
          <p:nvPr/>
        </p:nvGrpSpPr>
        <p:grpSpPr bwMode="auto">
          <a:xfrm>
            <a:off x="6911129" y="2369451"/>
            <a:ext cx="3530600" cy="3400917"/>
            <a:chOff x="3072" y="2570"/>
            <a:chExt cx="2960" cy="1767"/>
          </a:xfrm>
        </p:grpSpPr>
        <p:sp>
          <p:nvSpPr>
            <p:cNvPr id="14" name="Text Box 17"/>
            <p:cNvSpPr txBox="1">
              <a:spLocks noChangeArrowheads="1"/>
            </p:cNvSpPr>
            <p:nvPr/>
          </p:nvSpPr>
          <p:spPr bwMode="auto">
            <a:xfrm>
              <a:off x="3072" y="3513"/>
              <a:ext cx="2496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i="1" dirty="0">
                  <a:latin typeface="Arial"/>
                  <a:cs typeface="Arial"/>
                </a:rPr>
                <a:t>h</a:t>
              </a:r>
              <a:r>
                <a:rPr lang="en-US" altLang="en-US" dirty="0">
                  <a:latin typeface="Arial"/>
                  <a:cs typeface="Arial"/>
                </a:rPr>
                <a:t> = coefficient of </a:t>
              </a:r>
            </a:p>
            <a:p>
              <a:r>
                <a:rPr lang="en-US" altLang="en-US" dirty="0">
                  <a:latin typeface="Arial"/>
                  <a:cs typeface="Arial"/>
                </a:rPr>
                <a:t>       convection </a:t>
              </a:r>
            </a:p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altLang="en-US" i="1" dirty="0">
                  <a:latin typeface="Arial"/>
                  <a:cs typeface="Arial"/>
                </a:rPr>
                <a:t>A</a:t>
              </a:r>
              <a:r>
                <a:rPr lang="en-US" altLang="en-US" dirty="0">
                  <a:latin typeface="Arial"/>
                  <a:cs typeface="Arial"/>
                </a:rPr>
                <a:t> =cross-sectional 	area 	</a:t>
              </a:r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3072" y="2570"/>
              <a:ext cx="2960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i="1" dirty="0">
                  <a:solidFill>
                    <a:srgbClr val="000000"/>
                  </a:solidFill>
                  <a:latin typeface="Arial"/>
                  <a:cs typeface="Arial"/>
                </a:rPr>
                <a:t>q</a:t>
              </a:r>
              <a:r>
                <a:rPr lang="en-US" altLang="en-US" dirty="0">
                  <a:solidFill>
                    <a:srgbClr val="000000"/>
                  </a:solidFill>
                  <a:latin typeface="Arial"/>
                  <a:cs typeface="Arial"/>
                </a:rPr>
                <a:t> =Heat transferred per 	unit time</a:t>
              </a:r>
            </a:p>
            <a:p>
              <a:endParaRPr lang="en-US" altLang="en-US" sz="800" dirty="0">
                <a:solidFill>
                  <a:srgbClr val="000000"/>
                </a:solidFill>
                <a:latin typeface="Arial"/>
                <a:cs typeface="Arial"/>
              </a:endParaRPr>
            </a:p>
            <a:p>
              <a:r>
                <a:rPr lang="el-GR" altLang="en-US" sz="1800" i="1" dirty="0">
                  <a:solidFill>
                    <a:srgbClr val="000000"/>
                  </a:solidFill>
                  <a:latin typeface="Arial"/>
                  <a:cs typeface="Arial"/>
                </a:rPr>
                <a:t>Δ</a:t>
              </a:r>
              <a:r>
                <a:rPr lang="en-US" altLang="en-US" sz="1800" i="1" dirty="0">
                  <a:solidFill>
                    <a:srgbClr val="000000"/>
                  </a:solidFill>
                  <a:latin typeface="Arial"/>
                  <a:cs typeface="Arial"/>
                </a:rPr>
                <a:t> </a:t>
              </a:r>
              <a:r>
                <a:rPr lang="en-US" altLang="en-US" i="1" dirty="0">
                  <a:solidFill>
                    <a:srgbClr val="000000"/>
                  </a:solidFill>
                  <a:latin typeface="Arial"/>
                  <a:cs typeface="Arial"/>
                </a:rPr>
                <a:t>T</a:t>
              </a:r>
              <a:r>
                <a:rPr lang="en-US" altLang="en-US" dirty="0">
                  <a:solidFill>
                    <a:srgbClr val="000000"/>
                  </a:solidFill>
                  <a:latin typeface="Arial"/>
                  <a:cs typeface="Arial"/>
                </a:rPr>
                <a:t> = difference in </a:t>
              </a:r>
            </a:p>
            <a:p>
              <a:r>
                <a:rPr lang="en-US" altLang="en-US" dirty="0">
                  <a:solidFill>
                    <a:srgbClr val="000000"/>
                  </a:solidFill>
                  <a:latin typeface="Arial"/>
                  <a:cs typeface="Arial"/>
                </a:rPr>
                <a:t>         temperature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8117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Types of Convection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65701" y="1056879"/>
            <a:ext cx="7078662" cy="418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Natural Convection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Arial"/>
                <a:cs typeface="Arial"/>
              </a:rPr>
              <a:t>Density of fluid changes with temperature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Arial"/>
                <a:cs typeface="Arial"/>
              </a:rPr>
              <a:t>Fluids expand as temperature rises and decrease density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000" i="1" dirty="0">
                <a:solidFill>
                  <a:srgbClr val="000000"/>
                </a:solidFill>
                <a:latin typeface="Arial"/>
                <a:cs typeface="Arial"/>
              </a:rPr>
              <a:t>Buoyant </a:t>
            </a:r>
            <a:r>
              <a:rPr lang="en-US" altLang="en-US" sz="2000" dirty="0">
                <a:solidFill>
                  <a:srgbClr val="000000"/>
                </a:solidFill>
                <a:latin typeface="Arial"/>
                <a:cs typeface="Arial"/>
              </a:rPr>
              <a:t> forces dominate  </a:t>
            </a:r>
            <a:endParaRPr lang="en-US" altLang="en-US" sz="2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457200" lvl="1" indent="0" eaLnBrk="1" hangingPunct="1">
              <a:lnSpc>
                <a:spcPct val="150000"/>
              </a:lnSpc>
            </a:pPr>
            <a:endParaRPr lang="en-US" alt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Forced 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Convection or Advection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Arial"/>
                <a:cs typeface="Arial"/>
              </a:rPr>
              <a:t>Fluid flow caused by a device or environment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Arial"/>
                <a:cs typeface="Arial"/>
              </a:rPr>
              <a:t>More heat transfer than natural convection 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Arial"/>
                <a:cs typeface="Arial"/>
              </a:rPr>
              <a:t>Buoyancy has little effect on direction of flow</a:t>
            </a:r>
          </a:p>
        </p:txBody>
      </p:sp>
      <p:pic>
        <p:nvPicPr>
          <p:cNvPr id="5" name="Picture 4" descr="fig5_1"/>
          <p:cNvPicPr>
            <a:picLocks noChangeAspect="1" noChangeArrowheads="1"/>
          </p:cNvPicPr>
          <p:nvPr/>
        </p:nvPicPr>
        <p:blipFill>
          <a:blip r:embed="rId2"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5224" y="1256113"/>
            <a:ext cx="2130861" cy="2130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fig5_2"/>
          <p:cNvPicPr>
            <a:picLocks noChangeAspect="1" noChangeArrowheads="1"/>
          </p:cNvPicPr>
          <p:nvPr/>
        </p:nvPicPr>
        <p:blipFill>
          <a:blip r:embed="rId3"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870" y="4279019"/>
            <a:ext cx="3547174" cy="1623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171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Examples of Natural Convection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97618" y="747127"/>
            <a:ext cx="5549246" cy="490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"/>
                <a:cs typeface="Arial"/>
              </a:rPr>
              <a:t>Atoms move around and are heated by fire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"/>
                <a:cs typeface="Arial"/>
              </a:rPr>
              <a:t>Warm air rises 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"/>
                <a:cs typeface="Arial"/>
              </a:rPr>
              <a:t>(less dense)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"/>
                <a:cs typeface="Arial"/>
              </a:rPr>
              <a:t>Transfers energy to adjacent (air) molecules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"/>
                <a:cs typeface="Arial"/>
              </a:rPr>
              <a:t>Warm air cools, becomes more dense, and sinks 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"/>
                <a:cs typeface="Arial"/>
              </a:rPr>
              <a:t>Process repeats</a:t>
            </a:r>
          </a:p>
        </p:txBody>
      </p:sp>
      <p:pic>
        <p:nvPicPr>
          <p:cNvPr id="5" name="Picture 5" descr="conve"/>
          <p:cNvPicPr>
            <a:picLocks noChangeAspect="1" noChangeArrowheads="1"/>
          </p:cNvPicPr>
          <p:nvPr/>
        </p:nvPicPr>
        <p:blipFill>
          <a:blip r:embed="rId2">
            <a:lum bright="-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744" y="1598719"/>
            <a:ext cx="5044070" cy="3767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5463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Radiation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62013" y="1010246"/>
            <a:ext cx="51419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Energy exchanged between bodies in form of electromagnetic waves</a:t>
            </a: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  <a:defRPr/>
            </a:pPr>
            <a:endParaRPr lang="en-US" dirty="0" smtClean="0">
              <a:solidFill>
                <a:srgbClr val="000000"/>
              </a:solidFill>
              <a:latin typeface="Arial"/>
              <a:ea typeface="Tahoma" panose="020B0604030504040204" pitchFamily="34" charset="0"/>
              <a:cs typeface="Arial"/>
            </a:endParaRP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Can travel through a vacuum </a:t>
            </a:r>
          </a:p>
          <a:p>
            <a:pPr lvl="1" indent="-342900">
              <a:lnSpc>
                <a:spcPct val="15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(requires no medium)</a:t>
            </a:r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2396956"/>
              </p:ext>
            </p:extLst>
          </p:nvPr>
        </p:nvGraphicFramePr>
        <p:xfrm>
          <a:off x="7872118" y="3492706"/>
          <a:ext cx="279717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079032" imgH="241195" progId="Equation.3">
                  <p:embed/>
                </p:oleObj>
              </mc:Choice>
              <mc:Fallback>
                <p:oleObj name="Equation" r:id="rId3" imgW="1079032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2118" y="3492706"/>
                        <a:ext cx="2797175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94836" y="4572310"/>
            <a:ext cx="9601201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en-US" i="1" dirty="0">
                <a:latin typeface="Arial"/>
                <a:cs typeface="Arial"/>
              </a:rPr>
              <a:t>                              </a:t>
            </a:r>
            <a:endParaRPr lang="en-US" altLang="en-US" b="1" i="1" dirty="0">
              <a:latin typeface="Arial"/>
              <a:cs typeface="Arial"/>
            </a:endParaRPr>
          </a:p>
          <a:p>
            <a:pPr algn="just"/>
            <a:r>
              <a:rPr lang="en-US" altLang="en-US" sz="2000" b="1" i="1" dirty="0">
                <a:latin typeface="Arial"/>
                <a:cs typeface="Arial"/>
              </a:rPr>
              <a:t>          q</a:t>
            </a:r>
            <a:r>
              <a:rPr lang="en-US" altLang="en-US" sz="2000" dirty="0">
                <a:latin typeface="Arial"/>
                <a:cs typeface="Arial"/>
              </a:rPr>
              <a:t> = heat transferred per unit time   </a:t>
            </a:r>
            <a:r>
              <a:rPr lang="en-US" altLang="en-US" sz="2000" b="1" i="1" dirty="0" err="1">
                <a:latin typeface="Arial"/>
                <a:cs typeface="Arial"/>
              </a:rPr>
              <a:t>T</a:t>
            </a:r>
            <a:r>
              <a:rPr lang="en-US" altLang="en-US" sz="2000" i="1" baseline="-25000" dirty="0" err="1">
                <a:latin typeface="Arial"/>
                <a:cs typeface="Arial"/>
              </a:rPr>
              <a:t>s</a:t>
            </a:r>
            <a:r>
              <a:rPr lang="en-US" altLang="en-US" sz="2000" dirty="0">
                <a:latin typeface="Arial"/>
                <a:cs typeface="Arial"/>
              </a:rPr>
              <a:t> = surface temperature (absolute)</a:t>
            </a:r>
          </a:p>
          <a:p>
            <a:pPr algn="just"/>
            <a:r>
              <a:rPr lang="en-US" altLang="en-US" sz="2000" b="1" i="1" dirty="0">
                <a:latin typeface="Arial"/>
                <a:cs typeface="Arial"/>
              </a:rPr>
              <a:t>          e</a:t>
            </a:r>
            <a:r>
              <a:rPr lang="en-US" altLang="en-US" sz="2000" dirty="0">
                <a:latin typeface="Arial"/>
                <a:cs typeface="Arial"/>
              </a:rPr>
              <a:t> = constant of emissivity             </a:t>
            </a:r>
            <a:r>
              <a:rPr lang="en-US" altLang="en-US" sz="2000" b="1" i="1" dirty="0">
                <a:latin typeface="Arial"/>
                <a:cs typeface="Arial"/>
              </a:rPr>
              <a:t>T</a:t>
            </a:r>
            <a:r>
              <a:rPr lang="en-US" altLang="en-US" sz="2000" i="1" baseline="-25000" dirty="0">
                <a:latin typeface="Arial"/>
                <a:cs typeface="Arial"/>
              </a:rPr>
              <a:t>∞</a:t>
            </a:r>
            <a:r>
              <a:rPr lang="en-US" altLang="en-US" sz="2000" b="1" i="1" dirty="0">
                <a:latin typeface="Arial"/>
                <a:cs typeface="Arial"/>
              </a:rPr>
              <a:t> </a:t>
            </a:r>
            <a:r>
              <a:rPr lang="en-US" altLang="en-US" sz="2000" dirty="0">
                <a:latin typeface="Arial"/>
                <a:cs typeface="Arial"/>
              </a:rPr>
              <a:t>= surrounding temperature </a:t>
            </a:r>
            <a:r>
              <a:rPr lang="en-US" altLang="en-US" sz="1800" b="1" dirty="0">
                <a:latin typeface="Arial"/>
                <a:cs typeface="Arial"/>
              </a:rPr>
              <a:t>(absolute)</a:t>
            </a:r>
            <a:endParaRPr lang="en-US" altLang="en-US" sz="2000" b="1" dirty="0">
              <a:latin typeface="Arial"/>
              <a:cs typeface="Arial"/>
            </a:endParaRPr>
          </a:p>
          <a:p>
            <a:r>
              <a:rPr lang="en-US" altLang="en-US" sz="2000" b="1" i="1" dirty="0">
                <a:latin typeface="Arial"/>
                <a:cs typeface="Arial"/>
              </a:rPr>
              <a:t>          A </a:t>
            </a:r>
            <a:r>
              <a:rPr lang="en-US" altLang="en-US" sz="2000" dirty="0">
                <a:latin typeface="Arial"/>
                <a:cs typeface="Arial"/>
              </a:rPr>
              <a:t>= surface area 	                           </a:t>
            </a:r>
            <a:r>
              <a:rPr lang="el-GR" altLang="en-US" sz="2000" b="1" dirty="0">
                <a:latin typeface="Arial"/>
                <a:cs typeface="Arial"/>
              </a:rPr>
              <a:t>σ</a:t>
            </a:r>
            <a:r>
              <a:rPr lang="en-US" altLang="en-US" sz="2000" dirty="0">
                <a:latin typeface="Arial"/>
                <a:cs typeface="Arial"/>
              </a:rPr>
              <a:t>= Stefan-Boltzmann’s constant </a:t>
            </a:r>
          </a:p>
        </p:txBody>
      </p:sp>
      <p:pic>
        <p:nvPicPr>
          <p:cNvPr id="7" name="Picture 7" descr="Hot_metalwork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832" y="960436"/>
            <a:ext cx="2926621" cy="212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8413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Thermal Insulation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29878" y="1234385"/>
            <a:ext cx="73263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Slows down heat transfer</a:t>
            </a: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endParaRPr lang="en-US" alt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Examples: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Clothing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Walls of houses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Refrigerators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Thermos bottles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560" y="1782271"/>
            <a:ext cx="3300413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0842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Material Price List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2196" y="1209480"/>
            <a:ext cx="8805895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Minimal design - ability to design an object that is both functional and economical</a:t>
            </a: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  <a:defRPr/>
            </a:pPr>
            <a:endParaRPr lang="en-US" sz="2800" dirty="0" smtClean="0">
              <a:solidFill>
                <a:srgbClr val="000000"/>
              </a:solidFill>
              <a:latin typeface="Arial"/>
              <a:ea typeface="Tahoma" panose="020B0604030504040204" pitchFamily="34" charset="0"/>
              <a:cs typeface="Arial"/>
            </a:endParaRPr>
          </a:p>
          <a:p>
            <a:pPr marL="855662" lvl="1" indent="-342900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Goal 1: Maximize functionality</a:t>
            </a:r>
          </a:p>
          <a:p>
            <a:pPr marL="855662" indent="-342900" eaLnBrk="1" hangingPunct="1">
              <a:lnSpc>
                <a:spcPct val="150000"/>
              </a:lnSpc>
              <a:buFont typeface="Arial"/>
              <a:buChar char="•"/>
              <a:defRPr/>
            </a:pPr>
            <a:endParaRPr lang="en-US" sz="2800" dirty="0" smtClean="0">
              <a:solidFill>
                <a:srgbClr val="000000"/>
              </a:solidFill>
              <a:latin typeface="Arial"/>
              <a:ea typeface="Tahoma" panose="020B0604030504040204" pitchFamily="34" charset="0"/>
              <a:cs typeface="Arial"/>
            </a:endParaRPr>
          </a:p>
          <a:p>
            <a:pPr marL="855662" lvl="1" indent="-342900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Goal 2: Minimize cost </a:t>
            </a:r>
          </a:p>
        </p:txBody>
      </p:sp>
    </p:spTree>
    <p:extLst>
      <p:ext uri="{BB962C8B-B14F-4D97-AF65-F5344CB8AC3E}">
        <p14:creationId xmlns:p14="http://schemas.microsoft.com/office/powerpoint/2010/main" val="1166234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Materials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170333" y="1145594"/>
            <a:ext cx="8989148" cy="4507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2"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Foam chips</a:t>
            </a: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Plastic wrap</a:t>
            </a: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Tape</a:t>
            </a: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Aluminum foil</a:t>
            </a: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Cup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Styrofoam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Paper</a:t>
            </a: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Plastic cup lid</a:t>
            </a: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Boiled egg</a:t>
            </a:r>
          </a:p>
          <a:p>
            <a:pPr marL="171450" indent="-171450" eaLnBrk="1" hangingPunct="1">
              <a:lnSpc>
                <a:spcPct val="150000"/>
              </a:lnSpc>
              <a:buFont typeface="Arial"/>
              <a:buChar char="•"/>
              <a:defRPr/>
            </a:pPr>
            <a:endParaRPr lang="en-US" sz="11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Thermocouple and wire connectors</a:t>
            </a:r>
          </a:p>
          <a:p>
            <a:pPr marL="171450" indent="-171450" eaLnBrk="1" hangingPunct="1">
              <a:lnSpc>
                <a:spcPct val="150000"/>
              </a:lnSpc>
              <a:buFont typeface="Arial"/>
              <a:buChar char="•"/>
              <a:defRPr/>
            </a:pPr>
            <a:endParaRPr lang="en-US" sz="11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Thermal LabVIEW program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4053" y="4270495"/>
            <a:ext cx="2067149" cy="1762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504" y="4337776"/>
            <a:ext cx="2129908" cy="1724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2182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Problem Statement</a:t>
            </a:r>
            <a:endParaRPr kumimoji="1" lang="zh-CN" alt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80077" y="1760152"/>
            <a:ext cx="10250134" cy="338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65138" indent="-465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Design/construct insulating container to accept hot egg just removed from boiling water</a:t>
            </a: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endParaRPr lang="en-US" alt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Container should minimize heat loss from egg</a:t>
            </a: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endParaRPr lang="en-US" alt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Use minimal design concepts</a:t>
            </a:r>
          </a:p>
        </p:txBody>
      </p:sp>
    </p:spTree>
    <p:extLst>
      <p:ext uri="{BB962C8B-B14F-4D97-AF65-F5344CB8AC3E}">
        <p14:creationId xmlns:p14="http://schemas.microsoft.com/office/powerpoint/2010/main" val="1501419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Materials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349615" y="1209479"/>
            <a:ext cx="7511059" cy="4543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Large foam cup………………….………$0.50</a:t>
            </a: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Lid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…………………………………………$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0.25</a:t>
            </a: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Paper cup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…………………….……….….$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0.40</a:t>
            </a: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Styrofoam pieces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.…………….………..  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$0.05 / 6</a:t>
            </a: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Tape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…………………………….….…… 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$0.10/ </a:t>
            </a:r>
            <a:r>
              <a:rPr lang="en-US" altLang="en-US" dirty="0" err="1">
                <a:solidFill>
                  <a:srgbClr val="000000"/>
                </a:solidFill>
                <a:latin typeface="Arial"/>
                <a:cs typeface="Arial"/>
              </a:rPr>
              <a:t>ft</a:t>
            </a:r>
            <a:endParaRPr lang="en-US" alt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Aluminum foil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……………………..……  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$0.30/ ft</a:t>
            </a:r>
            <a:r>
              <a:rPr lang="en-US" altLang="en-US" baseline="300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Plastic wrap  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………………….….……..$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0.02 / ft</a:t>
            </a:r>
            <a:r>
              <a:rPr lang="en-US" altLang="en-US" baseline="300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91841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197294" y="898619"/>
            <a:ext cx="9734107" cy="490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3200" dirty="0">
                <a:solidFill>
                  <a:srgbClr val="000066"/>
                </a:solidFill>
                <a:latin typeface="Arial"/>
                <a:cs typeface="Arial"/>
              </a:rPr>
              <a:t>Objective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3200" dirty="0">
                <a:solidFill>
                  <a:srgbClr val="000066"/>
                </a:solidFill>
                <a:latin typeface="Arial"/>
                <a:cs typeface="Arial"/>
              </a:rPr>
              <a:t>Background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3200" dirty="0">
                <a:solidFill>
                  <a:srgbClr val="000066"/>
                </a:solidFill>
                <a:latin typeface="Arial"/>
                <a:cs typeface="Arial"/>
              </a:rPr>
              <a:t>Materials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3200" dirty="0">
                <a:solidFill>
                  <a:srgbClr val="000066"/>
                </a:solidFill>
                <a:latin typeface="Arial"/>
                <a:cs typeface="Arial"/>
              </a:rPr>
              <a:t>Procedure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3200" dirty="0">
                <a:solidFill>
                  <a:srgbClr val="000066"/>
                </a:solidFill>
                <a:latin typeface="Arial"/>
                <a:cs typeface="Arial"/>
              </a:rPr>
              <a:t>Report / Presentation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3200" dirty="0">
                <a:solidFill>
                  <a:srgbClr val="000066"/>
                </a:solidFill>
                <a:latin typeface="Arial"/>
                <a:cs typeface="Arial"/>
              </a:rPr>
              <a:t>Closing</a:t>
            </a:r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Rules of the Competition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572577" y="960437"/>
            <a:ext cx="7682533" cy="4618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sz="1800" dirty="0">
                <a:solidFill>
                  <a:srgbClr val="000000"/>
                </a:solidFill>
                <a:latin typeface="Arial"/>
                <a:cs typeface="Arial"/>
              </a:rPr>
              <a:t>A container must be purchased</a:t>
            </a:r>
          </a:p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sz="1800" dirty="0">
                <a:solidFill>
                  <a:srgbClr val="000000"/>
                </a:solidFill>
                <a:latin typeface="Arial"/>
                <a:cs typeface="Arial"/>
              </a:rPr>
              <a:t>All materials must remain inside chosen container</a:t>
            </a:r>
          </a:p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sz="1800" dirty="0">
                <a:solidFill>
                  <a:srgbClr val="000000"/>
                </a:solidFill>
                <a:latin typeface="Arial"/>
                <a:cs typeface="Arial"/>
              </a:rPr>
              <a:t>Container cannot be larger than largest cup provided</a:t>
            </a:r>
          </a:p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sz="1800" dirty="0">
                <a:solidFill>
                  <a:srgbClr val="000000"/>
                </a:solidFill>
                <a:latin typeface="Arial"/>
                <a:cs typeface="Arial"/>
              </a:rPr>
              <a:t>No external heat sources may be used</a:t>
            </a:r>
          </a:p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sz="1800" dirty="0">
                <a:solidFill>
                  <a:srgbClr val="000000"/>
                </a:solidFill>
                <a:latin typeface="Arial"/>
                <a:cs typeface="Arial"/>
              </a:rPr>
              <a:t>Start LabVIEW program when container cover is closed and egg is inside</a:t>
            </a:r>
          </a:p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sz="1800" dirty="0">
                <a:solidFill>
                  <a:srgbClr val="000000"/>
                </a:solidFill>
                <a:latin typeface="Arial"/>
                <a:cs typeface="Arial"/>
              </a:rPr>
              <a:t>Container may not be held or covered during temperature readings</a:t>
            </a:r>
          </a:p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sz="1800" dirty="0">
                <a:solidFill>
                  <a:srgbClr val="000000"/>
                </a:solidFill>
                <a:latin typeface="Arial"/>
                <a:cs typeface="Arial"/>
              </a:rPr>
              <a:t>Egg may not be returned to water (No “restarts”)</a:t>
            </a:r>
          </a:p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sz="1800" dirty="0">
                <a:solidFill>
                  <a:srgbClr val="000000"/>
                </a:solidFill>
                <a:latin typeface="Arial"/>
                <a:cs typeface="Arial"/>
              </a:rPr>
              <a:t>At least one cup must be used</a:t>
            </a:r>
          </a:p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sz="1800" dirty="0">
                <a:solidFill>
                  <a:srgbClr val="000000"/>
                </a:solidFill>
                <a:latin typeface="Arial"/>
                <a:cs typeface="Arial"/>
              </a:rPr>
              <a:t>Egg shell may not be cracked</a:t>
            </a:r>
          </a:p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sz="1800" dirty="0">
                <a:solidFill>
                  <a:srgbClr val="000000"/>
                </a:solidFill>
                <a:latin typeface="Arial"/>
                <a:cs typeface="Arial"/>
              </a:rPr>
              <a:t>Container must remain on surface of testing area</a:t>
            </a:r>
          </a:p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sz="1800" dirty="0">
                <a:solidFill>
                  <a:srgbClr val="000000"/>
                </a:solidFill>
                <a:latin typeface="Arial"/>
                <a:cs typeface="Arial"/>
              </a:rPr>
              <a:t>Thermocouple must only be taped to surface of egg shell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72717" y="2185993"/>
            <a:ext cx="2265962" cy="2221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en-US" sz="2000" dirty="0">
                <a:solidFill>
                  <a:srgbClr val="CC0000"/>
                </a:solidFill>
              </a:rPr>
              <a:t>Design Specs.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en-US" sz="2000" dirty="0"/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en-US" sz="2000" dirty="0"/>
              <a:t>Declaration of winners</a:t>
            </a:r>
          </a:p>
        </p:txBody>
      </p:sp>
      <p:cxnSp>
        <p:nvCxnSpPr>
          <p:cNvPr id="6" name="Straight Connector 3"/>
          <p:cNvCxnSpPr/>
          <p:nvPr/>
        </p:nvCxnSpPr>
        <p:spPr>
          <a:xfrm>
            <a:off x="2676155" y="1358906"/>
            <a:ext cx="0" cy="418654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0771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Rules of Competition</a:t>
            </a:r>
            <a:endParaRPr kumimoji="1" lang="zh-CN" alt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72717" y="2185993"/>
            <a:ext cx="2265962" cy="2221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en-US" sz="2000" dirty="0">
                <a:solidFill>
                  <a:srgbClr val="000000"/>
                </a:solidFill>
              </a:rPr>
              <a:t>Design </a:t>
            </a:r>
            <a:r>
              <a:rPr lang="en-US" altLang="en-US" sz="2000" dirty="0" smtClean="0">
                <a:solidFill>
                  <a:srgbClr val="000000"/>
                </a:solidFill>
              </a:rPr>
              <a:t>Specs</a:t>
            </a:r>
            <a:endParaRPr lang="en-US" altLang="en-US" sz="20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en-US" sz="2000" dirty="0"/>
              <a:t>Declaration of winners</a:t>
            </a:r>
          </a:p>
        </p:txBody>
      </p:sp>
      <p:cxnSp>
        <p:nvCxnSpPr>
          <p:cNvPr id="5" name="Straight Connector 3"/>
          <p:cNvCxnSpPr/>
          <p:nvPr/>
        </p:nvCxnSpPr>
        <p:spPr>
          <a:xfrm>
            <a:off x="2676155" y="1358906"/>
            <a:ext cx="0" cy="418654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41213" y="1208188"/>
            <a:ext cx="7839593" cy="46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285750" indent="-28575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000" dirty="0">
                <a:solidFill>
                  <a:srgbClr val="CC0000"/>
                </a:solidFill>
                <a:latin typeface="Arial"/>
                <a:cs typeface="Arial"/>
              </a:rPr>
              <a:t>Disqualifications</a:t>
            </a:r>
            <a:r>
              <a:rPr lang="en-US" altLang="en-US" sz="2000" dirty="0">
                <a:latin typeface="Arial"/>
                <a:cs typeface="Arial"/>
              </a:rPr>
              <a:t> </a:t>
            </a: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occur when:</a:t>
            </a:r>
          </a:p>
          <a:p>
            <a:pPr marL="285750" indent="-285750" eaLnBrk="1" hangingPunct="1">
              <a:lnSpc>
                <a:spcPct val="150000"/>
              </a:lnSpc>
              <a:buFont typeface="Arial"/>
              <a:buChar char="•"/>
            </a:pPr>
            <a:endParaRPr lang="en-US" altLang="en-US" sz="2000" dirty="0">
              <a:solidFill>
                <a:srgbClr val="000066"/>
              </a:solidFill>
              <a:latin typeface="Arial"/>
              <a:cs typeface="Arial"/>
            </a:endParaRPr>
          </a:p>
          <a:p>
            <a:pPr marL="285750" indent="-28575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Any materials are outside the container</a:t>
            </a:r>
          </a:p>
          <a:p>
            <a:pPr marL="285750" indent="-285750" eaLnBrk="1" hangingPunct="1">
              <a:lnSpc>
                <a:spcPct val="150000"/>
              </a:lnSpc>
              <a:buFont typeface="Arial"/>
              <a:buChar char="•"/>
            </a:pPr>
            <a:endParaRPr lang="en-US" altLang="en-US" sz="2000" dirty="0">
              <a:solidFill>
                <a:srgbClr val="000066"/>
              </a:solidFill>
              <a:latin typeface="Arial"/>
              <a:cs typeface="Arial"/>
            </a:endParaRPr>
          </a:p>
          <a:p>
            <a:pPr marL="285750" indent="-28575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Container is held during testing</a:t>
            </a:r>
          </a:p>
          <a:p>
            <a:pPr marL="285750" indent="-285750" eaLnBrk="1" hangingPunct="1">
              <a:lnSpc>
                <a:spcPct val="150000"/>
              </a:lnSpc>
              <a:buFont typeface="Arial"/>
              <a:buChar char="•"/>
            </a:pPr>
            <a:endParaRPr lang="en-US" altLang="en-US" sz="2000" dirty="0">
              <a:solidFill>
                <a:srgbClr val="000066"/>
              </a:solidFill>
              <a:latin typeface="Arial"/>
              <a:cs typeface="Arial"/>
            </a:endParaRPr>
          </a:p>
          <a:p>
            <a:pPr marL="285750" indent="-28575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Any external heating source is used </a:t>
            </a:r>
          </a:p>
          <a:p>
            <a:pPr marL="285750" indent="-285750" eaLnBrk="1" hangingPunct="1">
              <a:lnSpc>
                <a:spcPct val="150000"/>
              </a:lnSpc>
              <a:buFont typeface="Arial"/>
              <a:buChar char="•"/>
            </a:pPr>
            <a:endParaRPr lang="en-US" altLang="en-US" sz="2000" dirty="0">
              <a:solidFill>
                <a:srgbClr val="000066"/>
              </a:solidFill>
              <a:latin typeface="Arial"/>
              <a:cs typeface="Arial"/>
            </a:endParaRPr>
          </a:p>
          <a:p>
            <a:pPr marL="285750" indent="-28575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Testing not started within 30 seconds of receiving egg</a:t>
            </a:r>
          </a:p>
        </p:txBody>
      </p:sp>
    </p:spTree>
    <p:extLst>
      <p:ext uri="{BB962C8B-B14F-4D97-AF65-F5344CB8AC3E}">
        <p14:creationId xmlns:p14="http://schemas.microsoft.com/office/powerpoint/2010/main" val="6103464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Rules of Competition</a:t>
            </a:r>
            <a:endParaRPr kumimoji="1" lang="zh-CN" alt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72717" y="2185993"/>
            <a:ext cx="2265962" cy="2221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en-US" sz="2000" dirty="0">
                <a:solidFill>
                  <a:srgbClr val="000000"/>
                </a:solidFill>
              </a:rPr>
              <a:t>Design </a:t>
            </a:r>
            <a:r>
              <a:rPr lang="en-US" altLang="en-US" sz="2000" dirty="0" smtClean="0">
                <a:solidFill>
                  <a:srgbClr val="000000"/>
                </a:solidFill>
              </a:rPr>
              <a:t>Specs</a:t>
            </a:r>
            <a:endParaRPr lang="en-US" altLang="en-US" sz="20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en-US" sz="2000" dirty="0"/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Declaration of winners</a:t>
            </a:r>
          </a:p>
        </p:txBody>
      </p:sp>
      <p:cxnSp>
        <p:nvCxnSpPr>
          <p:cNvPr id="5" name="Straight Connector 3"/>
          <p:cNvCxnSpPr/>
          <p:nvPr/>
        </p:nvCxnSpPr>
        <p:spPr>
          <a:xfrm>
            <a:off x="2676155" y="1358906"/>
            <a:ext cx="0" cy="418654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348471" y="910631"/>
            <a:ext cx="8255249" cy="4767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en-US" sz="2200" dirty="0">
                <a:solidFill>
                  <a:srgbClr val="000066"/>
                </a:solidFill>
                <a:latin typeface="Arial"/>
                <a:cs typeface="Arial"/>
              </a:rPr>
              <a:t>IC = insulating capability of container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en-US" sz="2200" dirty="0">
                <a:solidFill>
                  <a:srgbClr val="000066"/>
                </a:solidFill>
                <a:latin typeface="Arial"/>
                <a:cs typeface="Arial"/>
              </a:rPr>
              <a:t>IC is slope of first 15 minutes of the heat loss </a:t>
            </a:r>
            <a:r>
              <a:rPr lang="en-US" altLang="en-US" sz="2200" dirty="0" smtClean="0">
                <a:solidFill>
                  <a:srgbClr val="000066"/>
                </a:solidFill>
                <a:latin typeface="Arial"/>
                <a:cs typeface="Arial"/>
              </a:rPr>
              <a:t>plot  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en-US" sz="220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endParaRPr lang="en-US" altLang="en-US" sz="2200" dirty="0">
              <a:solidFill>
                <a:srgbClr val="000066"/>
              </a:solidFill>
              <a:latin typeface="Arial"/>
              <a:cs typeface="Arial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en-US" sz="2200" dirty="0">
                <a:solidFill>
                  <a:srgbClr val="000066"/>
                </a:solidFill>
                <a:latin typeface="Arial"/>
                <a:cs typeface="Arial"/>
              </a:rPr>
              <a:t>T</a:t>
            </a:r>
            <a:r>
              <a:rPr lang="en-US" altLang="en-US" sz="2200" baseline="-25000" dirty="0">
                <a:solidFill>
                  <a:srgbClr val="000066"/>
                </a:solidFill>
                <a:latin typeface="Arial"/>
                <a:cs typeface="Arial"/>
              </a:rPr>
              <a:t>R</a:t>
            </a:r>
            <a:r>
              <a:rPr lang="en-US" altLang="en-US" sz="2200" dirty="0">
                <a:solidFill>
                  <a:srgbClr val="000066"/>
                </a:solidFill>
                <a:latin typeface="Arial"/>
                <a:cs typeface="Arial"/>
              </a:rPr>
              <a:t> is room temperature, T</a:t>
            </a:r>
            <a:r>
              <a:rPr lang="en-US" altLang="en-US" sz="2200" baseline="-25000" dirty="0">
                <a:solidFill>
                  <a:srgbClr val="000066"/>
                </a:solidFill>
                <a:latin typeface="Arial"/>
                <a:cs typeface="Arial"/>
              </a:rPr>
              <a:t>F</a:t>
            </a:r>
            <a:r>
              <a:rPr lang="en-US" altLang="en-US" sz="2200" dirty="0">
                <a:solidFill>
                  <a:srgbClr val="000066"/>
                </a:solidFill>
                <a:latin typeface="Arial"/>
                <a:cs typeface="Arial"/>
              </a:rPr>
              <a:t> is final thermocouple temperature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en-US" sz="2200" dirty="0">
                <a:solidFill>
                  <a:srgbClr val="000066"/>
                </a:solidFill>
                <a:latin typeface="Arial"/>
                <a:cs typeface="Arial"/>
              </a:rPr>
              <a:t>Team with lowest </a:t>
            </a:r>
            <a:r>
              <a:rPr lang="en-US" altLang="en-US" sz="2200" b="1" dirty="0">
                <a:solidFill>
                  <a:srgbClr val="000066"/>
                </a:solidFill>
                <a:latin typeface="Arial"/>
                <a:cs typeface="Arial"/>
              </a:rPr>
              <a:t>M</a:t>
            </a:r>
            <a:r>
              <a:rPr lang="en-US" altLang="en-US" sz="2200" dirty="0">
                <a:solidFill>
                  <a:srgbClr val="000066"/>
                </a:solidFill>
                <a:latin typeface="Arial"/>
                <a:cs typeface="Arial"/>
              </a:rPr>
              <a:t>inimal </a:t>
            </a:r>
            <a:r>
              <a:rPr lang="en-US" altLang="en-US" sz="2200" b="1" dirty="0">
                <a:solidFill>
                  <a:srgbClr val="000066"/>
                </a:solidFill>
                <a:latin typeface="Arial"/>
                <a:cs typeface="Arial"/>
              </a:rPr>
              <a:t>D</a:t>
            </a:r>
            <a:r>
              <a:rPr lang="en-US" altLang="en-US" sz="2200" dirty="0">
                <a:solidFill>
                  <a:srgbClr val="000066"/>
                </a:solidFill>
                <a:latin typeface="Arial"/>
                <a:cs typeface="Arial"/>
              </a:rPr>
              <a:t>esign </a:t>
            </a:r>
            <a:r>
              <a:rPr lang="en-US" altLang="en-US" sz="2200" b="1" dirty="0">
                <a:solidFill>
                  <a:srgbClr val="000066"/>
                </a:solidFill>
                <a:latin typeface="Arial"/>
                <a:cs typeface="Arial"/>
              </a:rPr>
              <a:t>R</a:t>
            </a:r>
            <a:r>
              <a:rPr lang="en-US" altLang="en-US" sz="2200" dirty="0">
                <a:solidFill>
                  <a:srgbClr val="000066"/>
                </a:solidFill>
                <a:latin typeface="Arial"/>
                <a:cs typeface="Arial"/>
              </a:rPr>
              <a:t>atio wins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en-US" sz="2200" dirty="0">
                <a:solidFill>
                  <a:srgbClr val="000066"/>
                </a:solidFill>
                <a:latin typeface="Arial"/>
                <a:cs typeface="Arial"/>
              </a:rPr>
              <a:t>Extra points for </a:t>
            </a:r>
            <a:r>
              <a:rPr lang="en-US" altLang="en-US" sz="2200" dirty="0" smtClean="0">
                <a:solidFill>
                  <a:srgbClr val="000066"/>
                </a:solidFill>
                <a:latin typeface="Arial"/>
                <a:cs typeface="Arial"/>
              </a:rPr>
              <a:t>Recitation Presentation</a:t>
            </a:r>
            <a:endParaRPr lang="en-US" altLang="en-US" sz="2200" dirty="0">
              <a:solidFill>
                <a:srgbClr val="000066"/>
              </a:solidFill>
              <a:latin typeface="Arial"/>
              <a:cs typeface="Arial"/>
            </a:endParaRPr>
          </a:p>
          <a:p>
            <a:pPr marL="800100" lvl="1" indent="-342900" eaLnBrk="1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en-US" sz="2200" dirty="0">
                <a:solidFill>
                  <a:srgbClr val="000066"/>
                </a:solidFill>
                <a:latin typeface="Arial"/>
                <a:cs typeface="Arial"/>
              </a:rPr>
              <a:t>Winning team +</a:t>
            </a:r>
            <a:r>
              <a:rPr lang="en-US" altLang="en-US" sz="2200" dirty="0" smtClean="0">
                <a:solidFill>
                  <a:srgbClr val="000066"/>
                </a:solidFill>
                <a:latin typeface="Arial"/>
                <a:cs typeface="Arial"/>
              </a:rPr>
              <a:t>1</a:t>
            </a:r>
            <a:endParaRPr lang="en-US" altLang="en-US" sz="2200" dirty="0">
              <a:solidFill>
                <a:srgbClr val="000066"/>
              </a:solidFill>
              <a:latin typeface="Arial"/>
              <a:cs typeface="Arial"/>
            </a:endParaRPr>
          </a:p>
          <a:p>
            <a:pPr marL="800100" lvl="1" indent="-342900" eaLnBrk="1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en-US" sz="2200" dirty="0">
                <a:solidFill>
                  <a:srgbClr val="000066"/>
                </a:solidFill>
                <a:latin typeface="Arial"/>
                <a:cs typeface="Arial"/>
              </a:rPr>
              <a:t>2</a:t>
            </a:r>
            <a:r>
              <a:rPr lang="en-US" altLang="en-US" sz="2200" baseline="30000" dirty="0">
                <a:solidFill>
                  <a:srgbClr val="000066"/>
                </a:solidFill>
                <a:latin typeface="Arial"/>
                <a:cs typeface="Arial"/>
              </a:rPr>
              <a:t>nd</a:t>
            </a:r>
            <a:r>
              <a:rPr lang="en-US" altLang="en-US" sz="2200" dirty="0">
                <a:solidFill>
                  <a:srgbClr val="000066"/>
                </a:solidFill>
                <a:latin typeface="Arial"/>
                <a:cs typeface="Arial"/>
              </a:rPr>
              <a:t> place team </a:t>
            </a:r>
            <a:r>
              <a:rPr lang="en-US" altLang="en-US" sz="2200" dirty="0" smtClean="0">
                <a:solidFill>
                  <a:srgbClr val="000066"/>
                </a:solidFill>
                <a:latin typeface="Arial"/>
                <a:cs typeface="Arial"/>
              </a:rPr>
              <a:t>+0.5 </a:t>
            </a:r>
            <a:r>
              <a:rPr lang="en-US" altLang="en-US" sz="2200" dirty="0">
                <a:solidFill>
                  <a:srgbClr val="000066"/>
                </a:solidFill>
                <a:latin typeface="Arial"/>
                <a:cs typeface="Arial"/>
              </a:rPr>
              <a:t>(4 or more teams)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en-US" sz="2200" dirty="0">
                <a:solidFill>
                  <a:srgbClr val="000066"/>
                </a:solidFill>
                <a:latin typeface="Arial"/>
                <a:cs typeface="Arial"/>
              </a:rPr>
              <a:t>3</a:t>
            </a:r>
            <a:r>
              <a:rPr lang="en-US" altLang="en-US" sz="2200" baseline="30000" dirty="0">
                <a:solidFill>
                  <a:srgbClr val="000066"/>
                </a:solidFill>
                <a:latin typeface="Arial"/>
                <a:cs typeface="Arial"/>
              </a:rPr>
              <a:t>rd</a:t>
            </a:r>
            <a:r>
              <a:rPr lang="en-US" altLang="en-US" sz="2200" dirty="0">
                <a:solidFill>
                  <a:srgbClr val="000066"/>
                </a:solidFill>
                <a:latin typeface="Arial"/>
                <a:cs typeface="Arial"/>
              </a:rPr>
              <a:t> place team </a:t>
            </a:r>
            <a:r>
              <a:rPr lang="en-US" altLang="en-US" sz="2200" dirty="0" smtClean="0">
                <a:solidFill>
                  <a:srgbClr val="000066"/>
                </a:solidFill>
                <a:latin typeface="Arial"/>
                <a:cs typeface="Arial"/>
              </a:rPr>
              <a:t>+0.2 </a:t>
            </a:r>
            <a:r>
              <a:rPr lang="en-US" altLang="en-US" sz="2200" dirty="0">
                <a:solidFill>
                  <a:srgbClr val="000066"/>
                </a:solidFill>
                <a:latin typeface="Arial"/>
                <a:cs typeface="Arial"/>
              </a:rPr>
              <a:t>(8 or more teams)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637716"/>
              </p:ext>
            </p:extLst>
          </p:nvPr>
        </p:nvGraphicFramePr>
        <p:xfrm>
          <a:off x="3839650" y="2150671"/>
          <a:ext cx="2525713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447800" imgH="419100" progId="Equation.3">
                  <p:embed/>
                </p:oleObj>
              </mc:Choice>
              <mc:Fallback>
                <p:oleObj name="Equation" r:id="rId3" imgW="14478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9650" y="2150671"/>
                        <a:ext cx="2525713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73335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Procedure</a:t>
            </a:r>
            <a:endParaRPr kumimoji="1" lang="zh-CN" alt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72717" y="2185993"/>
            <a:ext cx="2265962" cy="175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en-US" sz="2000" dirty="0" smtClean="0">
                <a:solidFill>
                  <a:srgbClr val="FF0000"/>
                </a:solidFill>
              </a:rPr>
              <a:t>Pre-Test</a:t>
            </a:r>
            <a:endParaRPr lang="en-US" altLang="en-US" sz="20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en-US" sz="2000" dirty="0" smtClean="0"/>
              <a:t>Test</a:t>
            </a:r>
            <a:endParaRPr lang="en-US" altLang="en-US" sz="2000" dirty="0"/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en-US" sz="2000" dirty="0" smtClean="0"/>
              <a:t>Post-Test</a:t>
            </a:r>
            <a:endParaRPr lang="en-US" altLang="en-US" sz="2000" dirty="0"/>
          </a:p>
        </p:txBody>
      </p:sp>
      <p:cxnSp>
        <p:nvCxnSpPr>
          <p:cNvPr id="5" name="Straight Connector 3"/>
          <p:cNvCxnSpPr/>
          <p:nvPr/>
        </p:nvCxnSpPr>
        <p:spPr>
          <a:xfrm>
            <a:off x="2676155" y="1358906"/>
            <a:ext cx="0" cy="418654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685302" y="786109"/>
            <a:ext cx="8142525" cy="486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ts val="12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Pre-Test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12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Observe provided material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12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Brainstorm for possible designs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12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Sketch design on paper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ts val="12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Label properly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12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Construct design according to your sketch 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ts val="12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Note design changes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12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Create price list detailing your design </a:t>
            </a:r>
          </a:p>
        </p:txBody>
      </p:sp>
    </p:spTree>
    <p:extLst>
      <p:ext uri="{BB962C8B-B14F-4D97-AF65-F5344CB8AC3E}">
        <p14:creationId xmlns:p14="http://schemas.microsoft.com/office/powerpoint/2010/main" val="24914648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Procedure</a:t>
            </a:r>
            <a:endParaRPr kumimoji="1" lang="zh-CN" alt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72717" y="2185993"/>
            <a:ext cx="2265962" cy="175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en-US" sz="2000" dirty="0" smtClean="0">
                <a:solidFill>
                  <a:srgbClr val="000000"/>
                </a:solidFill>
              </a:rPr>
              <a:t>Pre-Test</a:t>
            </a:r>
            <a:endParaRPr lang="en-US" altLang="en-US" sz="20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en-US" sz="2000" dirty="0" smtClean="0">
                <a:solidFill>
                  <a:srgbClr val="FF0000"/>
                </a:solidFill>
              </a:rPr>
              <a:t>Test</a:t>
            </a:r>
            <a:endParaRPr lang="en-US" altLang="en-US" sz="20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en-US" sz="2000" dirty="0" smtClean="0"/>
              <a:t>Post-Test</a:t>
            </a:r>
            <a:endParaRPr lang="en-US" altLang="en-US" sz="2000" dirty="0"/>
          </a:p>
        </p:txBody>
      </p:sp>
      <p:cxnSp>
        <p:nvCxnSpPr>
          <p:cNvPr id="5" name="Straight Connector 3"/>
          <p:cNvCxnSpPr/>
          <p:nvPr/>
        </p:nvCxnSpPr>
        <p:spPr>
          <a:xfrm>
            <a:off x="2676155" y="1358906"/>
            <a:ext cx="0" cy="418654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373374" y="960438"/>
            <a:ext cx="8056042" cy="4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dirty="0">
                <a:latin typeface="Arial"/>
                <a:cs typeface="Arial"/>
              </a:rPr>
              <a:t>Test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dirty="0">
                <a:latin typeface="Arial"/>
                <a:cs typeface="Arial"/>
              </a:rPr>
              <a:t>* TA performs test using an unmodified cup (control experiment) </a:t>
            </a:r>
          </a:p>
          <a:p>
            <a:pPr lvl="1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dirty="0">
                <a:latin typeface="Arial"/>
                <a:cs typeface="Arial"/>
              </a:rPr>
              <a:t>Receive boiled egg from instructor</a:t>
            </a:r>
          </a:p>
          <a:p>
            <a:pPr lvl="1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dirty="0">
                <a:latin typeface="Arial"/>
                <a:cs typeface="Arial"/>
              </a:rPr>
              <a:t>Tape one end of thermocouple wire to egg (constant contact essential)</a:t>
            </a:r>
          </a:p>
          <a:p>
            <a:pPr lvl="1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dirty="0">
                <a:latin typeface="Arial"/>
                <a:cs typeface="Arial"/>
              </a:rPr>
              <a:t>Insert egg with attached thermocouple</a:t>
            </a:r>
          </a:p>
          <a:p>
            <a:pPr lvl="1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dirty="0">
                <a:latin typeface="Arial"/>
                <a:cs typeface="Arial"/>
              </a:rPr>
              <a:t>Quickly close container</a:t>
            </a:r>
          </a:p>
          <a:p>
            <a:pPr lvl="1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dirty="0">
                <a:latin typeface="Arial"/>
                <a:cs typeface="Arial"/>
              </a:rPr>
              <a:t>Start LabVIEW program</a:t>
            </a:r>
          </a:p>
        </p:txBody>
      </p:sp>
    </p:spTree>
    <p:extLst>
      <p:ext uri="{BB962C8B-B14F-4D97-AF65-F5344CB8AC3E}">
        <p14:creationId xmlns:p14="http://schemas.microsoft.com/office/powerpoint/2010/main" val="21290514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Procedure</a:t>
            </a:r>
            <a:endParaRPr kumimoji="1" lang="zh-CN" alt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72717" y="2185993"/>
            <a:ext cx="2265962" cy="175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en-US" sz="2000" dirty="0" smtClean="0">
                <a:solidFill>
                  <a:srgbClr val="000000"/>
                </a:solidFill>
              </a:rPr>
              <a:t>Pre-Test</a:t>
            </a:r>
            <a:endParaRPr lang="en-US" altLang="en-US" sz="20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en-US" sz="2000" dirty="0" smtClean="0">
                <a:solidFill>
                  <a:srgbClr val="000000"/>
                </a:solidFill>
              </a:rPr>
              <a:t>Test</a:t>
            </a:r>
            <a:endParaRPr lang="en-US" altLang="en-US" sz="20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en-US" sz="2000" dirty="0" smtClean="0">
                <a:solidFill>
                  <a:srgbClr val="FF0000"/>
                </a:solidFill>
              </a:rPr>
              <a:t>Post-Test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3"/>
          <p:cNvCxnSpPr/>
          <p:nvPr/>
        </p:nvCxnSpPr>
        <p:spPr>
          <a:xfrm>
            <a:off x="2676155" y="1358906"/>
            <a:ext cx="0" cy="418654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323572" y="948533"/>
            <a:ext cx="8603859" cy="515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en-US" sz="2200" dirty="0">
                <a:solidFill>
                  <a:srgbClr val="000066"/>
                </a:solidFill>
                <a:latin typeface="Arial"/>
                <a:cs typeface="Arial"/>
              </a:rPr>
              <a:t>Post-Test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en-US" sz="2200" dirty="0">
                <a:solidFill>
                  <a:srgbClr val="000066"/>
                </a:solidFill>
                <a:latin typeface="Arial"/>
                <a:cs typeface="Arial"/>
              </a:rPr>
              <a:t>LabVIEW program has run for 15 minutes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en-US" sz="2200" dirty="0">
                <a:solidFill>
                  <a:srgbClr val="000066"/>
                </a:solidFill>
                <a:latin typeface="Arial"/>
                <a:cs typeface="Arial"/>
              </a:rPr>
              <a:t>Excel table automatically created after test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en-US" sz="2200" dirty="0">
                <a:solidFill>
                  <a:srgbClr val="000066"/>
                </a:solidFill>
                <a:latin typeface="Arial"/>
                <a:cs typeface="Arial"/>
              </a:rPr>
              <a:t>Use data on table to create Excel  graph of Temperature vs. Time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en-US" sz="2200" dirty="0">
                <a:solidFill>
                  <a:srgbClr val="000066"/>
                </a:solidFill>
                <a:latin typeface="Arial"/>
                <a:cs typeface="Arial"/>
              </a:rPr>
              <a:t>Show table and graph to TA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en-US" sz="2200" dirty="0">
                <a:solidFill>
                  <a:srgbClr val="000066"/>
                </a:solidFill>
                <a:latin typeface="Arial"/>
                <a:cs typeface="Arial"/>
              </a:rPr>
              <a:t>TA will initial lab notes that table and graph have been created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en-US" sz="2200" dirty="0">
                <a:solidFill>
                  <a:srgbClr val="000066"/>
                </a:solidFill>
                <a:latin typeface="Arial"/>
                <a:cs typeface="Arial"/>
              </a:rPr>
              <a:t>Save table and graph 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en-US" sz="2200" dirty="0">
                <a:solidFill>
                  <a:srgbClr val="000066"/>
                </a:solidFill>
                <a:latin typeface="Arial"/>
                <a:cs typeface="Arial"/>
              </a:rPr>
              <a:t>Have photo taken of container</a:t>
            </a:r>
          </a:p>
        </p:txBody>
      </p:sp>
    </p:spTree>
    <p:extLst>
      <p:ext uri="{BB962C8B-B14F-4D97-AF65-F5344CB8AC3E}">
        <p14:creationId xmlns:p14="http://schemas.microsoft.com/office/powerpoint/2010/main" val="199174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Assignment: Report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253984" y="1060054"/>
            <a:ext cx="9677419" cy="4742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Individual BONUS (!) Report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Title page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Discussion topics in the manual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Include a picture of your design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Scan in lab notes (ask TA for assistance)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TA must initial that table and graph were completed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Include table, graph, and photo of container</a:t>
            </a:r>
          </a:p>
        </p:txBody>
      </p:sp>
    </p:spTree>
    <p:extLst>
      <p:ext uri="{BB962C8B-B14F-4D97-AF65-F5344CB8AC3E}">
        <p14:creationId xmlns:p14="http://schemas.microsoft.com/office/powerpoint/2010/main" val="34172130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Assignment: Presentation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403388" y="935533"/>
            <a:ext cx="9428412" cy="479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ts val="12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Team presentation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12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State rules of competition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12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Describe your design and its concepts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12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Explain steps taken to complete lab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12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Professional-looking tables and graph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12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How could your current design be improved?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12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Refer to “Creating PowerPoint Presentations” found on EG website</a:t>
            </a:r>
          </a:p>
        </p:txBody>
      </p:sp>
    </p:spTree>
    <p:extLst>
      <p:ext uri="{BB962C8B-B14F-4D97-AF65-F5344CB8AC3E}">
        <p14:creationId xmlns:p14="http://schemas.microsoft.com/office/powerpoint/2010/main" val="13090804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Closing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478090" y="960437"/>
            <a:ext cx="9204306" cy="4543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Have all original data signed by TA</a:t>
            </a: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endParaRPr lang="en-US" alt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Each team member should have turn using software</a:t>
            </a: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endParaRPr lang="en-US" alt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Submit all work electronically</a:t>
            </a: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endParaRPr lang="en-US" alt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Return all unused materials to TA</a:t>
            </a: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endParaRPr lang="en-US" alt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Discard egg after testing</a:t>
            </a:r>
          </a:p>
        </p:txBody>
      </p:sp>
    </p:spTree>
    <p:extLst>
      <p:ext uri="{BB962C8B-B14F-4D97-AF65-F5344CB8AC3E}">
        <p14:creationId xmlns:p14="http://schemas.microsoft.com/office/powerpoint/2010/main" val="32784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Design and construct container to minimize heat loss from an within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Understand concept of minimal design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Understand: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Thermodynamic systems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Temperature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Heat and hear transfer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Thermodynamic Systems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56368" y="774099"/>
            <a:ext cx="72898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sz="2800" dirty="0" smtClean="0">
                <a:latin typeface="Arial"/>
                <a:ea typeface="Tahoma" panose="020B0604030504040204" pitchFamily="34" charset="0"/>
                <a:cs typeface="Arial"/>
              </a:rPr>
              <a:t>Part of the universe separated from the surroundings by a boundary (real or imaginary</a:t>
            </a:r>
            <a:r>
              <a:rPr lang="en-US" sz="2800" dirty="0" smtClean="0">
                <a:latin typeface="Arial"/>
                <a:ea typeface="Tahoma" panose="020B0604030504040204" pitchFamily="34" charset="0"/>
                <a:cs typeface="Arial"/>
              </a:rPr>
              <a:t>)</a:t>
            </a:r>
            <a:endParaRPr lang="en-US" sz="2800" dirty="0" smtClean="0">
              <a:latin typeface="Arial"/>
              <a:ea typeface="Tahoma" panose="020B0604030504040204" pitchFamily="34" charset="0"/>
              <a:cs typeface="Arial"/>
            </a:endParaRPr>
          </a:p>
          <a:p>
            <a:pPr marL="457200" indent="-457200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sz="2800" dirty="0" smtClean="0">
                <a:latin typeface="Arial"/>
                <a:ea typeface="Tahoma" panose="020B0604030504040204" pitchFamily="34" charset="0"/>
                <a:cs typeface="Arial"/>
              </a:rPr>
              <a:t>3 types of systems:</a:t>
            </a:r>
          </a:p>
          <a:p>
            <a:pPr marL="914400" lvl="1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sz="2800" b="1" dirty="0" smtClean="0">
                <a:latin typeface="Arial"/>
                <a:ea typeface="Tahoma" panose="020B0604030504040204" pitchFamily="34" charset="0"/>
                <a:cs typeface="Arial"/>
              </a:rPr>
              <a:t>Open</a:t>
            </a:r>
            <a:r>
              <a:rPr lang="en-US" sz="2800" dirty="0" smtClean="0">
                <a:latin typeface="Arial"/>
                <a:ea typeface="Tahoma" panose="020B0604030504040204" pitchFamily="34" charset="0"/>
                <a:cs typeface="Arial"/>
              </a:rPr>
              <a:t> system: exchange </a:t>
            </a:r>
            <a:r>
              <a:rPr lang="en-US" sz="2800" b="1" dirty="0" smtClean="0">
                <a:latin typeface="Arial"/>
                <a:ea typeface="Tahoma" panose="020B0604030504040204" pitchFamily="34" charset="0"/>
                <a:cs typeface="Arial"/>
              </a:rPr>
              <a:t>energy</a:t>
            </a:r>
            <a:r>
              <a:rPr lang="en-US" sz="2800" dirty="0" smtClean="0">
                <a:latin typeface="Arial"/>
                <a:ea typeface="Tahoma" panose="020B0604030504040204" pitchFamily="34" charset="0"/>
                <a:cs typeface="Arial"/>
              </a:rPr>
              <a:t> and </a:t>
            </a:r>
            <a:r>
              <a:rPr lang="en-US" sz="2800" b="1" dirty="0" smtClean="0">
                <a:latin typeface="Arial"/>
                <a:ea typeface="Tahoma" panose="020B0604030504040204" pitchFamily="34" charset="0"/>
                <a:cs typeface="Arial"/>
              </a:rPr>
              <a:t>matter</a:t>
            </a:r>
          </a:p>
          <a:p>
            <a:pPr marL="914400" lvl="1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sz="2800" b="1" dirty="0" smtClean="0">
                <a:latin typeface="Arial"/>
                <a:ea typeface="Tahoma" panose="020B0604030504040204" pitchFamily="34" charset="0"/>
                <a:cs typeface="Arial"/>
              </a:rPr>
              <a:t>Closed</a:t>
            </a:r>
            <a:r>
              <a:rPr lang="en-US" sz="2800" dirty="0" smtClean="0">
                <a:latin typeface="Arial"/>
                <a:ea typeface="Tahoma" panose="020B0604030504040204" pitchFamily="34" charset="0"/>
                <a:cs typeface="Arial"/>
              </a:rPr>
              <a:t> system: exchange </a:t>
            </a:r>
            <a:r>
              <a:rPr lang="en-US" sz="2800" b="1" dirty="0" smtClean="0">
                <a:latin typeface="Arial"/>
                <a:ea typeface="Tahoma" panose="020B0604030504040204" pitchFamily="34" charset="0"/>
                <a:cs typeface="Arial"/>
              </a:rPr>
              <a:t>energy</a:t>
            </a:r>
          </a:p>
          <a:p>
            <a:pPr marL="914400" lvl="1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sz="2800" b="1" dirty="0" smtClean="0">
                <a:latin typeface="Arial"/>
                <a:ea typeface="Tahoma" panose="020B0604030504040204" pitchFamily="34" charset="0"/>
                <a:cs typeface="Arial"/>
              </a:rPr>
              <a:t>Isolated</a:t>
            </a:r>
            <a:r>
              <a:rPr lang="en-US" sz="2800" dirty="0" smtClean="0">
                <a:latin typeface="Arial"/>
                <a:ea typeface="Tahoma" panose="020B0604030504040204" pitchFamily="34" charset="0"/>
                <a:cs typeface="Arial"/>
              </a:rPr>
              <a:t> system: </a:t>
            </a:r>
            <a:r>
              <a:rPr lang="en-US" sz="2800" b="1" dirty="0" smtClean="0">
                <a:latin typeface="Arial"/>
                <a:ea typeface="Tahoma" panose="020B0604030504040204" pitchFamily="34" charset="0"/>
                <a:cs typeface="Arial"/>
              </a:rPr>
              <a:t>no</a:t>
            </a:r>
            <a:r>
              <a:rPr lang="en-US" sz="2800" dirty="0" smtClean="0">
                <a:latin typeface="Arial"/>
                <a:ea typeface="Tahoma" panose="020B0604030504040204" pitchFamily="34" charset="0"/>
                <a:cs typeface="Arial"/>
              </a:rPr>
              <a:t> exchange</a:t>
            </a:r>
          </a:p>
        </p:txBody>
      </p:sp>
      <p:pic>
        <p:nvPicPr>
          <p:cNvPr id="5" name="Picture 3" descr="682px-System-boundar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319" y="2121833"/>
            <a:ext cx="3635501" cy="3193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3334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Temperature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28638" y="911224"/>
            <a:ext cx="6592959" cy="491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Qualitative laymen perception:</a:t>
            </a:r>
          </a:p>
          <a:p>
            <a:pPr marL="342900" lvl="1" indent="-342900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 hot, warm, cold…</a:t>
            </a: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Physical property of system:</a:t>
            </a:r>
          </a:p>
          <a:p>
            <a:pPr marL="342900" lvl="1" indent="-342900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Average kinetic energy of 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   atoms and/or molecules</a:t>
            </a:r>
          </a:p>
          <a:p>
            <a:pPr marL="342900" lvl="1" indent="-342900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Absolute zero occurs when 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   average kinetic energy is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   zero: 0</a:t>
            </a:r>
            <a:r>
              <a:rPr lang="en-US" sz="2800" baseline="300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o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K</a:t>
            </a:r>
          </a:p>
        </p:txBody>
      </p:sp>
      <p:pic>
        <p:nvPicPr>
          <p:cNvPr id="5" name="Picture 3" descr="Thermally_Agitated_Molecul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4908" y="1691333"/>
            <a:ext cx="3543060" cy="3543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7637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Heat &amp; Heat Transfer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79679" y="1321992"/>
            <a:ext cx="10050929" cy="3235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800" b="1" dirty="0">
                <a:solidFill>
                  <a:srgbClr val="000000"/>
                </a:solidFill>
                <a:latin typeface="Arial"/>
                <a:cs typeface="Arial"/>
              </a:rPr>
              <a:t>Heat</a:t>
            </a: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: thermal energy (total kinetic energy of all atoms and/or molecules)</a:t>
            </a:r>
          </a:p>
          <a:p>
            <a:pPr marL="1257300" lvl="2" indent="-342900" eaLnBrk="1" hangingPunct="1">
              <a:lnSpc>
                <a:spcPct val="150000"/>
              </a:lnSpc>
              <a:buFont typeface="Arial"/>
              <a:buChar char="•"/>
            </a:pPr>
            <a:endParaRPr lang="en-US" altLang="en-US" sz="2800" i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800" b="1" dirty="0">
                <a:solidFill>
                  <a:srgbClr val="000000"/>
                </a:solidFill>
                <a:latin typeface="Arial"/>
                <a:cs typeface="Arial"/>
              </a:rPr>
              <a:t>Heat transfer</a:t>
            </a: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: passage of thermal energy from hot to cold body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442331" y="5006294"/>
            <a:ext cx="7315200" cy="5334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  <a:p>
            <a:pPr algn="ctr"/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Can NEVER be stopped, only SLOWED DOWN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9728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Equilibrium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050806" y="1184576"/>
            <a:ext cx="73263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Equilibrium reached 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Temperature at all points in a system are equal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024765" y="3366006"/>
            <a:ext cx="3429000" cy="1370013"/>
            <a:chOff x="-432" y="2688"/>
            <a:chExt cx="2832" cy="129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-432" y="2688"/>
              <a:ext cx="2832" cy="1296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</p:spPr>
          <p:txBody>
            <a:bodyPr wrap="none" anchor="ctr">
              <a:flatTx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-241" y="2882"/>
              <a:ext cx="433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65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-95" y="3599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73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768" y="2784"/>
              <a:ext cx="528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125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056" y="3311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50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1873" y="2832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39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289" y="2975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25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487" y="3553"/>
              <a:ext cx="433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80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386" y="3457"/>
              <a:ext cx="429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95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200" y="2975"/>
              <a:ext cx="432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90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3" y="3215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58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</p:grp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2558165" y="4890006"/>
            <a:ext cx="1981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66"/>
                </a:solidFill>
              </a:rPr>
              <a:t>Initial State</a:t>
            </a:r>
            <a:endParaRPr lang="en-US" altLang="en-US">
              <a:solidFill>
                <a:srgbClr val="000066"/>
              </a:solidFill>
            </a:endParaRPr>
          </a:p>
        </p:txBody>
      </p:sp>
      <p:grpSp>
        <p:nvGrpSpPr>
          <p:cNvPr id="18" name="Group 16"/>
          <p:cNvGrpSpPr>
            <a:grpSpLocks/>
          </p:cNvGrpSpPr>
          <p:nvPr/>
        </p:nvGrpSpPr>
        <p:grpSpPr bwMode="auto">
          <a:xfrm>
            <a:off x="6749165" y="3366006"/>
            <a:ext cx="3429000" cy="1368425"/>
            <a:chOff x="3216" y="2736"/>
            <a:chExt cx="2832" cy="1296"/>
          </a:xfrm>
        </p:grpSpPr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3216" y="2736"/>
              <a:ext cx="2832" cy="1296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</p:spPr>
          <p:txBody>
            <a:bodyPr wrap="none" anchor="ctr">
              <a:flatTx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3407" y="2928"/>
              <a:ext cx="433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70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3552" y="3649"/>
              <a:ext cx="432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4416" y="2834"/>
              <a:ext cx="529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4705" y="3361"/>
              <a:ext cx="432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5520" y="2879"/>
              <a:ext cx="434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3937" y="3025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5137" y="3601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4034" y="3504"/>
              <a:ext cx="429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4848" y="3025"/>
              <a:ext cx="432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dirty="0"/>
                <a:t>70</a:t>
              </a:r>
              <a:r>
                <a:rPr lang="en-US" altLang="en-US" sz="1800" baseline="30000" dirty="0"/>
                <a:t>o</a:t>
              </a:r>
              <a:endParaRPr lang="en-US" altLang="en-US" sz="1800" dirty="0"/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5520" y="3265"/>
              <a:ext cx="434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</p:grp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7739765" y="4890006"/>
            <a:ext cx="1828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66"/>
                </a:solidFill>
              </a:rPr>
              <a:t>Final State</a:t>
            </a:r>
            <a:endParaRPr lang="en-US" altLang="en-US">
              <a:solidFill>
                <a:srgbClr val="000066"/>
              </a:solidFill>
            </a:endParaRPr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5758565" y="4051806"/>
            <a:ext cx="838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76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Means of Heat Transfer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995192" y="903684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Three types of heat transfer covered:</a:t>
            </a:r>
          </a:p>
          <a:p>
            <a:pPr lvl="1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800" b="1" dirty="0">
                <a:solidFill>
                  <a:srgbClr val="000000"/>
                </a:solidFill>
                <a:latin typeface="Arial"/>
                <a:cs typeface="Arial"/>
              </a:rPr>
              <a:t>Conduction</a:t>
            </a: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: through matter (solids)</a:t>
            </a:r>
          </a:p>
          <a:p>
            <a:pPr lvl="1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800" b="1" dirty="0">
                <a:solidFill>
                  <a:srgbClr val="000000"/>
                </a:solidFill>
                <a:latin typeface="Arial"/>
                <a:cs typeface="Arial"/>
              </a:rPr>
              <a:t>Convection</a:t>
            </a: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: through fluids</a:t>
            </a:r>
          </a:p>
          <a:p>
            <a:pPr lvl="1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800" b="1" dirty="0">
                <a:solidFill>
                  <a:srgbClr val="000000"/>
                </a:solidFill>
                <a:latin typeface="Arial"/>
                <a:cs typeface="Arial"/>
              </a:rPr>
              <a:t>Radiation</a:t>
            </a: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: does not require medium</a:t>
            </a:r>
          </a:p>
        </p:txBody>
      </p:sp>
      <p:pic>
        <p:nvPicPr>
          <p:cNvPr id="5" name="Picture 14" descr="heatra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21" y="3608758"/>
            <a:ext cx="3505828" cy="264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4572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Conduction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772926" y="1209480"/>
            <a:ext cx="73263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/>
          </a:p>
          <a:p>
            <a:pPr>
              <a:spcBef>
                <a:spcPct val="20000"/>
              </a:spcBef>
            </a:pPr>
            <a:endParaRPr lang="en-US" altLang="en-US"/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6811526" y="1630167"/>
            <a:ext cx="3200400" cy="13716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3366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100</a:t>
            </a:r>
            <a:r>
              <a:rPr lang="en-US" altLang="en-US">
                <a:cs typeface="Times New Roman" panose="02020603050405020304" pitchFamily="18" charset="0"/>
              </a:rPr>
              <a:t>°F</a:t>
            </a:r>
          </a:p>
          <a:p>
            <a:endParaRPr lang="en-US" altLang="en-US">
              <a:cs typeface="Times New Roman" panose="02020603050405020304" pitchFamily="18" charset="0"/>
            </a:endParaRPr>
          </a:p>
          <a:p>
            <a:endParaRPr lang="en-US" altLang="en-US">
              <a:cs typeface="Times New Roman" panose="02020603050405020304" pitchFamily="18" charset="0"/>
            </a:endParaRPr>
          </a:p>
          <a:p>
            <a:endParaRPr lang="en-US" altLang="en-US">
              <a:cs typeface="Times New Roman" panose="02020603050405020304" pitchFamily="18" charset="0"/>
            </a:endParaRPr>
          </a:p>
          <a:p>
            <a:endParaRPr lang="en-US" altLang="en-US">
              <a:cs typeface="Times New Roman" panose="02020603050405020304" pitchFamily="18" charset="0"/>
            </a:endParaRPr>
          </a:p>
          <a:p>
            <a:endParaRPr lang="en-US" altLang="en-US">
              <a:cs typeface="Times New Roman" panose="02020603050405020304" pitchFamily="18" charset="0"/>
            </a:endParaRPr>
          </a:p>
          <a:p>
            <a:endParaRPr lang="en-US" altLang="en-US">
              <a:cs typeface="Times New Roman" panose="02020603050405020304" pitchFamily="18" charset="0"/>
            </a:endParaRPr>
          </a:p>
          <a:p>
            <a:endParaRPr lang="en-US" altLang="en-US">
              <a:cs typeface="Times New Roman" panose="02020603050405020304" pitchFamily="18" charset="0"/>
            </a:endParaRPr>
          </a:p>
          <a:p>
            <a:endParaRPr lang="en-US" altLang="en-US">
              <a:cs typeface="Times New Roman" panose="02020603050405020304" pitchFamily="18" charset="0"/>
            </a:endParaRPr>
          </a:p>
          <a:p>
            <a:endParaRPr lang="en-US" altLang="en-US">
              <a:cs typeface="Times New Roman" panose="02020603050405020304" pitchFamily="18" charset="0"/>
            </a:endParaRPr>
          </a:p>
          <a:p>
            <a:r>
              <a:rPr lang="en-US" altLang="en-US">
                <a:cs typeface="Times New Roman" panose="02020603050405020304" pitchFamily="18" charset="0"/>
              </a:rPr>
              <a:t>200</a:t>
            </a:r>
            <a:r>
              <a:rPr lang="en-US" altLang="en-US"/>
              <a:t>°F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57583" y="1009850"/>
            <a:ext cx="4038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</a:pPr>
            <a:r>
              <a:rPr lang="en-US" altLang="en-US" sz="2500" dirty="0" smtClean="0">
                <a:solidFill>
                  <a:srgbClr val="000066"/>
                </a:solidFill>
                <a:latin typeface="Arial"/>
                <a:cs typeface="Arial"/>
              </a:rPr>
              <a:t>Heat transferred through a solid body</a:t>
            </a:r>
            <a:endParaRPr lang="en-US" altLang="en-US" sz="2500" dirty="0" smtClean="0">
              <a:solidFill>
                <a:srgbClr val="000066"/>
              </a:solidFill>
              <a:latin typeface="Arial"/>
              <a:cs typeface="Arial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7497326" y="2011167"/>
            <a:ext cx="2514600" cy="685800"/>
            <a:chOff x="2592" y="3408"/>
            <a:chExt cx="528" cy="384"/>
          </a:xfrm>
        </p:grpSpPr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2592" y="3408"/>
              <a:ext cx="52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592" y="3600"/>
              <a:ext cx="52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2592" y="3792"/>
              <a:ext cx="52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351925" y="3491167"/>
            <a:ext cx="9634726" cy="2586038"/>
            <a:chOff x="1354" y="3084"/>
            <a:chExt cx="4757" cy="1480"/>
          </a:xfrm>
        </p:grpSpPr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3615" y="3311"/>
              <a:ext cx="249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altLang="en-US" dirty="0">
                  <a:solidFill>
                    <a:srgbClr val="000000"/>
                  </a:solidFill>
                  <a:latin typeface="Arial"/>
                  <a:cs typeface="Arial"/>
                </a:rPr>
                <a:t>     </a:t>
              </a:r>
              <a:r>
                <a:rPr lang="en-US" altLang="en-US" i="1" dirty="0">
                  <a:solidFill>
                    <a:srgbClr val="000000"/>
                  </a:solidFill>
                  <a:latin typeface="Arial"/>
                  <a:cs typeface="Arial"/>
                </a:rPr>
                <a:t>k</a:t>
              </a:r>
              <a:r>
                <a:rPr lang="en-US" altLang="en-US" dirty="0">
                  <a:solidFill>
                    <a:srgbClr val="000000"/>
                  </a:solidFill>
                  <a:latin typeface="Arial"/>
                  <a:cs typeface="Arial"/>
                </a:rPr>
                <a:t> = Coefficient of </a:t>
              </a:r>
            </a:p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altLang="en-US" dirty="0">
                  <a:solidFill>
                    <a:srgbClr val="000000"/>
                  </a:solidFill>
                  <a:latin typeface="Arial"/>
                  <a:cs typeface="Arial"/>
                </a:rPr>
                <a:t>           thermal conductivity </a:t>
              </a:r>
            </a:p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altLang="en-US" dirty="0">
                  <a:solidFill>
                    <a:srgbClr val="000000"/>
                  </a:solidFill>
                  <a:latin typeface="Arial"/>
                  <a:cs typeface="Arial"/>
                </a:rPr>
                <a:t>     </a:t>
              </a:r>
              <a:r>
                <a:rPr lang="en-US" altLang="en-US" i="1" dirty="0">
                  <a:solidFill>
                    <a:srgbClr val="000000"/>
                  </a:solidFill>
                  <a:latin typeface="Arial"/>
                  <a:cs typeface="Arial"/>
                </a:rPr>
                <a:t>A</a:t>
              </a:r>
              <a:r>
                <a:rPr lang="en-US" altLang="en-US" dirty="0">
                  <a:solidFill>
                    <a:srgbClr val="000000"/>
                  </a:solidFill>
                  <a:latin typeface="Arial"/>
                  <a:cs typeface="Arial"/>
                </a:rPr>
                <a:t> = Cross-sectional area 	</a:t>
              </a: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354" y="3084"/>
              <a:ext cx="1923" cy="1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i="1" dirty="0">
                  <a:solidFill>
                    <a:srgbClr val="000000"/>
                  </a:solidFill>
                  <a:latin typeface="Arial"/>
                  <a:cs typeface="Arial"/>
                </a:rPr>
                <a:t>q </a:t>
              </a:r>
              <a:r>
                <a:rPr lang="en-US" altLang="en-US" dirty="0">
                  <a:solidFill>
                    <a:srgbClr val="000000"/>
                  </a:solidFill>
                  <a:latin typeface="Arial"/>
                  <a:cs typeface="Arial"/>
                </a:rPr>
                <a:t>= Heat transferred </a:t>
              </a:r>
            </a:p>
            <a:p>
              <a:r>
                <a:rPr lang="en-US" altLang="en-US" dirty="0">
                  <a:solidFill>
                    <a:srgbClr val="000000"/>
                  </a:solidFill>
                  <a:latin typeface="Arial"/>
                  <a:cs typeface="Arial"/>
                </a:rPr>
                <a:t>      per unit time</a:t>
              </a:r>
            </a:p>
            <a:p>
              <a:endParaRPr lang="en-US" altLang="en-US" sz="1200" dirty="0">
                <a:solidFill>
                  <a:srgbClr val="000000"/>
                </a:solidFill>
                <a:latin typeface="Arial"/>
                <a:cs typeface="Arial"/>
              </a:endParaRPr>
            </a:p>
            <a:p>
              <a:r>
                <a:rPr lang="el-GR" altLang="en-US" sz="1800" i="1" dirty="0">
                  <a:solidFill>
                    <a:srgbClr val="000000"/>
                  </a:solidFill>
                  <a:latin typeface="Arial"/>
                  <a:cs typeface="Arial"/>
                </a:rPr>
                <a:t>Δ</a:t>
              </a:r>
              <a:r>
                <a:rPr lang="en-US" altLang="en-US" sz="1800" i="1" dirty="0">
                  <a:solidFill>
                    <a:srgbClr val="000000"/>
                  </a:solidFill>
                  <a:latin typeface="Arial"/>
                  <a:cs typeface="Arial"/>
                </a:rPr>
                <a:t> </a:t>
              </a:r>
              <a:r>
                <a:rPr lang="en-US" altLang="en-US" i="1" dirty="0">
                  <a:solidFill>
                    <a:srgbClr val="000000"/>
                  </a:solidFill>
                  <a:latin typeface="Arial"/>
                  <a:cs typeface="Arial"/>
                </a:rPr>
                <a:t>T</a:t>
              </a:r>
              <a:r>
                <a:rPr lang="en-US" altLang="en-US" dirty="0">
                  <a:solidFill>
                    <a:srgbClr val="000000"/>
                  </a:solidFill>
                  <a:latin typeface="Arial"/>
                  <a:cs typeface="Arial"/>
                </a:rPr>
                <a:t> = Difference in </a:t>
              </a:r>
            </a:p>
            <a:p>
              <a:r>
                <a:rPr lang="en-US" altLang="en-US" dirty="0">
                  <a:solidFill>
                    <a:srgbClr val="000000"/>
                  </a:solidFill>
                  <a:latin typeface="Arial"/>
                  <a:cs typeface="Arial"/>
                </a:rPr>
                <a:t>         temperature</a:t>
              </a:r>
            </a:p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l-GR" altLang="en-US" sz="1800" i="1" dirty="0">
                  <a:solidFill>
                    <a:srgbClr val="000000"/>
                  </a:solidFill>
                  <a:latin typeface="Arial"/>
                  <a:cs typeface="Arial"/>
                </a:rPr>
                <a:t>Δ</a:t>
              </a:r>
              <a:r>
                <a:rPr lang="en-US" altLang="en-US" sz="1800" i="1" dirty="0">
                  <a:solidFill>
                    <a:srgbClr val="000000"/>
                  </a:solidFill>
                  <a:latin typeface="Arial"/>
                  <a:cs typeface="Arial"/>
                </a:rPr>
                <a:t> </a:t>
              </a:r>
              <a:r>
                <a:rPr lang="en-US" altLang="en-US" i="1" dirty="0">
                  <a:solidFill>
                    <a:srgbClr val="000000"/>
                  </a:solidFill>
                  <a:latin typeface="Arial"/>
                  <a:cs typeface="Arial"/>
                </a:rPr>
                <a:t>X</a:t>
              </a:r>
              <a:r>
                <a:rPr lang="en-US" altLang="en-US" dirty="0">
                  <a:solidFill>
                    <a:srgbClr val="000000"/>
                  </a:solidFill>
                  <a:latin typeface="Arial"/>
                  <a:cs typeface="Arial"/>
                </a:rPr>
                <a:t> = Length of material</a:t>
              </a:r>
            </a:p>
            <a:p>
              <a:endParaRPr lang="en-US" alt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graphicFrame>
        <p:nvGraphicFramePr>
          <p:cNvPr id="1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673772"/>
              </p:ext>
            </p:extLst>
          </p:nvPr>
        </p:nvGraphicFramePr>
        <p:xfrm>
          <a:off x="2037927" y="2177954"/>
          <a:ext cx="20574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799920" imgH="393480" progId="Equation.3">
                  <p:embed/>
                </p:oleObj>
              </mc:Choice>
              <mc:Fallback>
                <p:oleObj name="Equation" r:id="rId3" imgW="799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7927" y="2177954"/>
                        <a:ext cx="2057400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8294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1210</Words>
  <Application>Microsoft Macintosh PowerPoint</Application>
  <PresentationFormat>自定义</PresentationFormat>
  <Paragraphs>279</Paragraphs>
  <Slides>28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嵌入的 OLE 服务器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0" baseType="lpstr">
      <vt:lpstr>EG template</vt:lpstr>
      <vt:lpstr>Equation</vt:lpstr>
      <vt:lpstr>Heat Transfer &amp; Thermal Insulation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General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Mousetrap Car Competition</dc:title>
  <dc:creator>Recitation</dc:creator>
  <cp:lastModifiedBy>Engineering General</cp:lastModifiedBy>
  <cp:revision>39</cp:revision>
  <dcterms:created xsi:type="dcterms:W3CDTF">2015-09-15T21:20:55Z</dcterms:created>
  <dcterms:modified xsi:type="dcterms:W3CDTF">2016-10-17T02:11:15Z</dcterms:modified>
</cp:coreProperties>
</file>