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  <p:embeddedFont>
      <p:font typeface="Gotham Medium" panose="02000604030000020004" pitchFamily="50" charset="0"/>
      <p:regular r:id="rId32"/>
    </p:embeddedFont>
    <p:embeddedFont>
      <p:font typeface="Montserrat Medium" panose="020B0604020202020204" charset="0"/>
      <p:regular r:id="rId33"/>
      <p:bold r:id="rId34"/>
      <p:italic r:id="rId35"/>
      <p:boldItalic r:id="rId36"/>
    </p:embeddedFont>
    <p:embeddedFont>
      <p:font typeface="Proxima Nova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h5nLvz5uqjBl+fWFrPCBP5+9AW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2998A55-1205-4885-BCA9-CC780A09CD45}">
  <a:tblStyle styleId="{62998A55-1205-4885-BCA9-CC780A09CD4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63" y="4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nkercad.com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892629" y="2091190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PROTOTYPING WITH MICROCONTROLLERS, SENSORS &amp; MATERIALS (VIRTUAL)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4988880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EG1003  |  LAB 3</a:t>
            </a:r>
            <a:endParaRPr/>
          </a:p>
        </p:txBody>
      </p:sp>
      <p:cxnSp>
        <p:nvCxnSpPr>
          <p:cNvPr id="86" name="Google Shape;86;p1"/>
          <p:cNvCxnSpPr/>
          <p:nvPr/>
        </p:nvCxnSpPr>
        <p:spPr>
          <a:xfrm>
            <a:off x="4193177" y="4670792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7" name="Google Shape;87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04" name="Google Shape;204;p10"/>
          <p:cNvSpPr txBox="1">
            <a:spLocks noGrp="1"/>
          </p:cNvSpPr>
          <p:nvPr>
            <p:ph type="subTitle" idx="1"/>
          </p:nvPr>
        </p:nvSpPr>
        <p:spPr>
          <a:xfrm>
            <a:off x="337568" y="2016814"/>
            <a:ext cx="367783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Arduino IDE – program to edit, compile, and upload code to the Arduino board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Code written in the A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rduino programming language (based on C/C++)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In-program on TinkerCAD</a:t>
            </a:r>
            <a:endParaRPr/>
          </a:p>
        </p:txBody>
      </p:sp>
      <p:sp>
        <p:nvSpPr>
          <p:cNvPr id="205" name="Google Shape;205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/>
          </a:p>
        </p:txBody>
      </p:sp>
      <p:pic>
        <p:nvPicPr>
          <p:cNvPr id="209" name="Google Shape;209;p10" descr="https://manual.eg.poly.edu/images/thumb/6/65/Arduinoide.jpg/300px-Arduinoid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89688" y="1857456"/>
            <a:ext cx="3894153" cy="4322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0" descr="https://manual.eg.poly.edu/images/f/f5/Sketcharea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40959" y="1862234"/>
            <a:ext cx="3235802" cy="4227053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0"/>
          <p:cNvSpPr/>
          <p:nvPr/>
        </p:nvSpPr>
        <p:spPr>
          <a:xfrm>
            <a:off x="7547588" y="5828053"/>
            <a:ext cx="38291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Arduino IDE</a:t>
            </a:r>
            <a:endParaRPr/>
          </a:p>
        </p:txBody>
      </p:sp>
      <p:pic>
        <p:nvPicPr>
          <p:cNvPr id="212" name="Google Shape;212;p10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18" name="Google Shape;218;p1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Datatypes – different kinds of data values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e.g. int, double, char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Operators – perform operations on variables and constants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e.g. +, =, ==, &lt;=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Variables and constants – hold data according to datatype</a:t>
            </a:r>
            <a:endParaRPr/>
          </a:p>
        </p:txBody>
      </p:sp>
      <p:sp>
        <p:nvSpPr>
          <p:cNvPr id="219" name="Google Shape;219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1"/>
          <p:cNvSpPr/>
          <p:nvPr/>
        </p:nvSpPr>
        <p:spPr>
          <a:xfrm>
            <a:off x="3635958" y="5816201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9: Examples of Constants and Variables</a:t>
            </a:r>
            <a:endParaRPr/>
          </a:p>
        </p:txBody>
      </p:sp>
      <p:sp>
        <p:nvSpPr>
          <p:cNvPr id="223" name="Google Shape;223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/>
          </a:p>
        </p:txBody>
      </p:sp>
      <p:pic>
        <p:nvPicPr>
          <p:cNvPr id="224" name="Google Shape;224;p11" descr="A picture containing table,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8171" y="4116544"/>
            <a:ext cx="4610789" cy="1729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1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31" name="Google Shape;231;p12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Conditional statements – run code enclosed by curly brackets when condition is met</a:t>
            </a:r>
            <a:endParaRPr/>
          </a:p>
        </p:txBody>
      </p:sp>
      <p:sp>
        <p:nvSpPr>
          <p:cNvPr id="232" name="Google Shape;232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2"/>
          <p:cNvSpPr/>
          <p:nvPr/>
        </p:nvSpPr>
        <p:spPr>
          <a:xfrm>
            <a:off x="3518393" y="5557085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Conditional Statements</a:t>
            </a:r>
            <a:endParaRPr/>
          </a:p>
        </p:txBody>
      </p:sp>
      <p:sp>
        <p:nvSpPr>
          <p:cNvPr id="236" name="Google Shape;236;p1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/>
          </a:p>
        </p:txBody>
      </p:sp>
      <p:pic>
        <p:nvPicPr>
          <p:cNvPr id="237" name="Google Shape;237;p12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12576"/>
          <a:stretch/>
        </p:blipFill>
        <p:spPr>
          <a:xfrm>
            <a:off x="1702167" y="2945041"/>
            <a:ext cx="8787663" cy="261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Loops – runs section of code repeatedly 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While loops – runs code until the end condition is met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For loops – runs code for a specific number of times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5" name="Google Shape;245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3"/>
          <p:cNvSpPr/>
          <p:nvPr/>
        </p:nvSpPr>
        <p:spPr>
          <a:xfrm>
            <a:off x="3449061" y="5710339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While and For Loops</a:t>
            </a:r>
            <a:endParaRPr/>
          </a:p>
        </p:txBody>
      </p:sp>
      <p:sp>
        <p:nvSpPr>
          <p:cNvPr id="249" name="Google Shape;249;p1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/>
          </a:p>
        </p:txBody>
      </p:sp>
      <p:pic>
        <p:nvPicPr>
          <p:cNvPr id="250" name="Google Shape;250;p13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0217" y="3331029"/>
            <a:ext cx="5972902" cy="2379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3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501003" y="1923350"/>
            <a:ext cx="5688649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TinkerCAD 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www.tinkercad.com</a:t>
            </a: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/>
          </a:p>
          <a:p>
            <a:pPr marL="12573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Log-in with Autodesk account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Cloud-based 3D modeling software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Used to create CAD models, simulate circuitry, and code virtually</a:t>
            </a:r>
            <a:endParaRPr/>
          </a:p>
        </p:txBody>
      </p:sp>
      <p:sp>
        <p:nvSpPr>
          <p:cNvPr id="258" name="Google Shape;258;p1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4"/>
          <p:cNvSpPr/>
          <p:nvPr/>
        </p:nvSpPr>
        <p:spPr>
          <a:xfrm>
            <a:off x="6096000" y="552273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Example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TinkerCAD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Template</a:t>
            </a:r>
            <a:endParaRPr dirty="0"/>
          </a:p>
        </p:txBody>
      </p:sp>
      <p:sp>
        <p:nvSpPr>
          <p:cNvPr id="262" name="Google Shape;262;p1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 dirty="0"/>
          </a:p>
        </p:txBody>
      </p:sp>
      <p:pic>
        <p:nvPicPr>
          <p:cNvPr id="263" name="Google Shape;26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77707" y="2450460"/>
            <a:ext cx="3880589" cy="3120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38900" y="2239192"/>
            <a:ext cx="2238002" cy="918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4" descr="A picture containing drawing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71" name="Google Shape;271;p15"/>
          <p:cNvSpPr txBox="1">
            <a:spLocks noGrp="1"/>
          </p:cNvSpPr>
          <p:nvPr>
            <p:ph type="subTitle" idx="1"/>
          </p:nvPr>
        </p:nvSpPr>
        <p:spPr>
          <a:xfrm>
            <a:off x="5695406" y="1923350"/>
            <a:ext cx="601086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Heat – form of energy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Heat transfer – process of thermal energy moving from one body to another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Conduction – through solids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Convection – within a fluid medium (liquid or gas)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Radiation – emitted energy in all directions with or without a medium</a:t>
            </a:r>
            <a:endParaRPr/>
          </a:p>
        </p:txBody>
      </p:sp>
      <p:sp>
        <p:nvSpPr>
          <p:cNvPr id="272" name="Google Shape;272;p1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5"/>
          <p:cNvSpPr/>
          <p:nvPr/>
        </p:nvSpPr>
        <p:spPr>
          <a:xfrm>
            <a:off x="509247" y="5426347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12: Modes of Heat Transfer Courtesy of </a:t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Mr.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Oey’s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Science Classes</a:t>
            </a:r>
            <a:endParaRPr dirty="0"/>
          </a:p>
        </p:txBody>
      </p:sp>
      <p:sp>
        <p:nvSpPr>
          <p:cNvPr id="276" name="Google Shape;276;p1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 dirty="0"/>
          </a:p>
        </p:txBody>
      </p:sp>
      <p:pic>
        <p:nvPicPr>
          <p:cNvPr id="277" name="Google Shape;277;p15" descr="A close up of a piece of pap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127"/>
          <a:stretch/>
        </p:blipFill>
        <p:spPr>
          <a:xfrm>
            <a:off x="789543" y="2149854"/>
            <a:ext cx="4594619" cy="3276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5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84" name="Google Shape;284;p16"/>
          <p:cNvSpPr txBox="1">
            <a:spLocks noGrp="1"/>
          </p:cNvSpPr>
          <p:nvPr>
            <p:ph type="subTitle" idx="1"/>
          </p:nvPr>
        </p:nvSpPr>
        <p:spPr>
          <a:xfrm>
            <a:off x="5486400" y="1923350"/>
            <a:ext cx="621987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Thermodynamic system – defined area in the Universe separated by a boundary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Open – transfers mass and heat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Closed – only transfers heat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Isolated – cannot transfer mass or heat</a:t>
            </a:r>
            <a:endParaRPr/>
          </a:p>
        </p:txBody>
      </p:sp>
      <p:sp>
        <p:nvSpPr>
          <p:cNvPr id="285" name="Google Shape;285;p1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6"/>
          <p:cNvSpPr/>
          <p:nvPr/>
        </p:nvSpPr>
        <p:spPr>
          <a:xfrm>
            <a:off x="331187" y="4970628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13: Open (Left), Closed (Center), and </a:t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Isolated (Right) Systems Courtesy of x-engineer.org </a:t>
            </a:r>
            <a:endParaRPr dirty="0"/>
          </a:p>
        </p:txBody>
      </p:sp>
      <p:sp>
        <p:nvSpPr>
          <p:cNvPr id="289" name="Google Shape;289;p1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</a:t>
            </a:r>
            <a:endParaRPr dirty="0"/>
          </a:p>
        </p:txBody>
      </p:sp>
      <p:pic>
        <p:nvPicPr>
          <p:cNvPr id="290" name="Google Shape;290;p16" descr="A picture containing bott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904" y="2528532"/>
            <a:ext cx="4165781" cy="240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6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MATERIALS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97" name="Google Shape;297;p17"/>
          <p:cNvSpPr txBox="1">
            <a:spLocks noGrp="1"/>
          </p:cNvSpPr>
          <p:nvPr>
            <p:ph type="subTitle" idx="1"/>
          </p:nvPr>
        </p:nvSpPr>
        <p:spPr>
          <a:xfrm>
            <a:off x="564107" y="1859266"/>
            <a:ext cx="8473179" cy="404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Parts in TinkerCAD: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Arduino UNO microcontroller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TinkerCAD Code block with Arduino IDE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Breadboard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Wires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220 Ω resistor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10 kΩ resistor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LED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Push-button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TMP 36 sensor</a:t>
            </a:r>
            <a:endParaRPr/>
          </a:p>
        </p:txBody>
      </p:sp>
      <p:sp>
        <p:nvSpPr>
          <p:cNvPr id="298" name="Google Shape;298;p1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15</a:t>
            </a:r>
            <a:endParaRPr dirty="0"/>
          </a:p>
        </p:txBody>
      </p:sp>
      <p:pic>
        <p:nvPicPr>
          <p:cNvPr id="302" name="Google Shape;302;p17" descr="A picture containing table, comput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05303" y="2060323"/>
            <a:ext cx="3835967" cy="3132706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7"/>
          <p:cNvSpPr/>
          <p:nvPr/>
        </p:nvSpPr>
        <p:spPr>
          <a:xfrm>
            <a:off x="7505575" y="5355801"/>
            <a:ext cx="38948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14: Prototyping with Breadboard </a:t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Courtesy of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SparkFun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4" name="Google Shape;304;p17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1"/>
          </p:nvPr>
        </p:nvSpPr>
        <p:spPr>
          <a:xfrm>
            <a:off x="551044" y="2014979"/>
            <a:ext cx="758273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Part 1: Build an LED and button circuit in TinkerCAD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Part 2: Thermal insulation device data analysis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Goal is to slow heat loss from a heated jar of beeswax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Build circuit and add code for TMP 36 sensor in TinkerCAD to measure temperature of beeswax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Design a thermal insulating device (to be built and tested by TAs)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Perform data analysis for the data recorded from testing </a:t>
            </a:r>
            <a:endParaRPr/>
          </a:p>
        </p:txBody>
      </p:sp>
      <p:sp>
        <p:nvSpPr>
          <p:cNvPr id="311" name="Google Shape;311;p1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16</a:t>
            </a:r>
            <a:endParaRPr dirty="0"/>
          </a:p>
        </p:txBody>
      </p:sp>
      <p:pic>
        <p:nvPicPr>
          <p:cNvPr id="315" name="Google Shape;315;p18" descr="A picture containing indoor, table, sitting, whit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339" t="14826" r="3692" b="20191"/>
          <a:stretch/>
        </p:blipFill>
        <p:spPr>
          <a:xfrm>
            <a:off x="8791639" y="2565350"/>
            <a:ext cx="2560846" cy="23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8"/>
          <p:cNvSpPr/>
          <p:nvPr/>
        </p:nvSpPr>
        <p:spPr>
          <a:xfrm>
            <a:off x="7494455" y="4910258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15: Jar of Beeswax </a:t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with Thermistor</a:t>
            </a:r>
            <a:endParaRPr dirty="0"/>
          </a:p>
        </p:txBody>
      </p:sp>
      <p:pic>
        <p:nvPicPr>
          <p:cNvPr id="317" name="Google Shape;317;p1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9"/>
          <p:cNvSpPr txBox="1">
            <a:spLocks noGrp="1"/>
          </p:cNvSpPr>
          <p:nvPr>
            <p:ph type="ctrTitle"/>
          </p:nvPr>
        </p:nvSpPr>
        <p:spPr>
          <a:xfrm>
            <a:off x="564107" y="69048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23" name="Google Shape;323;p19"/>
          <p:cNvSpPr txBox="1">
            <a:spLocks noGrp="1"/>
          </p:cNvSpPr>
          <p:nvPr>
            <p:ph type="subTitle" idx="1"/>
          </p:nvPr>
        </p:nvSpPr>
        <p:spPr>
          <a:xfrm>
            <a:off x="805218" y="1797805"/>
            <a:ext cx="10581564" cy="425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TA will build and test the designs for the competition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goal of the device is to have the lowest minimal design ratio (MDR):</a:t>
            </a:r>
            <a:br>
              <a:rPr lang="en-US">
                <a:latin typeface="Proxima Nova"/>
                <a:ea typeface="Proxima Nova"/>
                <a:cs typeface="Proxima Nova"/>
                <a:sym typeface="Proxima Nova"/>
              </a:rPr>
            </a:br>
            <a:br>
              <a:rPr lang="en-US">
                <a:latin typeface="Proxima Nova"/>
                <a:ea typeface="Proxima Nova"/>
                <a:cs typeface="Proxima Nova"/>
                <a:sym typeface="Proxima Nova"/>
              </a:rPr>
            </a:b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Insulating capacity (IC) is the change in temperature over time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of the beeswax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Cost is the total cost of the insulating device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</a:t>
            </a:r>
            <a:r>
              <a:rPr lang="en-US" sz="2400" baseline="-25000">
                <a:latin typeface="Proxima Nova"/>
                <a:ea typeface="Proxima Nova"/>
                <a:cs typeface="Proxima Nova"/>
                <a:sym typeface="Proxima Nova"/>
              </a:rPr>
              <a:t>R</a:t>
            </a: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 is the room temperature (obtain from TA)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</a:t>
            </a:r>
            <a:r>
              <a:rPr lang="en-US" sz="2400" baseline="-25000">
                <a:latin typeface="Proxima Nova"/>
                <a:ea typeface="Proxima Nova"/>
                <a:cs typeface="Proxima Nova"/>
                <a:sym typeface="Proxima Nova"/>
              </a:rPr>
              <a:t>F</a:t>
            </a: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 is the final temperature of the beeswax (obtain from data)</a:t>
            </a:r>
            <a:endParaRPr/>
          </a:p>
        </p:txBody>
      </p:sp>
      <p:sp>
        <p:nvSpPr>
          <p:cNvPr id="324" name="Google Shape;324;p1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17</a:t>
            </a:r>
            <a:endParaRPr dirty="0"/>
          </a:p>
        </p:txBody>
      </p:sp>
      <p:pic>
        <p:nvPicPr>
          <p:cNvPr id="328" name="Google Shape;328;p1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3470" y="2881088"/>
            <a:ext cx="3505060" cy="109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OVERVIEW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Assignment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 dirty="0"/>
          </a:p>
        </p:txBody>
      </p:sp>
      <p:cxnSp>
        <p:nvCxnSpPr>
          <p:cNvPr id="97" name="Google Shape;97;p2"/>
          <p:cNvCxnSpPr/>
          <p:nvPr/>
        </p:nvCxnSpPr>
        <p:spPr>
          <a:xfrm>
            <a:off x="931362" y="2803071"/>
            <a:ext cx="0" cy="2296886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Google Shape;98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pic>
        <p:nvPicPr>
          <p:cNvPr id="102" name="Google Shape;102;p2" descr="Image result for prototyping with arduin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2180" y="2482568"/>
            <a:ext cx="4299468" cy="286631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5954307" y="5348881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Prototyping with Arduino Board</a:t>
            </a:r>
            <a:endParaRPr/>
          </a:p>
        </p:txBody>
      </p:sp>
      <p:pic>
        <p:nvPicPr>
          <p:cNvPr id="104" name="Google Shape;104;p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0"/>
          <p:cNvSpPr txBox="1">
            <a:spLocks noGrp="1"/>
          </p:cNvSpPr>
          <p:nvPr>
            <p:ph type="ctrTitle"/>
          </p:nvPr>
        </p:nvSpPr>
        <p:spPr>
          <a:xfrm>
            <a:off x="68001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35" name="Google Shape;335;p2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0"/>
          <p:cNvSpPr/>
          <p:nvPr/>
        </p:nvSpPr>
        <p:spPr>
          <a:xfrm>
            <a:off x="564107" y="3303530"/>
            <a:ext cx="243549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Material Costs for Thermal Insulation Device Competition</a:t>
            </a:r>
            <a:endParaRPr/>
          </a:p>
        </p:txBody>
      </p:sp>
      <p:sp>
        <p:nvSpPr>
          <p:cNvPr id="340" name="Google Shape;340;p2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18</a:t>
            </a:r>
            <a:endParaRPr dirty="0"/>
          </a:p>
        </p:txBody>
      </p:sp>
      <p:pic>
        <p:nvPicPr>
          <p:cNvPr id="341" name="Google Shape;341;p2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Google Shape;343;p20">
            <a:extLst>
              <a:ext uri="{FF2B5EF4-FFF2-40B4-BE49-F238E27FC236}">
                <a16:creationId xmlns:a16="http://schemas.microsoft.com/office/drawing/2014/main" id="{9D5B80A5-A598-42FC-BF28-D533C30B91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1036098"/>
              </p:ext>
            </p:extLst>
          </p:nvPr>
        </p:nvGraphicFramePr>
        <p:xfrm>
          <a:off x="3457042" y="1833076"/>
          <a:ext cx="5469000" cy="40234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24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sym typeface="Proxima Nova"/>
                        </a:rPr>
                        <a:t>Material</a:t>
                      </a:r>
                      <a:endParaRPr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sym typeface="Proxima Nova"/>
                        </a:rPr>
                        <a:t>Unit</a:t>
                      </a:r>
                      <a:endParaRPr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sym typeface="Proxima Nova"/>
                        </a:rPr>
                        <a:t>Cost Per Unit</a:t>
                      </a:r>
                      <a:endParaRPr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Large foam cup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$0.50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Lid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$0.25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Pack of clay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1 bag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$0.20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Wool fabric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2 pieces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$0.10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Cotton balls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3 balls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$0.05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Popsicle sticks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$0.01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Paper cup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$0.40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Styrofoam pieces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$0.05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Tape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1 ft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$0.10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Aluminum foil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1 ft</a:t>
                      </a:r>
                      <a:r>
                        <a:rPr lang="en-US" sz="1600" u="none" strike="noStrike" cap="none" baseline="30000">
                          <a:sym typeface="Proxima Nova"/>
                        </a:rPr>
                        <a:t>2</a:t>
                      </a:r>
                      <a:endParaRPr sz="16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$0.30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Plastic wrap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1 ft</a:t>
                      </a:r>
                      <a:r>
                        <a:rPr lang="en-US" sz="1600" u="none" strike="noStrike" cap="none" baseline="30000">
                          <a:sym typeface="Proxima Nova"/>
                        </a:rPr>
                        <a:t>2</a:t>
                      </a:r>
                      <a:endParaRPr sz="16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ym typeface="Proxima Nova"/>
                        </a:rPr>
                        <a:t>$0.02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ASSIGNMENT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47" name="Google Shape;347;p2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Individual lab report: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Answer discussion questions in manual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Include original graph (temperature vs. time) of insulating device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Provide minimal design ratio calculation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Provide price list and design improvements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Due at 11:59 PM the night before Lab 4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Team presentation: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Address discussion points in manual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Describe the design of the insulating device</a:t>
            </a:r>
            <a:endParaRPr/>
          </a:p>
        </p:txBody>
      </p:sp>
      <p:sp>
        <p:nvSpPr>
          <p:cNvPr id="348" name="Google Shape;348;p2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Google Shape;3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19</a:t>
            </a:r>
            <a:endParaRPr dirty="0"/>
          </a:p>
        </p:txBody>
      </p:sp>
      <p:pic>
        <p:nvPicPr>
          <p:cNvPr id="352" name="Google Shape;352;p2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CLOSING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58" name="Google Shape;358;p22"/>
          <p:cNvSpPr txBox="1">
            <a:spLocks noGrp="1"/>
          </p:cNvSpPr>
          <p:nvPr>
            <p:ph type="subTitle" idx="1"/>
          </p:nvPr>
        </p:nvSpPr>
        <p:spPr>
          <a:xfrm>
            <a:off x="775324" y="2826812"/>
            <a:ext cx="6775007" cy="225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Submit all work electronically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Take screenshots of the virtual circuitry and temperature vs. time graph</a:t>
            </a:r>
            <a:endParaRPr/>
          </a:p>
        </p:txBody>
      </p:sp>
      <p:sp>
        <p:nvSpPr>
          <p:cNvPr id="359" name="Google Shape;359;p2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21</a:t>
            </a:r>
            <a:endParaRPr dirty="0"/>
          </a:p>
        </p:txBody>
      </p:sp>
      <p:pic>
        <p:nvPicPr>
          <p:cNvPr id="363" name="Google Shape;363;p22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9111" t="29674" r="28032" b="36952"/>
          <a:stretch/>
        </p:blipFill>
        <p:spPr>
          <a:xfrm>
            <a:off x="8169225" y="2663366"/>
            <a:ext cx="2939143" cy="2288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CLOSING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70" name="Google Shape;370;p23"/>
          <p:cNvSpPr txBox="1">
            <a:spLocks noGrp="1"/>
          </p:cNvSpPr>
          <p:nvPr>
            <p:ph type="subTitle" idx="1"/>
          </p:nvPr>
        </p:nvSpPr>
        <p:spPr>
          <a:xfrm>
            <a:off x="775324" y="2826812"/>
            <a:ext cx="10442405" cy="225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 preparation for the next virtual lab, </a:t>
            </a:r>
            <a:r>
              <a:rPr lang="en-US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download these software ahead of time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eDrawings Viewer</a:t>
            </a:r>
            <a:endParaRPr/>
          </a:p>
        </p:txBody>
      </p:sp>
      <p:sp>
        <p:nvSpPr>
          <p:cNvPr id="371" name="Google Shape;371;p2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3" name="Google Shape;37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22</a:t>
            </a:r>
            <a:endParaRPr/>
          </a:p>
        </p:txBody>
      </p:sp>
      <p:pic>
        <p:nvPicPr>
          <p:cNvPr id="375" name="Google Shape;375;p2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4"/>
          <p:cNvSpPr txBox="1"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QUESTIONS?</a:t>
            </a:r>
            <a:endParaRPr dirty="0">
              <a:latin typeface="Gotham Medium" panose="02000604030000020004" pitchFamily="50" charset="0"/>
            </a:endParaRPr>
          </a:p>
        </p:txBody>
      </p:sp>
      <p:cxnSp>
        <p:nvCxnSpPr>
          <p:cNvPr id="381" name="Google Shape;381;p24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2" name="Google Shape;382;p2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2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4" name="Google Shape;38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OBJECTIVE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10" name="Google Shape;110;p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Utilize electrical components, an Arduino board, and the Arduino IDE virtually in TinkerCAD to: 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Control an LED with a button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Build a TMP 36 temperature sensing circuit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design a device to slow the rate of heat loss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Enter the device into a competition to obtain the lowest minimal design ratio</a:t>
            </a:r>
            <a:endParaRPr/>
          </a:p>
          <a:p>
            <a:pPr marL="800100" lvl="1" indent="-215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/>
          </a:p>
        </p:txBody>
      </p:sp>
      <p:pic>
        <p:nvPicPr>
          <p:cNvPr id="115" name="Google Shape;115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21" name="Google Shape;121;p4"/>
          <p:cNvSpPr txBox="1">
            <a:spLocks noGrp="1"/>
          </p:cNvSpPr>
          <p:nvPr>
            <p:ph type="subTitle" idx="1"/>
          </p:nvPr>
        </p:nvSpPr>
        <p:spPr>
          <a:xfrm>
            <a:off x="767317" y="1852058"/>
            <a:ext cx="607350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Prototyping – process of designing and building an early model of a product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Electricity – the movement of electrons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Current [A] – flow of electrons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Voltage [V] – difference in charge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Resistance [Ω] – opposition to current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Ohm’s Law: </a:t>
            </a:r>
            <a:r>
              <a:rPr lang="en-US" sz="2400" b="0" i="1" u="none" strike="noStrike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V = IR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"/>
          <p:cNvSpPr/>
          <p:nvPr/>
        </p:nvSpPr>
        <p:spPr>
          <a:xfrm>
            <a:off x="6596742" y="5589603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Ohm’s Law Courtesy of Instructables</a:t>
            </a:r>
            <a:endParaRPr/>
          </a:p>
        </p:txBody>
      </p:sp>
      <p:sp>
        <p:nvSpPr>
          <p:cNvPr id="126" name="Google Shape;126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/>
          </a:p>
        </p:txBody>
      </p:sp>
      <p:pic>
        <p:nvPicPr>
          <p:cNvPr id="127" name="Google Shape;127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9136" r="18523"/>
          <a:stretch/>
        </p:blipFill>
        <p:spPr>
          <a:xfrm>
            <a:off x="7208286" y="2035042"/>
            <a:ext cx="3932126" cy="355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34" name="Google Shape;134;p5"/>
          <p:cNvSpPr txBox="1">
            <a:spLocks noGrp="1"/>
          </p:cNvSpPr>
          <p:nvPr>
            <p:ph type="subTitle" idx="1"/>
          </p:nvPr>
        </p:nvSpPr>
        <p:spPr>
          <a:xfrm>
            <a:off x="818867" y="1931064"/>
            <a:ext cx="527713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Common electrical components: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Breadboards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DC voltage sources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Resistors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Push-buttons and switches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Diodes and transistors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Light emitting diodes</a:t>
            </a:r>
            <a:endParaRPr/>
          </a:p>
        </p:txBody>
      </p:sp>
      <p:sp>
        <p:nvSpPr>
          <p:cNvPr id="135" name="Google Shape;135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"/>
          <p:cNvSpPr/>
          <p:nvPr/>
        </p:nvSpPr>
        <p:spPr>
          <a:xfrm>
            <a:off x="6217920" y="561879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Electrical Components Courtesy of Wikipedia</a:t>
            </a:r>
            <a:endParaRPr/>
          </a:p>
        </p:txBody>
      </p:sp>
      <p:sp>
        <p:nvSpPr>
          <p:cNvPr id="139" name="Google Shape;139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/>
          </a:p>
        </p:txBody>
      </p:sp>
      <p:pic>
        <p:nvPicPr>
          <p:cNvPr id="140" name="Google Shape;140;p5" descr="Image result for electrical component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1982" y="2161223"/>
            <a:ext cx="5027090" cy="34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47" name="Google Shape;147;p6"/>
          <p:cNvSpPr txBox="1">
            <a:spLocks noGrp="1"/>
          </p:cNvSpPr>
          <p:nvPr>
            <p:ph type="subTitle" idx="1"/>
          </p:nvPr>
        </p:nvSpPr>
        <p:spPr>
          <a:xfrm>
            <a:off x="408215" y="1923350"/>
            <a:ext cx="574493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Breadboards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Small boards used for circuit prototyping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Allow temporary connection between circuit components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Power rails connected vertically (Sections A &amp; D)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Non-colored rows connected horizontally (Sections B &amp; C)</a:t>
            </a:r>
            <a:endParaRPr/>
          </a:p>
        </p:txBody>
      </p:sp>
      <p:sp>
        <p:nvSpPr>
          <p:cNvPr id="148" name="Google Shape;148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/>
          <p:nvPr/>
        </p:nvSpPr>
        <p:spPr>
          <a:xfrm>
            <a:off x="6177819" y="5251575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Breadboard Diagram</a:t>
            </a:r>
            <a:endParaRPr/>
          </a:p>
        </p:txBody>
      </p:sp>
      <p:sp>
        <p:nvSpPr>
          <p:cNvPr id="152" name="Google Shape;152;p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2960" y="2623654"/>
            <a:ext cx="5744933" cy="260437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4" name="Google Shape;154;p6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7" descr="A picture containing indoor, table, sitting, des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8834" y="2872769"/>
            <a:ext cx="3306355" cy="247976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61" name="Google Shape;161;p7"/>
          <p:cNvSpPr txBox="1">
            <a:spLocks noGrp="1"/>
          </p:cNvSpPr>
          <p:nvPr>
            <p:ph type="subTitle" idx="1"/>
          </p:nvPr>
        </p:nvSpPr>
        <p:spPr>
          <a:xfrm>
            <a:off x="6249510" y="2019418"/>
            <a:ext cx="556126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DC voltage sources – power circuits with voltage difference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Resistors – reduce the current flowing through a circuit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Color-coded to indicate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resistance value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Thermistor – thermal resistor used to measure temperature</a:t>
            </a:r>
            <a:endParaRPr/>
          </a:p>
        </p:txBody>
      </p:sp>
      <p:sp>
        <p:nvSpPr>
          <p:cNvPr id="162" name="Google Shape;162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7"/>
          <p:cNvSpPr/>
          <p:nvPr/>
        </p:nvSpPr>
        <p:spPr>
          <a:xfrm>
            <a:off x="813404" y="5352535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DC Voltage Source (Left), </a:t>
            </a:r>
            <a:b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Thermistor (Top Right), and Resistor (Bottom Right)</a:t>
            </a:r>
            <a:endParaRPr/>
          </a:p>
        </p:txBody>
      </p:sp>
      <p:sp>
        <p:nvSpPr>
          <p:cNvPr id="166" name="Google Shape;166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/>
          </a:p>
        </p:txBody>
      </p:sp>
      <p:pic>
        <p:nvPicPr>
          <p:cNvPr id="167" name="Google Shape;167;p7" descr="Image result for Battery dc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780" y="2101088"/>
            <a:ext cx="26670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7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8" descr="A circuit boar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7021" t="3664" r="5110" b="7147"/>
          <a:stretch/>
        </p:blipFill>
        <p:spPr>
          <a:xfrm>
            <a:off x="3626797" y="2068546"/>
            <a:ext cx="1676724" cy="170188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75" name="Google Shape;175;p8"/>
          <p:cNvSpPr txBox="1">
            <a:spLocks noGrp="1"/>
          </p:cNvSpPr>
          <p:nvPr>
            <p:ph type="subTitle" idx="1"/>
          </p:nvPr>
        </p:nvSpPr>
        <p:spPr>
          <a:xfrm>
            <a:off x="5939244" y="2026435"/>
            <a:ext cx="5688649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Push-buttons and switches – interrupt or divert current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Diodes and transistors – allow current to pass in only one direction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Light emitting diodes (LEDs) – diodes that use low voltage and current</a:t>
            </a:r>
            <a:endParaRPr/>
          </a:p>
        </p:txBody>
      </p:sp>
      <p:sp>
        <p:nvSpPr>
          <p:cNvPr id="176" name="Google Shape;176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8"/>
          <p:cNvSpPr/>
          <p:nvPr/>
        </p:nvSpPr>
        <p:spPr>
          <a:xfrm>
            <a:off x="813404" y="5391724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Push-Button (Top Left), Switch (Top Right), LED (Bottom Left), and Transistor (Bottom Right)</a:t>
            </a:r>
            <a:endParaRPr/>
          </a:p>
        </p:txBody>
      </p:sp>
      <p:sp>
        <p:nvSpPr>
          <p:cNvPr id="180" name="Google Shape;180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/>
          </a:p>
        </p:txBody>
      </p:sp>
      <p:pic>
        <p:nvPicPr>
          <p:cNvPr id="181" name="Google Shape;181;p8" descr="A picture containing sitting, table, white, remot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6147" t="8405" r="7499" b="4807"/>
          <a:stretch/>
        </p:blipFill>
        <p:spPr>
          <a:xfrm>
            <a:off x="1075697" y="2068546"/>
            <a:ext cx="1973028" cy="198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8" descr="A picture containing bottle, brush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26797" y="3913608"/>
            <a:ext cx="1493844" cy="1493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8" descr="A picture containing red, sitting, table, orang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l="13412" t="22705" r="5550" b="23926"/>
          <a:stretch/>
        </p:blipFill>
        <p:spPr>
          <a:xfrm>
            <a:off x="1214955" y="3991423"/>
            <a:ext cx="2032062" cy="1338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8" descr="A picture containing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90" name="Google Shape;190;p9"/>
          <p:cNvSpPr txBox="1">
            <a:spLocks noGrp="1"/>
          </p:cNvSpPr>
          <p:nvPr>
            <p:ph type="subTitle" idx="1"/>
          </p:nvPr>
        </p:nvSpPr>
        <p:spPr>
          <a:xfrm>
            <a:off x="511855" y="1949476"/>
            <a:ext cx="539905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Microcontroller – inexpensive, programmable computer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3.3V –  typically used to power low-voltage sensors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5V – most common power pin used to power circuits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GND –  ground pin (0 V)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VIN –  voltage-in can be used to power the board using a battery</a:t>
            </a:r>
            <a:endParaRPr/>
          </a:p>
        </p:txBody>
      </p:sp>
      <p:sp>
        <p:nvSpPr>
          <p:cNvPr id="191" name="Google Shape;191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9"/>
          <p:cNvSpPr/>
          <p:nvPr/>
        </p:nvSpPr>
        <p:spPr>
          <a:xfrm>
            <a:off x="6281095" y="5368562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Arduino RedBoard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5" name="Google Shape;195;p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/>
          </a:p>
        </p:txBody>
      </p:sp>
      <p:pic>
        <p:nvPicPr>
          <p:cNvPr id="196" name="Google Shape;196;p9" descr="Redboard inf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0117" y="2202953"/>
            <a:ext cx="3966493" cy="25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9" descr="Redboard pi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06445" y="2887335"/>
            <a:ext cx="1580386" cy="2439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9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1066</Words>
  <Application>Microsoft Office PowerPoint</Application>
  <PresentationFormat>Widescreen</PresentationFormat>
  <Paragraphs>203</Paragraphs>
  <Slides>24</Slides>
  <Notes>24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Proxima Nova</vt:lpstr>
      <vt:lpstr>Cambria Math</vt:lpstr>
      <vt:lpstr>Calibri</vt:lpstr>
      <vt:lpstr>Arial</vt:lpstr>
      <vt:lpstr>Gotham Medium</vt:lpstr>
      <vt:lpstr>Montserrat Medium</vt:lpstr>
      <vt:lpstr>Office Theme</vt:lpstr>
      <vt:lpstr>PROTOTYPING WITH MICROCONTROLLERS, SENSORS &amp; MATERIALS (VIRTUAL)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PROCEDURE</vt:lpstr>
      <vt:lpstr>ASSIGNMENT</vt:lpstr>
      <vt:lpstr>CLOSING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PROTOTYPING WITH MICROCONTROLLERS, SENSORS &amp; MATERIALS (VIRTUAL)</dc:title>
  <dc:creator>Diya</dc:creator>
  <cp:lastModifiedBy>Maithili Manessis</cp:lastModifiedBy>
  <cp:revision>3</cp:revision>
  <dcterms:created xsi:type="dcterms:W3CDTF">2019-06-25T23:10:16Z</dcterms:created>
  <dcterms:modified xsi:type="dcterms:W3CDTF">2021-02-10T04:46:26Z</dcterms:modified>
</cp:coreProperties>
</file>