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otham Medium" panose="02000604030000020004" pitchFamily="50" charset="0"/>
      <p:regular r:id="rId31"/>
    </p:embeddedFont>
    <p:embeddedFont>
      <p:font typeface="Montserrat Medium" panose="020B060402020202020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  <p:embeddedFont>
      <p:font typeface="Proxima Nova Lt" panose="02000506030000020004" pitchFamily="2" charset="0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5nLvz5uqjBl+fWFrPCBP5+9AW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998A55-1205-4885-BCA9-CC780A09CD45}">
  <a:tblStyle styleId="{62998A55-1205-4885-BCA9-CC780A09CD4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2091190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PROTOTYPING WITH MICROCONTROLLERS, SENSORS &amp; MATERIALS (VIRTUAL)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436695" y="4824672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EG1003  |  LAB 3</a:t>
            </a:r>
            <a:endParaRPr dirty="0"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670792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4" name="Google Shape;204;p10"/>
          <p:cNvSpPr txBox="1">
            <a:spLocks noGrp="1"/>
          </p:cNvSpPr>
          <p:nvPr>
            <p:ph type="subTitle" idx="1"/>
          </p:nvPr>
        </p:nvSpPr>
        <p:spPr>
          <a:xfrm>
            <a:off x="507582" y="2085339"/>
            <a:ext cx="413793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Arduino IDE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program to edit, compile, and upload code to the Arduino board 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In-program on </a:t>
            </a:r>
            <a:r>
              <a:rPr lang="en-US" sz="2200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endParaRPr sz="2200" dirty="0"/>
          </a:p>
        </p:txBody>
      </p:sp>
      <p:sp>
        <p:nvSpPr>
          <p:cNvPr id="205" name="Google Shape;205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09" name="Google Shape;209;p10" descr="https://manual.eg.poly.edu/images/thumb/6/65/Arduinoide.jpg/300px-Arduino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205" y="1904139"/>
            <a:ext cx="3594977" cy="397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https://manual.eg.poly.edu/images/f/f5/Sketchare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9882" y="1880402"/>
            <a:ext cx="3183921" cy="407247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6035841" y="598719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 dirty="0"/>
          </a:p>
        </p:txBody>
      </p:sp>
      <p:pic>
        <p:nvPicPr>
          <p:cNvPr id="212" name="Google Shape;212;p1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474962" y="2419608"/>
            <a:ext cx="5407324" cy="402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Datatypes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– different kinds of data values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e.g. int, double, char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Operators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– perform operations on variables and constants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e.g. +, =, ==, &lt;=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Variables and constants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– hold data according to datatype</a:t>
            </a:r>
            <a:endParaRPr dirty="0"/>
          </a:p>
        </p:txBody>
      </p:sp>
      <p:sp>
        <p:nvSpPr>
          <p:cNvPr id="219" name="Google Shape;21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/>
          <p:nvPr/>
        </p:nvSpPr>
        <p:spPr>
          <a:xfrm>
            <a:off x="6455037" y="4792897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Examples of Constants and Variables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24" name="Google Shape;224;p11" descr="A picture containing table,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536" y="2635598"/>
            <a:ext cx="4698217" cy="188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31" name="Google Shape;231;p1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Conditional statements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– run code enclosed by curly brackets when condition is met</a:t>
            </a:r>
            <a:endParaRPr dirty="0"/>
          </a:p>
        </p:txBody>
      </p:sp>
      <p:sp>
        <p:nvSpPr>
          <p:cNvPr id="232" name="Google Shape;232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Conditional Statements</a:t>
            </a: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id="237" name="Google Shape;237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2576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Loops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– runs section of code repeatedly 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While loops – runs code until the end condition is met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For loops – runs code for a specific number of times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While and For Loops</a:t>
            </a:r>
            <a:endParaRPr/>
          </a:p>
        </p:txBody>
      </p:sp>
      <p:sp>
        <p:nvSpPr>
          <p:cNvPr id="249" name="Google Shape;249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50" name="Google Shape;250;p1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217" y="3331029"/>
            <a:ext cx="5972902" cy="23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 err="1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Tinkercad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www.tinkercad.com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200" dirty="0"/>
          </a:p>
          <a:p>
            <a:pPr marL="12573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Log-in with Autodesk account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Cloud-based 3D modeling software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Used to create CAD models, simulate circuitry, and code virtually</a:t>
            </a:r>
            <a:endParaRPr sz="2200" dirty="0"/>
          </a:p>
        </p:txBody>
      </p:sp>
      <p:sp>
        <p:nvSpPr>
          <p:cNvPr id="258" name="Google Shape;258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Example TinkerCAD Template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7707" y="2450460"/>
            <a:ext cx="3880589" cy="312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8900" y="2239192"/>
            <a:ext cx="2238002" cy="91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Heat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– form of energy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Heat transfer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– process of thermal energy moving from one body to another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Conduction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through solids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Convection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within a fluid medium (liquid or gas)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Radiation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emitted energy in all directions with or without a medium</a:t>
            </a:r>
            <a:endParaRPr sz="2200" dirty="0"/>
          </a:p>
        </p:txBody>
      </p:sp>
      <p:sp>
        <p:nvSpPr>
          <p:cNvPr id="272" name="Google Shape;272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Modes of Heat Transfer Courtesy of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Mr. Oey’s Science Classes</a:t>
            </a:r>
            <a:endParaRPr/>
          </a:p>
        </p:txBody>
      </p:sp>
      <p:sp>
        <p:nvSpPr>
          <p:cNvPr id="276" name="Google Shape;276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77" name="Google Shape;277;p15" descr="A close up of a piece of 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Thermodynamic system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– defined area in the Universe separated by a boundary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Open – transfers mass and heat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Closed – only transfers heat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Isolated – cannot transfer mass or heat</a:t>
            </a:r>
            <a:endParaRPr sz="2200" dirty="0"/>
          </a:p>
        </p:txBody>
      </p:sp>
      <p:sp>
        <p:nvSpPr>
          <p:cNvPr id="285" name="Google Shape;28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Open (Left), Closed (Center), and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Isolated (Right) Systems Courtesy of x-engineer.org </a:t>
            </a:r>
            <a:endParaRPr/>
          </a:p>
        </p:txBody>
      </p:sp>
      <p:sp>
        <p:nvSpPr>
          <p:cNvPr id="289" name="Google Shape;289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290" name="Google Shape;290;p16" descr="A picture containing bott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04" y="2528532"/>
            <a:ext cx="4165781" cy="240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subTitle" idx="1"/>
          </p:nvPr>
        </p:nvSpPr>
        <p:spPr>
          <a:xfrm>
            <a:off x="564107" y="1859266"/>
            <a:ext cx="8473179" cy="40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Parts in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Arduino UNO microcontroller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Code block with Arduino IDE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Wires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220 Ω resistor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10 </a:t>
            </a:r>
            <a:r>
              <a:rPr lang="en-US" sz="2400" dirty="0" err="1">
                <a:latin typeface="Proxima Nova"/>
                <a:ea typeface="Proxima Nova"/>
                <a:cs typeface="Proxima Nova"/>
                <a:sym typeface="Proxima Nova"/>
              </a:rPr>
              <a:t>kΩ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resistor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LED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Push-button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TMP 36 sensor</a:t>
            </a:r>
            <a:endParaRPr dirty="0"/>
          </a:p>
        </p:txBody>
      </p:sp>
      <p:sp>
        <p:nvSpPr>
          <p:cNvPr id="298" name="Google Shape;29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302" name="Google Shape;302;p17" descr="A picture containing tabl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5303" y="2060323"/>
            <a:ext cx="3835967" cy="31327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/>
          <p:nvPr/>
        </p:nvSpPr>
        <p:spPr>
          <a:xfrm>
            <a:off x="7505575" y="5355801"/>
            <a:ext cx="38948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Prototyping with Breadboard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SparkFun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4" name="Google Shape;304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1"/>
          </p:nvPr>
        </p:nvSpPr>
        <p:spPr>
          <a:xfrm>
            <a:off x="551044" y="2014979"/>
            <a:ext cx="758273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1: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Build an LED and button circuit in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2: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Thermal insulation device data analysis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Goal is to slow heat loss from a heated jar of beeswax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Build circuit and add code for TMP 36 sensor in </a:t>
            </a:r>
            <a:r>
              <a:rPr lang="en-US" sz="2200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to measure temperature of beeswax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Design a thermal insulating device (to be built and tested by TAs)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Perform data analysis for the data recorded from testing </a:t>
            </a:r>
            <a:endParaRPr sz="2200" dirty="0"/>
          </a:p>
        </p:txBody>
      </p:sp>
      <p:sp>
        <p:nvSpPr>
          <p:cNvPr id="311" name="Google Shape;311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/>
          </a:p>
        </p:txBody>
      </p:sp>
      <p:pic>
        <p:nvPicPr>
          <p:cNvPr id="315" name="Google Shape;315;p18" descr="A picture containing indoor, table, sitting,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339" t="14826" r="3692" b="20191"/>
          <a:stretch/>
        </p:blipFill>
        <p:spPr>
          <a:xfrm>
            <a:off x="8791639" y="2565350"/>
            <a:ext cx="2560846" cy="23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8"/>
          <p:cNvSpPr/>
          <p:nvPr/>
        </p:nvSpPr>
        <p:spPr>
          <a:xfrm>
            <a:off x="7494455" y="491025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16: Jar of Beeswax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Thermistor</a:t>
            </a:r>
            <a:endParaRPr/>
          </a:p>
        </p:txBody>
      </p:sp>
      <p:pic>
        <p:nvPicPr>
          <p:cNvPr id="317" name="Google Shape;317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>
            <a:spLocks noGrp="1"/>
          </p:cNvSpPr>
          <p:nvPr>
            <p:ph type="ctrTitle"/>
          </p:nvPr>
        </p:nvSpPr>
        <p:spPr>
          <a:xfrm>
            <a:off x="564107" y="69048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425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TA will build and test the designs for the competition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goal of the device is to have the lowest minimal design ratio (MDR):</a:t>
            </a: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Insulating capacity (IC) is the change in temperature over time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of the beeswax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Cost is the total cost of the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room temperature (obtain from TA)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final temperature of the beeswax (obtain from data)</a:t>
            </a:r>
            <a:endParaRPr/>
          </a:p>
        </p:txBody>
      </p:sp>
      <p:sp>
        <p:nvSpPr>
          <p:cNvPr id="324" name="Google Shape;324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/>
          </a:p>
        </p:txBody>
      </p:sp>
      <p:pic>
        <p:nvPicPr>
          <p:cNvPr id="328" name="Google Shape;328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70" y="2881088"/>
            <a:ext cx="3505060" cy="109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3071"/>
            <a:ext cx="0" cy="229688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roxima Nova Lt" panose="02000506030000020004" pitchFamily="2" charset="0"/>
            </a:endParaRPr>
          </a:p>
        </p:txBody>
      </p:sp>
      <p:pic>
        <p:nvPicPr>
          <p:cNvPr id="102" name="Google Shape;102;p2" descr="Image result for prototyping with ardui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2180" y="2482568"/>
            <a:ext cx="4299468" cy="286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Prototyping with Arduino Board</a:t>
            </a:r>
            <a:endParaRPr/>
          </a:p>
        </p:txBody>
      </p:sp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ctrTitle"/>
          </p:nvPr>
        </p:nvSpPr>
        <p:spPr>
          <a:xfrm>
            <a:off x="68001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/>
          <p:nvPr/>
        </p:nvSpPr>
        <p:spPr>
          <a:xfrm>
            <a:off x="564107" y="3303530"/>
            <a:ext cx="24354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Material Costs for Thermal Insulation Device Competition</a:t>
            </a:r>
            <a:endParaRPr/>
          </a:p>
        </p:txBody>
      </p:sp>
      <p:graphicFrame>
        <p:nvGraphicFramePr>
          <p:cNvPr id="339" name="Google Shape;339;p20"/>
          <p:cNvGraphicFramePr/>
          <p:nvPr/>
        </p:nvGraphicFramePr>
        <p:xfrm>
          <a:off x="3501669" y="1811566"/>
          <a:ext cx="5420475" cy="4198975"/>
        </p:xfrm>
        <a:graphic>
          <a:graphicData uri="http://schemas.openxmlformats.org/drawingml/2006/table">
            <a:tbl>
              <a:tblPr firstRow="1" bandRow="1">
                <a:noFill/>
                <a:tableStyleId>{62998A55-1205-4885-BCA9-CC780A09CD45}</a:tableStyleId>
              </a:tblPr>
              <a:tblGrid>
                <a:gridCol w="240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Material</a:t>
                      </a:r>
                      <a:endParaRPr sz="2400" b="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2200" marR="22200" marT="11100" marB="11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</a:t>
                      </a:r>
                      <a:endParaRPr sz="2400" b="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2200" marR="22200" marT="11100" marB="11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Cost Per Unit</a:t>
                      </a:r>
                      <a:endParaRPr sz="2400" b="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2200" marR="22200" marT="11100" marB="111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Large foam cup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$0.50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Small foam cup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$0.25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Lid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$0.25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Sand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cup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$0.40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Pack of clay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bag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$0.20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Wool fabric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 pieces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$0.10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Styrofoam pieces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 pieces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$0.05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Tape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ft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$0.10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Cotton balls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balls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$0.05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725"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Aluminum foil</a:t>
                      </a:r>
                      <a:endParaRPr sz="2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2222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$0.30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7725" marR="27725" marT="27725" marB="27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40" name="Google Shape;340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/>
          </a:p>
        </p:txBody>
      </p:sp>
      <p:pic>
        <p:nvPicPr>
          <p:cNvPr id="341" name="Google Shape;341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 txBox="1">
            <a:spLocks noGrp="1"/>
          </p:cNvSpPr>
          <p:nvPr>
            <p:ph type="ctrTitle"/>
          </p:nvPr>
        </p:nvSpPr>
        <p:spPr>
          <a:xfrm>
            <a:off x="577756" y="72398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Individual lab report: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original graph (temperature vs. time) of insulating device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Provide minimal design ratio calculation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Provide price list and design improvements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Due at 11:59 PM the night before Lab 4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presentation: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Describe the design of the insulating device</a:t>
            </a:r>
            <a:endParaRPr sz="2200" dirty="0"/>
          </a:p>
        </p:txBody>
      </p:sp>
      <p:sp>
        <p:nvSpPr>
          <p:cNvPr id="348" name="Google Shape;348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/>
          </a:p>
        </p:txBody>
      </p:sp>
      <p:pic>
        <p:nvPicPr>
          <p:cNvPr id="352" name="Google Shape;352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>
            <a:spLocks noGrp="1"/>
          </p:cNvSpPr>
          <p:nvPr>
            <p:ph type="ctrTitle"/>
          </p:nvPr>
        </p:nvSpPr>
        <p:spPr>
          <a:xfrm>
            <a:off x="564107" y="72241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58" name="Google Shape;358;p22"/>
          <p:cNvSpPr txBox="1">
            <a:spLocks noGrp="1"/>
          </p:cNvSpPr>
          <p:nvPr>
            <p:ph type="subTitle" idx="1"/>
          </p:nvPr>
        </p:nvSpPr>
        <p:spPr>
          <a:xfrm>
            <a:off x="775324" y="2826812"/>
            <a:ext cx="6775007" cy="225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 of the virtual circuitry and temperature vs. time graph</a:t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/>
          </a:p>
        </p:txBody>
      </p:sp>
      <p:pic>
        <p:nvPicPr>
          <p:cNvPr id="363" name="Google Shape;363;p2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9111" t="29674" r="28032" b="36952"/>
          <a:stretch/>
        </p:blipFill>
        <p:spPr>
          <a:xfrm>
            <a:off x="8169225" y="2663366"/>
            <a:ext cx="2939143" cy="228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1"/>
          </p:nvPr>
        </p:nvSpPr>
        <p:spPr>
          <a:xfrm>
            <a:off x="775324" y="2826812"/>
            <a:ext cx="10442405" cy="225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In preparation for the next virtual lab,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this software ahead of time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Proxima Nova"/>
                <a:ea typeface="Proxima Nova"/>
                <a:cs typeface="Proxima Nova"/>
                <a:sym typeface="Proxima Nova"/>
              </a:rPr>
              <a:t>eDrawings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Viewer</a:t>
            </a:r>
            <a:endParaRPr dirty="0"/>
          </a:p>
        </p:txBody>
      </p:sp>
      <p:sp>
        <p:nvSpPr>
          <p:cNvPr id="371" name="Google Shape;371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23</a:t>
            </a:r>
            <a:endParaRPr/>
          </a:p>
        </p:txBody>
      </p:sp>
      <p:pic>
        <p:nvPicPr>
          <p:cNvPr id="375" name="Google Shape;375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381" name="Google Shape;381;p24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691487" y="1987680"/>
            <a:ext cx="1080902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Utilize electrical components, an Arduino board, and the Arduino IDE virtually in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to: 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Control an LED with a button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Build a TMP 36 temperature sensing circuit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To design a device to slow the rate of heat loss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Enter the device into a competition to obtain the lowest minimal design ratio</a:t>
            </a:r>
            <a:endParaRPr dirty="0"/>
          </a:p>
          <a:p>
            <a:pPr marL="8001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2</a:t>
            </a:r>
            <a:endParaRPr dirty="0">
              <a:latin typeface="Proxima Nova Lt" panose="02000506030000020004" pitchFamily="2" charset="0"/>
            </a:endParaRPr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767317" y="1852058"/>
            <a:ext cx="607350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Prototyping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– process of designing and building an early model of a product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Electricity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– the movement of electrons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Current [A] – flow of electrons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Voltage [V] – difference in charge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Resistance [Ω] – opposition to current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Ohm’s Law: </a:t>
            </a:r>
            <a:r>
              <a:rPr lang="en-US" sz="2200" b="0" i="1" u="none" strike="noStrike" dirty="0">
                <a:solidFill>
                  <a:srgbClr val="FF0000"/>
                </a:solidFill>
                <a:latin typeface="Proxima Nova Lt" panose="02000506030000020004" pitchFamily="2" charset="0"/>
                <a:ea typeface="Cambria Math"/>
                <a:cs typeface="Cambria Math"/>
                <a:sym typeface="Cambria Math"/>
              </a:rPr>
              <a:t>V = IR</a:t>
            </a:r>
            <a:endParaRPr sz="2200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6596742" y="558960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Ohm’s Law Courtesy of Instructables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7" name="Google Shape;127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136" r="18523"/>
          <a:stretch/>
        </p:blipFill>
        <p:spPr>
          <a:xfrm>
            <a:off x="7208286" y="2035042"/>
            <a:ext cx="3932126" cy="3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1"/>
          </p:nvPr>
        </p:nvSpPr>
        <p:spPr>
          <a:xfrm>
            <a:off x="818867" y="1931064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Common electrical components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DC voltage sources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Resistors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Push-buttons and switches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Diodes and transistors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Light emitting diodes</a:t>
            </a:r>
            <a:endParaRPr sz="2200" dirty="0"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Components Courtesy of Wikipedia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0" name="Google Shape;140;p5" descr="Image result for electrical compon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982" y="2161223"/>
            <a:ext cx="502709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47" name="Google Shape;147;p6"/>
          <p:cNvSpPr txBox="1"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Breadboards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Small boards used for circuit prototyping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Allow temporary connection between circuit components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Power rails connected vertically (Sections A &amp; D)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Non-colored rows connected horizontally (Sections B &amp; C)</a:t>
            </a:r>
            <a:endParaRPr sz="2200" dirty="0"/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6413887" y="53512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Breadboard Diagram</a:t>
            </a:r>
            <a:endParaRPr dirty="0"/>
          </a:p>
        </p:txBody>
      </p:sp>
      <p:sp>
        <p:nvSpPr>
          <p:cNvPr id="152" name="Google Shape;152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0762" y="2647205"/>
            <a:ext cx="5801465" cy="260437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 descr="A picture containing indoor, table, sitting, des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834" y="2872769"/>
            <a:ext cx="3306355" cy="24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1"/>
          </p:nvPr>
        </p:nvSpPr>
        <p:spPr>
          <a:xfrm>
            <a:off x="6249511" y="2019418"/>
            <a:ext cx="53977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DC voltage sources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– power circuits with voltage difference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Resistors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– reduce the current flowing through a circuit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Color-coded to indicate </a:t>
            </a:r>
            <a:b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resistance value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Thermistor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thermal resistor </a:t>
            </a:r>
            <a:b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used to measure temperature</a:t>
            </a:r>
            <a:endParaRPr sz="2200" dirty="0"/>
          </a:p>
        </p:txBody>
      </p:sp>
      <p:sp>
        <p:nvSpPr>
          <p:cNvPr id="162" name="Google Shape;162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DC Voltage Source (Left),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Thermistor (Top Right), and Resistor (Bottom Right)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67" name="Google Shape;167;p7" descr="Image result for Battery 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80" y="2101088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 descr="A circuit 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021" t="3664" r="5110" b="7147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subTitle" idx="1"/>
          </p:nvPr>
        </p:nvSpPr>
        <p:spPr>
          <a:xfrm>
            <a:off x="5968617" y="2035042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Push-buttons and switches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– interrupt or divert current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Diodes and transistors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– allow current to pass in only one direction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Light emitting diodes (LEDs)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– diodes that use low voltage and current</a:t>
            </a:r>
            <a:endParaRPr dirty="0"/>
          </a:p>
        </p:txBody>
      </p:sp>
      <p:sp>
        <p:nvSpPr>
          <p:cNvPr id="176" name="Google Shape;17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Push-Button (Top Left), Switch (Top Right), LED (Bottom Left), and Transistor (Bottom Right)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1" name="Google Shape;181;p8" descr="A picture containing sitting, table, white, remo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147" t="8405" r="7499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A picture containing bottle, brush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797" y="3913608"/>
            <a:ext cx="1493844" cy="149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 descr="A picture containing red, sitting, table, orang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3412" t="22705" r="5550" b="23926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Microcontroller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– inexpensive, programmable computer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3.3V –  typically used to power low-voltage sensors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5V – most common power pin used to power circuits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GND –  ground pin (0 V)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VIN –  voltage-in can be used to power the board using a battery</a:t>
            </a:r>
            <a:endParaRPr sz="2200" dirty="0"/>
          </a:p>
        </p:txBody>
      </p:sp>
      <p:sp>
        <p:nvSpPr>
          <p:cNvPr id="191" name="Google Shape;191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6896638" y="5361276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Arduino RedBoard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6" name="Google Shape;196;p9" descr="Redboard inf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117" y="2202953"/>
            <a:ext cx="3966493" cy="25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 descr="Redboard pi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6989" y="2700226"/>
            <a:ext cx="1580386" cy="243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1061</Words>
  <Application>Microsoft Office PowerPoint</Application>
  <PresentationFormat>Widescreen</PresentationFormat>
  <Paragraphs>199</Paragraphs>
  <Slides>24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Proxima Nova Lt</vt:lpstr>
      <vt:lpstr>Arial</vt:lpstr>
      <vt:lpstr>Gotham Medium</vt:lpstr>
      <vt:lpstr>Montserrat Medium</vt:lpstr>
      <vt:lpstr>Calibri</vt:lpstr>
      <vt:lpstr>Proxima Nova</vt:lpstr>
      <vt:lpstr>Office Theme</vt:lpstr>
      <vt:lpstr>PROTOTYPING WITH MICROCONTROLLERS, SENSORS &amp; MATERIALS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 WITH MICROCONTROLLERS, SENSORS &amp; MATERIALS (VIRTUAL)</dc:title>
  <dc:creator>Diya</dc:creator>
  <cp:lastModifiedBy>Maithili Manessis</cp:lastModifiedBy>
  <cp:revision>3</cp:revision>
  <dcterms:created xsi:type="dcterms:W3CDTF">2019-06-25T23:10:16Z</dcterms:created>
  <dcterms:modified xsi:type="dcterms:W3CDTF">2021-01-25T06:09:30Z</dcterms:modified>
</cp:coreProperties>
</file>