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  <p:sldMasterId id="2147483722" r:id="rId2"/>
  </p:sldMasterIdLst>
  <p:notesMasterIdLst>
    <p:notesMasterId r:id="rId13"/>
  </p:notesMasterIdLst>
  <p:sldIdLst>
    <p:sldId id="257" r:id="rId3"/>
    <p:sldId id="301" r:id="rId4"/>
    <p:sldId id="302" r:id="rId5"/>
    <p:sldId id="304" r:id="rId6"/>
    <p:sldId id="305" r:id="rId7"/>
    <p:sldId id="307" r:id="rId8"/>
    <p:sldId id="308" r:id="rId9"/>
    <p:sldId id="310" r:id="rId10"/>
    <p:sldId id="311" r:id="rId11"/>
    <p:sldId id="312" r:id="rId12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DDDDDD"/>
    <a:srgbClr val="FFFFFF"/>
    <a:srgbClr val="0000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18" autoAdjust="0"/>
    <p:restoredTop sz="95388" autoAdjust="0"/>
  </p:normalViewPr>
  <p:slideViewPr>
    <p:cSldViewPr>
      <p:cViewPr varScale="1">
        <p:scale>
          <a:sx n="72" d="100"/>
          <a:sy n="72" d="100"/>
        </p:scale>
        <p:origin x="-39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3938B-2298-4C00-A6F8-20DCFF020E36}" type="datetimeFigureOut">
              <a:rPr lang="en-US" smtClean="0"/>
              <a:pPr/>
              <a:t>9/3/2011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38E97-8AB3-419F-A3E1-BD8EA91441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43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L.Mexhitaj</a:t>
            </a:r>
            <a:r>
              <a:rPr lang="en-US" dirty="0" smtClean="0"/>
              <a:t>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38E97-8AB3-419F-A3E1-BD8EA91441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429000"/>
            <a:ext cx="6705600" cy="866775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en-AU"/>
              <a:t>Click to edit title style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267200"/>
            <a:ext cx="6705600" cy="68580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AU"/>
              <a:t>Click to edit subtitle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50984"/>
            <a:ext cx="1460318" cy="1473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04800"/>
            <a:ext cx="18859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304800"/>
            <a:ext cx="55054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543800" cy="874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19700" y="15240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19700" y="40767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4F3BD5-45F8-42BE-91E4-1FBAF51E0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64FAB42-A436-44BE-971E-BA5B8A231B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77EE7FF-537E-4251-9151-40AC8319E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76FEEA-5C5C-4599-83F8-932399A07F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FA9E1B-E6D3-4375-8461-6F8922F32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D73ECB-FAF2-40F5-B646-302C75AA5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C737F1-360A-462A-AC77-F52E4CCD0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30183C-E901-49CE-A110-2E39C4F309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0BE089-05A4-46FC-ACBA-93B032AFFA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B066D2-CB05-485F-B52A-5B0227D511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94ED51-FAB9-44A6-8F1F-75B7F3420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1C50A81-DE84-4E0A-9593-AB680DC0E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4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04800"/>
            <a:ext cx="75438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 style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5240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		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A73B1BC-D293-4A95-8B8C-07871E6CC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5867400"/>
            <a:ext cx="730159" cy="73650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124200"/>
            <a:ext cx="7772400" cy="147002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EG1003 Overview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4" name="Picture 3" descr="NYU-Poly_RGB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152400"/>
            <a:ext cx="2743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371600" y="563880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/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EG1003: Introduction to Engineering and Design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Closing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382000" cy="4876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Read manual ahead of time </a:t>
            </a:r>
            <a:r>
              <a:rPr lang="en-US" dirty="0" smtClean="0">
                <a:solidFill>
                  <a:srgbClr val="000066"/>
                </a:solidFill>
              </a:rPr>
              <a:t>(manual.eg.poly.edu</a:t>
            </a:r>
            <a:r>
              <a:rPr lang="en-US" dirty="0" smtClean="0">
                <a:solidFill>
                  <a:srgbClr val="000066"/>
                </a:solidFill>
              </a:rPr>
              <a:t>)</a:t>
            </a:r>
          </a:p>
          <a:p>
            <a:pPr eaLnBrk="1" hangingPunct="1"/>
            <a:endParaRPr lang="en-US" sz="1000" dirty="0" smtClean="0">
              <a:solidFill>
                <a:srgbClr val="000066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Use EG website regularly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</a:rPr>
              <a:t>Check for last minute cancellations and changes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</a:rPr>
              <a:t>Keep in contact with your partners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</a:rPr>
              <a:t>Express questions and concerns to your instructor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Ask questions!!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Objectives of EG1003</a:t>
            </a:r>
            <a:endParaRPr lang="en-US" dirty="0" smtClean="0">
              <a:solidFill>
                <a:srgbClr val="000066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458200" cy="44196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000066"/>
                </a:solidFill>
              </a:rPr>
              <a:t>To teach you about what engineers do:</a:t>
            </a:r>
            <a:endParaRPr lang="en-US" sz="3300" smtClean="0">
              <a:solidFill>
                <a:srgbClr val="000066"/>
              </a:solidFill>
            </a:endParaRPr>
          </a:p>
          <a:p>
            <a:pPr lvl="1" eaLnBrk="1" hangingPunct="1"/>
            <a:r>
              <a:rPr lang="en-US" sz="2900" smtClean="0">
                <a:solidFill>
                  <a:srgbClr val="000066"/>
                </a:solidFill>
              </a:rPr>
              <a:t>Technical skills</a:t>
            </a:r>
          </a:p>
          <a:p>
            <a:pPr lvl="2" eaLnBrk="1" hangingPunct="1"/>
            <a:r>
              <a:rPr lang="en-US" sz="2500" smtClean="0">
                <a:solidFill>
                  <a:srgbClr val="000066"/>
                </a:solidFill>
              </a:rPr>
              <a:t>MS Office</a:t>
            </a:r>
          </a:p>
          <a:p>
            <a:pPr lvl="2" eaLnBrk="1" hangingPunct="1"/>
            <a:r>
              <a:rPr lang="en-US" sz="2500" smtClean="0">
                <a:solidFill>
                  <a:srgbClr val="000066"/>
                </a:solidFill>
              </a:rPr>
              <a:t>LabVIEW</a:t>
            </a:r>
          </a:p>
          <a:p>
            <a:pPr lvl="2" eaLnBrk="1" hangingPunct="1"/>
            <a:r>
              <a:rPr lang="en-US" sz="2500" smtClean="0">
                <a:solidFill>
                  <a:srgbClr val="000066"/>
                </a:solidFill>
              </a:rPr>
              <a:t>Mindstorms NXT</a:t>
            </a:r>
          </a:p>
          <a:p>
            <a:pPr lvl="1" eaLnBrk="1" hangingPunct="1"/>
            <a:r>
              <a:rPr lang="en-US" sz="2900" smtClean="0">
                <a:solidFill>
                  <a:srgbClr val="000066"/>
                </a:solidFill>
              </a:rPr>
              <a:t>Professional skills</a:t>
            </a:r>
          </a:p>
          <a:p>
            <a:pPr lvl="2" eaLnBrk="1" hangingPunct="1"/>
            <a:r>
              <a:rPr lang="en-US" smtClean="0">
                <a:solidFill>
                  <a:srgbClr val="000066"/>
                </a:solidFill>
              </a:rPr>
              <a:t>Teamwork</a:t>
            </a:r>
          </a:p>
          <a:p>
            <a:pPr lvl="2" eaLnBrk="1" hangingPunct="1"/>
            <a:r>
              <a:rPr lang="en-US" smtClean="0">
                <a:solidFill>
                  <a:srgbClr val="000066"/>
                </a:solidFill>
              </a:rPr>
              <a:t>Oral communication</a:t>
            </a:r>
          </a:p>
          <a:p>
            <a:pPr lvl="2" eaLnBrk="1" hangingPunct="1"/>
            <a:r>
              <a:rPr lang="en-US" smtClean="0">
                <a:solidFill>
                  <a:srgbClr val="000066"/>
                </a:solidFill>
              </a:rPr>
              <a:t>Written communication</a:t>
            </a:r>
            <a:endParaRPr lang="en-US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Course Format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0066"/>
                </a:solidFill>
              </a:rPr>
              <a:t>High School</a:t>
            </a:r>
            <a:r>
              <a:rPr lang="en-US" sz="2800" dirty="0" smtClean="0">
                <a:solidFill>
                  <a:srgbClr val="000066"/>
                </a:solidFill>
              </a:rPr>
              <a:t> </a:t>
            </a:r>
            <a:r>
              <a:rPr lang="en-US" sz="2800" dirty="0" smtClean="0">
                <a:solidFill>
                  <a:srgbClr val="000066"/>
                </a:solidFill>
              </a:rPr>
              <a:t>Credit </a:t>
            </a:r>
            <a:r>
              <a:rPr lang="en-US" sz="2800" dirty="0" smtClean="0">
                <a:solidFill>
                  <a:srgbClr val="000066"/>
                </a:solidFill>
              </a:rPr>
              <a:t>Course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0066"/>
                </a:solidFill>
              </a:rPr>
              <a:t>No college credit</a:t>
            </a:r>
            <a:endParaRPr lang="en-US" sz="24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0066"/>
                </a:solidFill>
              </a:rPr>
              <a:t>Laboratories</a:t>
            </a:r>
            <a:endParaRPr lang="en-US" sz="28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0066"/>
                </a:solidFill>
              </a:rPr>
              <a:t>Recitation</a:t>
            </a:r>
            <a:endParaRPr lang="en-US" sz="2800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Laboratories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05800" cy="4114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0066"/>
                </a:solidFill>
              </a:rPr>
              <a:t>Three-hour sessions</a:t>
            </a:r>
            <a:endParaRPr lang="en-US" sz="28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0066"/>
                </a:solidFill>
              </a:rPr>
              <a:t>Students put in groups of 2 or 3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0066"/>
                </a:solidFill>
              </a:rPr>
              <a:t>Lab report for each lab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0066"/>
                </a:solidFill>
              </a:rPr>
              <a:t>Quizzes given every week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0066"/>
                </a:solidFill>
              </a:rPr>
              <a:t>Lab material for that </a:t>
            </a:r>
            <a:r>
              <a:rPr lang="en-US" sz="2400" dirty="0" smtClean="0">
                <a:solidFill>
                  <a:srgbClr val="000066"/>
                </a:solidFill>
              </a:rPr>
              <a:t>day</a:t>
            </a:r>
            <a:endParaRPr lang="en-US" sz="2400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Recitations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47244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2800" dirty="0" smtClean="0">
                <a:solidFill>
                  <a:srgbClr val="000066"/>
                </a:solidFill>
              </a:rPr>
              <a:t>Two 1.5-hour sessions</a:t>
            </a:r>
            <a:endParaRPr lang="en-US" sz="2800" dirty="0" smtClean="0">
              <a:solidFill>
                <a:srgbClr val="000066"/>
              </a:solidFill>
            </a:endParaRPr>
          </a:p>
          <a:p>
            <a:pPr eaLnBrk="1" hangingPunct="1"/>
            <a:endParaRPr lang="en-US" sz="2800" dirty="0" smtClean="0">
              <a:solidFill>
                <a:srgbClr val="000066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rgbClr val="000066"/>
                </a:solidFill>
              </a:rPr>
              <a:t>Presentation of preceding </a:t>
            </a:r>
            <a:r>
              <a:rPr lang="en-US" sz="2800" dirty="0" smtClean="0">
                <a:solidFill>
                  <a:srgbClr val="000066"/>
                </a:solidFill>
              </a:rPr>
              <a:t>labs</a:t>
            </a:r>
            <a:endParaRPr lang="en-US" sz="2800" dirty="0" smtClean="0">
              <a:solidFill>
                <a:srgbClr val="000066"/>
              </a:solidFill>
            </a:endParaRPr>
          </a:p>
          <a:p>
            <a:pPr eaLnBrk="1" hangingPunct="1"/>
            <a:endParaRPr lang="en-US" sz="2800" dirty="0" smtClean="0">
              <a:solidFill>
                <a:srgbClr val="000066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rgbClr val="000066"/>
                </a:solidFill>
              </a:rPr>
              <a:t>Feedback will be provided by instructor and 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Grading System</a:t>
            </a:r>
          </a:p>
        </p:txBody>
      </p:sp>
      <p:graphicFrame>
        <p:nvGraphicFramePr>
          <p:cNvPr id="57433" name="Group 8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6720368"/>
              </p:ext>
            </p:extLst>
          </p:nvPr>
        </p:nvGraphicFramePr>
        <p:xfrm>
          <a:off x="1295400" y="1676400"/>
          <a:ext cx="6705600" cy="2986088"/>
        </p:xfrm>
        <a:graphic>
          <a:graphicData uri="http://schemas.openxmlformats.org/drawingml/2006/table">
            <a:tbl>
              <a:tblPr/>
              <a:tblGrid>
                <a:gridCol w="4424363"/>
                <a:gridCol w="2281237"/>
              </a:tblGrid>
              <a:tr h="6096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Item</a:t>
                      </a:r>
                      <a:endParaRPr kumimoji="0" lang="en-US" sz="28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% of Grade</a:t>
                      </a:r>
                      <a:endParaRPr kumimoji="0" lang="en-US" sz="28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TA Lab Reports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33.33%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WC Lab Reports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33.33%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Lab Quizzes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8.33%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Recitation Presentations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%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Attendance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153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0066"/>
                </a:solidFill>
              </a:rPr>
              <a:t>Mandatory for </a:t>
            </a:r>
            <a:r>
              <a:rPr lang="en-US" sz="2800" dirty="0" smtClean="0">
                <a:solidFill>
                  <a:srgbClr val="000066"/>
                </a:solidFill>
              </a:rPr>
              <a:t>all sessions</a:t>
            </a:r>
            <a:endParaRPr lang="en-US" sz="28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1000" dirty="0" smtClean="0">
              <a:solidFill>
                <a:srgbClr val="000066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0066"/>
                </a:solidFill>
              </a:rPr>
              <a:t>Unexcused absence will result in a zero grade for the recitation or lab</a:t>
            </a:r>
            <a:endParaRPr lang="en-US" sz="1400" dirty="0" smtClean="0">
              <a:solidFill>
                <a:srgbClr val="000066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0066"/>
                </a:solidFill>
              </a:rPr>
              <a:t>Constant Lateness/Absence will result in failure of course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Communication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82000" cy="5105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EG Website (eg.poly.edu) 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</a:rPr>
              <a:t>Electronic Submission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</a:rPr>
              <a:t>Forums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</a:rPr>
              <a:t>Email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</a:rPr>
              <a:t>Grades</a:t>
            </a:r>
          </a:p>
          <a:p>
            <a:pPr eaLnBrk="1" hangingPunct="1"/>
            <a:endParaRPr lang="en-US" dirty="0" smtClean="0">
              <a:solidFill>
                <a:srgbClr val="000066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EG Manual </a:t>
            </a:r>
            <a:r>
              <a:rPr lang="en-US" dirty="0" smtClean="0">
                <a:solidFill>
                  <a:srgbClr val="000066"/>
                </a:solidFill>
              </a:rPr>
              <a:t>(manual.eg.poly.edu</a:t>
            </a:r>
            <a:r>
              <a:rPr lang="en-US" dirty="0" smtClean="0">
                <a:solidFill>
                  <a:srgbClr val="000066"/>
                </a:solidFill>
              </a:rPr>
              <a:t>)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</a:rPr>
              <a:t>Detailed information about </a:t>
            </a:r>
            <a:r>
              <a:rPr lang="en-US" dirty="0" smtClean="0">
                <a:solidFill>
                  <a:srgbClr val="000066"/>
                </a:solidFill>
              </a:rPr>
              <a:t>labs and </a:t>
            </a:r>
            <a:r>
              <a:rPr lang="en-US" dirty="0" smtClean="0">
                <a:solidFill>
                  <a:srgbClr val="000066"/>
                </a:solidFill>
              </a:rPr>
              <a:t>policies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Electronic Submission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153400" cy="4495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All work must be submitted electronically through the EG website (eg.poly.edu) </a:t>
            </a:r>
          </a:p>
          <a:p>
            <a:pPr eaLnBrk="1" hangingPunct="1">
              <a:buFontTx/>
              <a:buNone/>
            </a:pPr>
            <a:endParaRPr lang="en-US" sz="1600" dirty="0" smtClean="0">
              <a:solidFill>
                <a:srgbClr val="000066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Required by due date or no credit will be received for work</a:t>
            </a:r>
          </a:p>
          <a:p>
            <a:pPr eaLnBrk="1" hangingPunct="1"/>
            <a:endParaRPr lang="en-US" sz="1600" dirty="0" smtClean="0">
              <a:solidFill>
                <a:srgbClr val="000066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No negotiation of grades if work is not submitted electronically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220011"/>
      </a:dk1>
      <a:lt1>
        <a:srgbClr val="336699"/>
      </a:lt1>
      <a:dk2>
        <a:srgbClr val="000066"/>
      </a:dk2>
      <a:lt2>
        <a:srgbClr val="336699"/>
      </a:lt2>
      <a:accent1>
        <a:srgbClr val="003399"/>
      </a:accent1>
      <a:accent2>
        <a:srgbClr val="3366CC"/>
      </a:accent2>
      <a:accent3>
        <a:srgbClr val="AAAAB8"/>
      </a:accent3>
      <a:accent4>
        <a:srgbClr val="2A5682"/>
      </a:accent4>
      <a:accent5>
        <a:srgbClr val="AAADCA"/>
      </a:accent5>
      <a:accent6>
        <a:srgbClr val="2D5CB9"/>
      </a:accent6>
      <a:hlink>
        <a:srgbClr val="336699"/>
      </a:hlink>
      <a:folHlink>
        <a:srgbClr val="0033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220011"/>
        </a:dk1>
        <a:lt1>
          <a:srgbClr val="336699"/>
        </a:lt1>
        <a:dk2>
          <a:srgbClr val="000066"/>
        </a:dk2>
        <a:lt2>
          <a:srgbClr val="336699"/>
        </a:lt2>
        <a:accent1>
          <a:srgbClr val="003399"/>
        </a:accent1>
        <a:accent2>
          <a:srgbClr val="3366CC"/>
        </a:accent2>
        <a:accent3>
          <a:srgbClr val="AAAAB8"/>
        </a:accent3>
        <a:accent4>
          <a:srgbClr val="2A5682"/>
        </a:accent4>
        <a:accent5>
          <a:srgbClr val="AAADCA"/>
        </a:accent5>
        <a:accent6>
          <a:srgbClr val="2D5CB9"/>
        </a:accent6>
        <a:hlink>
          <a:srgbClr val="336699"/>
        </a:hlink>
        <a:folHlink>
          <a:srgbClr val="0033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</TotalTime>
  <Words>234</Words>
  <Application>Microsoft Office PowerPoint</Application>
  <PresentationFormat>On-screen Show (4:3)</PresentationFormat>
  <Paragraphs>75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Default Design</vt:lpstr>
      <vt:lpstr>1_Default Design</vt:lpstr>
      <vt:lpstr>EG1003 Overview</vt:lpstr>
      <vt:lpstr>Objectives of EG1003</vt:lpstr>
      <vt:lpstr>Course Format</vt:lpstr>
      <vt:lpstr>Laboratories</vt:lpstr>
      <vt:lpstr>Recitations</vt:lpstr>
      <vt:lpstr>Grading System</vt:lpstr>
      <vt:lpstr>Attendance</vt:lpstr>
      <vt:lpstr>Communication</vt:lpstr>
      <vt:lpstr>Electronic Submission</vt:lpstr>
      <vt:lpstr>Closing</vt:lpstr>
    </vt:vector>
  </TitlesOfParts>
  <Company>Hot Chilli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in Freshman Engineering</dc:title>
  <dc:creator>L.Mexhitaj</dc:creator>
  <cp:lastModifiedBy>Peter Yuk Li</cp:lastModifiedBy>
  <cp:revision>80</cp:revision>
  <dcterms:created xsi:type="dcterms:W3CDTF">2002-02-21T04:34:32Z</dcterms:created>
  <dcterms:modified xsi:type="dcterms:W3CDTF">2011-09-03T05:05:38Z</dcterms:modified>
</cp:coreProperties>
</file>