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Gotham Medium" panose="02000604030000020004" pitchFamily="50" charset="0"/>
      <p:regular r:id="rId41"/>
    </p:embeddedFont>
    <p:embeddedFont>
      <p:font typeface="Montserrat Medium" panose="020B0604020202020204" charset="0"/>
      <p:regular r:id="rId42"/>
      <p:bold r:id="rId43"/>
      <p:italic r:id="rId44"/>
      <p:boldItalic r:id="rId45"/>
    </p:embeddedFont>
    <p:embeddedFont>
      <p:font typeface="Proxima Nova" panose="020B0604020202020204" charset="0"/>
      <p:regular r:id="rId46"/>
      <p:bold r:id="rId47"/>
      <p:italic r:id="rId48"/>
      <p:boldItalic r:id="rId49"/>
    </p:embeddedFont>
    <p:embeddedFont>
      <p:font typeface="Proxima Nova Lt" panose="02000506030000020004" pitchFamily="2" charset="0"/>
      <p:bold r:id="rId50"/>
    </p:embeddedFont>
    <p:embeddedFont>
      <p:font typeface="Proxima Nova Rg" panose="02000506030000020004" pitchFamily="2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IhZz+jR12pL4e629TEX81AVzL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BAFA16-1480-423A-BB18-5F52C98ED944}">
  <a:tblStyle styleId="{22BAFA16-1480-423A-BB18-5F52C98ED9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63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954c43a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954c43a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1803816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LABVIEW &amp; DIGITAL LOGIC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9" name="Google Shape;209;p10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Toolbar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execute and stop the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Run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once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Run Continuously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runs the program until the program is stopped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Abort Execution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stops program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990099"/>
                </a:solidFill>
                <a:latin typeface="Proxima Nova"/>
                <a:ea typeface="Proxima Nova"/>
                <a:cs typeface="Proxima Nova"/>
                <a:sym typeface="Proxima Nova"/>
              </a:rPr>
              <a:t>Pause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pauses the program</a:t>
            </a:r>
            <a:endParaRPr sz="2200" dirty="0"/>
          </a:p>
        </p:txBody>
      </p:sp>
      <p:sp>
        <p:nvSpPr>
          <p:cNvPr id="210" name="Google Shape;21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 l="4273" t="7787" r="88141" b="88794"/>
          <a:stretch/>
        </p:blipFill>
        <p:spPr>
          <a:xfrm>
            <a:off x="8133833" y="3609523"/>
            <a:ext cx="2115195" cy="53634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Toolbar</a:t>
            </a: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 cap="flat" cmpd="sng">
            <a:solidFill>
              <a:srgbClr val="9900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6" name="Google Shape;226;p11"/>
          <p:cNvSpPr txBox="1"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fundamental operating elements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Have input and output terminals to pass data in and out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Can perform numeric, Boolean, comparison operations, and more</a:t>
            </a:r>
            <a:endParaRPr sz="2200" dirty="0"/>
          </a:p>
        </p:txBody>
      </p:sp>
      <p:sp>
        <p:nvSpPr>
          <p:cNvPr id="227" name="Google Shape;227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1" name="Google Shape;231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633" y="2359400"/>
            <a:ext cx="29210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564" y="3200075"/>
            <a:ext cx="5156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Examples of Functions Courtesy of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National Instruments</a:t>
            </a:r>
            <a:endParaRPr/>
          </a:p>
        </p:txBody>
      </p:sp>
      <p:pic>
        <p:nvPicPr>
          <p:cNvPr id="234" name="Google Shape;234;p1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ctrTitle"/>
          </p:nvPr>
        </p:nvSpPr>
        <p:spPr>
          <a:xfrm>
            <a:off x="564107" y="717824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40" name="Google Shape;240;p12"/>
          <p:cNvSpPr txBox="1"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Structures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used for process control and include for loops, while loops, and case structures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Case structure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similar to if/else statements, contains multiple subdiagrams with different outputs depending on the input value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In Figure 9: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1 – value for case to execute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2 – code that executes for case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3 – inputs data to case structure</a:t>
            </a:r>
            <a:endParaRPr sz="2200"/>
          </a:p>
        </p:txBody>
      </p:sp>
      <p:sp>
        <p:nvSpPr>
          <p:cNvPr id="241" name="Google Shape;241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a Case Structure Courtesy of National Instruments</a:t>
            </a:r>
            <a:endParaRPr/>
          </a:p>
        </p:txBody>
      </p:sp>
      <p:pic>
        <p:nvPicPr>
          <p:cNvPr id="246" name="Google Shape;246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992" y="2340149"/>
            <a:ext cx="4524775" cy="296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 descr="C:\Users\Recitation\Documents\Amanda\NI ELVIS II+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727448" y="1927945"/>
            <a:ext cx="631881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NI ELVIS II+ board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National Instruments' Educational Laboratory Virtual Instrumentation Suite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Modular engineering device that includes a breadboard, power supply, ground, thermocouple, etc.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Interfaces the VIs with physical devices </a:t>
            </a:r>
            <a:endParaRPr sz="2200" dirty="0"/>
          </a:p>
        </p:txBody>
      </p:sp>
      <p:sp>
        <p:nvSpPr>
          <p:cNvPr id="255" name="Google Shape;255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NI ELVIS II+ Board Courtesy of National Instruments</a:t>
            </a:r>
            <a:endParaRPr dirty="0"/>
          </a:p>
        </p:txBody>
      </p:sp>
      <p:pic>
        <p:nvPicPr>
          <p:cNvPr id="260" name="Google Shape;260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954c43a57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66" name="Google Shape;266;g7954c43a57_0_0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600" cy="4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Prebuilt Heat Cube circuit</a:t>
            </a:r>
            <a:endParaRPr/>
          </a:p>
        </p:txBody>
      </p:sp>
      <p:sp>
        <p:nvSpPr>
          <p:cNvPr id="267" name="Google Shape;267;g7954c43a57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7954c43a57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7954c43a5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7954c43a57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g7954c43a57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maintain the quality of the eggs, he needs a heating &amp; cooling system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farm, he needs an alarm system</a:t>
            </a:r>
            <a:endParaRPr dirty="0"/>
          </a:p>
        </p:txBody>
      </p:sp>
      <p:sp>
        <p:nvSpPr>
          <p:cNvPr id="278" name="Google Shape;278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2" name="Google Shape;282;p14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284" name="Google Shape;284;p1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Must be able to be controlled manually or automatically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manual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and AC can be turned on/off by the user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automatic mode: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AC turns on when the temperature is above 80˚F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heater turns on when the temperature is below 60˚F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Both are turned off when the temperature is between 60-80˚F</a:t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pic>
        <p:nvPicPr>
          <p:cNvPr id="295" name="Google Shape;295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I: Heating &amp; Cooling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the system in LabVIEW – the exact steps are detailed in the manual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Interface the system with a heat cube to sense real-world temperature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Simulate the system…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 TinkerCAD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6</a:t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pic>
        <p:nvPicPr>
          <p:cNvPr id="306" name="Google Shape;306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12" name="Google Shape;312;p17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Digital logic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Truth table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– shows all the possible input combinations and their associated outputs (example on next slide)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/>
          </a:p>
        </p:txBody>
      </p:sp>
      <p:pic>
        <p:nvPicPr>
          <p:cNvPr id="327" name="Google Shape;327;p18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8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Boolean Circuit Courtesy of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329" name="Google Shape;32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613051" y="109694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/>
          <p:nvPr/>
        </p:nvSpPr>
        <p:spPr>
          <a:xfrm>
            <a:off x="4935993" y="19464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340" name="Google Shape;340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dirty="0"/>
          </a:p>
        </p:txBody>
      </p:sp>
      <p:graphicFrame>
        <p:nvGraphicFramePr>
          <p:cNvPr id="341" name="Google Shape;341;p19"/>
          <p:cNvGraphicFramePr/>
          <p:nvPr/>
        </p:nvGraphicFramePr>
        <p:xfrm>
          <a:off x="5877780" y="2302119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42" name="Google Shape;34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48" name="Google Shape;348;p20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/>
          <p:nvPr/>
        </p:nvSpPr>
        <p:spPr>
          <a:xfrm>
            <a:off x="188006" y="2462074"/>
            <a:ext cx="24816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353" name="Google Shape;353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/>
          </a:p>
        </p:txBody>
      </p:sp>
      <p:graphicFrame>
        <p:nvGraphicFramePr>
          <p:cNvPr id="354" name="Google Shape;354;p20"/>
          <p:cNvGraphicFramePr/>
          <p:nvPr/>
        </p:nvGraphicFramePr>
        <p:xfrm>
          <a:off x="564107" y="2810034"/>
          <a:ext cx="5621675" cy="220559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AND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OR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Symbol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Arithmetic Operation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# of Inputs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2+</a:t>
                      </a:r>
                      <a:endParaRPr sz="18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5" name="Google Shape;355;p20"/>
          <p:cNvPicPr preferRelativeResize="0"/>
          <p:nvPr/>
        </p:nvPicPr>
        <p:blipFill rotWithShape="1">
          <a:blip r:embed="rId4">
            <a:alphaModFix/>
          </a:blip>
          <a:srcRect l="65873" t="8036" r="6605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0"/>
          <p:cNvPicPr preferRelativeResize="0"/>
          <p:nvPr/>
        </p:nvPicPr>
        <p:blipFill rotWithShape="1">
          <a:blip r:embed="rId4">
            <a:alphaModFix/>
          </a:blip>
          <a:srcRect l="7388" t="7570" r="64456" b="36828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 rotWithShape="1">
          <a:blip r:embed="rId4">
            <a:alphaModFix/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4300" y="4067134"/>
            <a:ext cx="5619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975" y="4171402"/>
            <a:ext cx="1228425" cy="29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74313" y="4150262"/>
            <a:ext cx="801829" cy="3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7" name="Google Shape;367;p21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68" name="Google Shape;368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1"/>
          <p:cNvSpPr/>
          <p:nvPr/>
        </p:nvSpPr>
        <p:spPr>
          <a:xfrm>
            <a:off x="294802" y="1904139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72" name="Google Shape;372;p2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/>
          </a:p>
        </p:txBody>
      </p:sp>
      <p:graphicFrame>
        <p:nvGraphicFramePr>
          <p:cNvPr id="373" name="Google Shape;373;p21"/>
          <p:cNvGraphicFramePr/>
          <p:nvPr/>
        </p:nvGraphicFramePr>
        <p:xfrm>
          <a:off x="644119" y="222280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{22BAFA16-1480-423A-BB18-5F52C98ED944}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4" name="Google Shape;374;p21"/>
          <p:cNvSpPr/>
          <p:nvPr/>
        </p:nvSpPr>
        <p:spPr>
          <a:xfrm>
            <a:off x="639435" y="373171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639435" y="409797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639435" y="4470552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639435" y="5245471"/>
            <a:ext cx="5621700" cy="30120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639435" y="5593160"/>
            <a:ext cx="5621700" cy="3012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 dirty="0"/>
          </a:p>
        </p:txBody>
      </p:sp>
      <p:sp>
        <p:nvSpPr>
          <p:cNvPr id="386" name="Google Shape;38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/>
          </a:p>
        </p:txBody>
      </p:sp>
      <p:pic>
        <p:nvPicPr>
          <p:cNvPr id="390" name="Google Shape;390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805" y="2393591"/>
            <a:ext cx="5624945" cy="297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23</a:t>
            </a:r>
            <a:endParaRPr/>
          </a:p>
        </p:txBody>
      </p:sp>
      <p:pic>
        <p:nvPicPr>
          <p:cNvPr id="402" name="Google Shape;402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2708" y="2999404"/>
            <a:ext cx="4505192" cy="236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>
            <a:spLocks noGrp="1"/>
          </p:cNvSpPr>
          <p:nvPr>
            <p:ph type="ctrTitle"/>
          </p:nvPr>
        </p:nvSpPr>
        <p:spPr>
          <a:xfrm>
            <a:off x="564107" y="734952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24</a:t>
            </a:r>
            <a:endParaRPr/>
          </a:p>
        </p:txBody>
      </p:sp>
      <p:grpSp>
        <p:nvGrpSpPr>
          <p:cNvPr id="414" name="Google Shape;414;p24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415" name="Google Shape;415;p2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416" name="Google Shape;416;p24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24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8" name="Google Shape;418;p24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419" name="Google Shape;419;p24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4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1" name="Google Shape;421;p24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2" name="Google Shape;422;p24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423" name="Google Shape;423;p24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24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24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26" name="Google Shape;426;p24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427" name="Google Shape;427;p24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24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24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0" name="Google Shape;430;p24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31" name="Google Shape;431;p24"/>
              <p:cNvCxnSpPr/>
              <p:nvPr/>
            </p:nvCxnSpPr>
            <p:spPr>
              <a:xfrm flipH="1">
                <a:off x="2523444" y="5199754"/>
                <a:ext cx="461100" cy="7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24"/>
              <p:cNvCxnSpPr/>
              <p:nvPr/>
            </p:nvCxnSpPr>
            <p:spPr>
              <a:xfrm rot="10800000">
                <a:off x="4162370" y="5200124"/>
                <a:ext cx="556800" cy="1680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33" name="Google Shape;433;p24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7" name="Google Shape;437;p24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438" name="Google Shape;438;p24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439" name="Google Shape;439;p24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440" name="Google Shape;440;p2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441" name="Google Shape;441;p24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442" name="Google Shape;442;p24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Combinational Logic Circuit for ATM Example</a:t>
            </a:r>
            <a:endParaRPr dirty="0"/>
          </a:p>
        </p:txBody>
      </p:sp>
      <p:pic>
        <p:nvPicPr>
          <p:cNvPr id="443" name="Google Shape;443;p24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49" name="Google Shape;449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25</a:t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efficiency and decrease cost in implementation</a:t>
            </a:r>
            <a:endParaRPr/>
          </a:p>
        </p:txBody>
      </p:sp>
      <p:pic>
        <p:nvPicPr>
          <p:cNvPr id="454" name="Google Shape;454;p25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5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456" name="Google Shape;456;p2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LabVIEW 2019 software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 for in-person lab: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NI ELVIS II+ prototyping 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100 kΩ 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leads</a:t>
            </a:r>
            <a:endParaRPr/>
          </a:p>
        </p:txBody>
      </p:sp>
      <p:sp>
        <p:nvSpPr>
          <p:cNvPr id="463" name="Google Shape;463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26</a:t>
            </a:r>
            <a:endParaRPr/>
          </a:p>
        </p:txBody>
      </p:sp>
      <p:pic>
        <p:nvPicPr>
          <p:cNvPr id="467" name="Google Shape;467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PROBLEM STATEMENT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Think of Barn 1 as “1” and Barn 2 as “0” in the truth table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 fox, hen, and corn can be in either barn at anytime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 hen and corn are in the same barn</a:t>
            </a:r>
            <a:endParaRPr/>
          </a:p>
        </p:txBody>
      </p:sp>
      <p:sp>
        <p:nvSpPr>
          <p:cNvPr id="474" name="Google Shape;474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27</a:t>
            </a:r>
            <a:endParaRPr/>
          </a:p>
        </p:txBody>
      </p:sp>
      <p:pic>
        <p:nvPicPr>
          <p:cNvPr id="478" name="Google Shape;478;p2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484" name="Google Shape;484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r>
              <a:rPr lang="en-US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Create a logic circuit for the alarm system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Build the logic circuit in LabVIEW</a:t>
            </a:r>
            <a:endParaRPr/>
          </a:p>
        </p:txBody>
      </p:sp>
      <p:sp>
        <p:nvSpPr>
          <p:cNvPr id="485" name="Google Shape;485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28</a:t>
            </a:r>
            <a:endParaRPr/>
          </a:p>
        </p:txBody>
      </p:sp>
      <p:pic>
        <p:nvPicPr>
          <p:cNvPr id="489" name="Google Shape;489;p28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3220864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8"/>
          <p:cNvSpPr/>
          <p:nvPr/>
        </p:nvSpPr>
        <p:spPr>
          <a:xfrm>
            <a:off x="7762332" y="4914469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IC Chip</a:t>
            </a:r>
            <a:endParaRPr dirty="0"/>
          </a:p>
        </p:txBody>
      </p:sp>
      <p:pic>
        <p:nvPicPr>
          <p:cNvPr id="491" name="Google Shape;491;p2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Understand graphical programming in LabVIEW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Design two systems in LabVIEW that address a problem statement: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Heating and cooling system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Alarm system using digital logic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Obtain physical data with the virtual instruments</a:t>
            </a:r>
            <a:endParaRPr sz="2200" dirty="0"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497" name="Google Shape;497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Alarm System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Test the integrated circuit (IC) chips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Circuit the system…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an NI ELVIS II+ board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(In-Person)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(Remote)</a:t>
            </a:r>
            <a:endParaRPr dirty="0"/>
          </a:p>
        </p:txBody>
      </p:sp>
      <p:sp>
        <p:nvSpPr>
          <p:cNvPr id="498" name="Google Shape;498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29</a:t>
            </a:r>
            <a:endParaRPr/>
          </a:p>
        </p:txBody>
      </p:sp>
      <p:pic>
        <p:nvPicPr>
          <p:cNvPr id="502" name="Google Shape;50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788" y="3943297"/>
            <a:ext cx="7241722" cy="185045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/>
          <p:nvPr/>
        </p:nvSpPr>
        <p:spPr>
          <a:xfrm>
            <a:off x="2236364" y="5858697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16: Diagram of AND/OR/NOT IC Chips</a:t>
            </a:r>
            <a:endParaRPr dirty="0"/>
          </a:p>
        </p:txBody>
      </p:sp>
      <p:pic>
        <p:nvPicPr>
          <p:cNvPr id="504" name="Google Shape;504;p2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10" name="Google Shape;510;p30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 ZIP file with both VIs to the EG1003 website by 11:59 PM the night before Lab 11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Individual Extra Credit lab report:</a:t>
            </a:r>
            <a:endParaRPr sz="2200" b="1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Due at 11:59 PM the night before Lab 11</a:t>
            </a:r>
            <a:endParaRPr sz="22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Include screenshots of the LabVIEW VIs (front and back panels)</a:t>
            </a:r>
            <a:endParaRPr sz="2200" dirty="0"/>
          </a:p>
        </p:txBody>
      </p:sp>
      <p:sp>
        <p:nvSpPr>
          <p:cNvPr id="511" name="Google Shape;511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30</a:t>
            </a:r>
            <a:endParaRPr/>
          </a:p>
        </p:txBody>
      </p:sp>
      <p:pic>
        <p:nvPicPr>
          <p:cNvPr id="515" name="Google Shape;515;p3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521" name="Google Shape;521;p31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 ZIP file of both VIs to the EG1003 website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 of the front and back panels of the VIs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Everyone should use the software on their own computers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</p:txBody>
      </p:sp>
      <p:sp>
        <p:nvSpPr>
          <p:cNvPr id="522" name="Google Shape;522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31</a:t>
            </a:r>
            <a:endParaRPr/>
          </a:p>
        </p:txBody>
      </p:sp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4667" y="2793933"/>
            <a:ext cx="2335982" cy="233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05611" y="2011453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Proxima Nova Lt" panose="02000506030000020004" charset="0"/>
              </a:rPr>
              <a:t>Required Pre-Lab Activity for Lab 6</a:t>
            </a:r>
            <a:r>
              <a:rPr lang="en-US" dirty="0">
                <a:latin typeface="Proxima Nova Lt" panose="02000506030000020004" charset="0"/>
              </a:rPr>
              <a:t>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Complete the online NYU Tandon MakerSpace Safety Orientation training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Requires watching three videos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Covid-19 Policies and Updates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Safety Orientation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Ultimaker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Refer to the Lab 6A manual page for more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Lt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00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533" name="Google Shape;533;p3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4" name="Google Shape;534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LabVIEW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 – Laboratory Virtual Instrument Engineering Workbench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Used to design systems for data acquisition, instrument control, </a:t>
            </a:r>
            <a:br>
              <a:rPr lang="en-US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and industrial automation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Uses graphical programming language based on G</a:t>
            </a:r>
            <a:endParaRPr sz="2200"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89361" imgH="2789174" progId="PBrush">
                  <p:embed/>
                </p:oleObj>
              </mc:Choice>
              <mc:Fallback>
                <p:oleObj r:id="rId3" imgW="2689361" imgH="2789174" progId="PBrush">
                  <p:embed/>
                  <p:pic>
                    <p:nvPicPr>
                      <p:cNvPr id="124" name="Google Shape;124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6">
            <a:alphaModFix/>
          </a:blip>
          <a:srcRect t="9940"/>
          <a:stretch/>
        </p:blipFill>
        <p:spPr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Text-Based (Left)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Graphic-Based (Right)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Programming Languages</a:t>
            </a:r>
            <a:endParaRPr/>
          </a:p>
        </p:txBody>
      </p:sp>
      <p:pic>
        <p:nvPicPr>
          <p:cNvPr id="130" name="Google Shape;130;p4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>
                <a:latin typeface="Proxima Nova"/>
                <a:ea typeface="Proxima Nova"/>
                <a:cs typeface="Proxima Nova"/>
                <a:sym typeface="Proxima Nova"/>
              </a:rPr>
              <a:t>Virtual Instrument (VI) </a:t>
            </a: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– programs created within LabVIEW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Programming and functionality simulate physical instruments</a:t>
            </a:r>
            <a:endParaRPr sz="22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The instrument hardware is non-physical and based on the computer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Physical Instrument (Left) vs. Virtual Instrument (Right)</a:t>
            </a:r>
            <a:endParaRPr/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The LabVIEW interface:</a:t>
            </a:r>
            <a:endParaRPr sz="2200" dirty="0"/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38288"/>
          <a:stretch/>
        </p:blipFill>
        <p:spPr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t="23659" b="-1"/>
          <a:stretch/>
        </p:blipFill>
        <p:spPr>
          <a:xfrm>
            <a:off x="7248915" y="2065818"/>
            <a:ext cx="2911312" cy="302410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564107" y="5001671"/>
            <a:ext cx="57422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tx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Front Panel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controlled and executed, and the user interacts with the instrument</a:t>
            </a:r>
            <a:endParaRPr sz="1800" dirty="0"/>
          </a:p>
        </p:txBody>
      </p:sp>
      <p:sp>
        <p:nvSpPr>
          <p:cNvPr id="158" name="Google Shape;158;p6"/>
          <p:cNvSpPr/>
          <p:nvPr/>
        </p:nvSpPr>
        <p:spPr>
          <a:xfrm>
            <a:off x="5766693" y="5070285"/>
            <a:ext cx="5531491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Back Panel/Block Diagram </a:t>
            </a:r>
            <a:br>
              <a:rPr lang="en-US" sz="22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the program is written</a:t>
            </a:r>
            <a:endParaRPr sz="1800" dirty="0"/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Front panel: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inputs that allow a user to supply information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Indicators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outputs that display results based on the inputs to the VI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Controls and indicators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controls palette</a:t>
            </a:r>
            <a:endParaRPr sz="2200" dirty="0"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0" name="Google Shape;170;p7" descr="A screenshot of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8179" y="1864526"/>
            <a:ext cx="3683725" cy="3732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Controls and Indicators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National Instruments</a:t>
            </a:r>
            <a:endParaRPr/>
          </a:p>
        </p:txBody>
      </p:sp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Back panel (aka block diagram):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Terminals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objects placed on the front panel appear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and structures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perform operations on controls and supply data to indicators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Functions and structures are located on the </a:t>
            </a: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functions palette</a:t>
            </a:r>
            <a:endParaRPr sz="2200" dirty="0"/>
          </a:p>
        </p:txBody>
      </p:sp>
      <p:sp>
        <p:nvSpPr>
          <p:cNvPr id="179" name="Google Shape;179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Terminals and Functions Courtesy of National Instruments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4" name="Google Shape;184;p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3603" y="2232589"/>
            <a:ext cx="4979167" cy="286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b="1" dirty="0">
                <a:latin typeface="Proxima Nova"/>
                <a:ea typeface="Proxima Nova"/>
                <a:cs typeface="Proxima Nova"/>
                <a:sym typeface="Proxima Nova"/>
              </a:rPr>
              <a:t>Tools palette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helps in navigating the environment of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Operating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changes values of controls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Positioning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positions, resizes, selects objects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B050"/>
                </a:solidFill>
                <a:latin typeface="Proxima Nova"/>
                <a:ea typeface="Proxima Nova"/>
                <a:cs typeface="Proxima Nova"/>
                <a:sym typeface="Proxima Nova"/>
              </a:rPr>
              <a:t>Labeling tool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– creates and edits text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0070C0"/>
                </a:solidFill>
                <a:latin typeface="Proxima Nova"/>
                <a:ea typeface="Proxima Nova"/>
                <a:cs typeface="Proxima Nova"/>
                <a:sym typeface="Proxima Nova"/>
              </a:rPr>
              <a:t>Wiring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wires nodes on the back panel</a:t>
            </a:r>
            <a:endParaRPr sz="22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Scrolling tool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 – used to scroll in the window</a:t>
            </a:r>
            <a:endParaRPr sz="2200" dirty="0"/>
          </a:p>
        </p:txBody>
      </p:sp>
      <p:sp>
        <p:nvSpPr>
          <p:cNvPr id="192" name="Google Shape;192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6" name="Google Shape;196;p9" descr="C:\Users\Recitation\Documents\Amanda\Tools Palette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Tools Palette</a:t>
            </a:r>
            <a:endParaRPr/>
          </a:p>
        </p:txBody>
      </p:sp>
      <p:pic>
        <p:nvPicPr>
          <p:cNvPr id="203" name="Google Shape;203;p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1644</Words>
  <Application>Microsoft Office PowerPoint</Application>
  <PresentationFormat>Widescreen</PresentationFormat>
  <Paragraphs>332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Proxima Nova Lt</vt:lpstr>
      <vt:lpstr>Gotham Medium</vt:lpstr>
      <vt:lpstr>Proxima Nova Rg</vt:lpstr>
      <vt:lpstr>Proxima Nova</vt:lpstr>
      <vt:lpstr>Arial</vt:lpstr>
      <vt:lpstr>Calibri</vt:lpstr>
      <vt:lpstr>Montserrat Medium</vt:lpstr>
      <vt:lpstr>Office Theme</vt:lpstr>
      <vt:lpstr>INTRODUCTION TO LABVIEW &amp;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QUESTIONS?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LABVIEW &amp; DIGITAL LOGIC</dc:title>
  <dc:creator>Diya</dc:creator>
  <cp:lastModifiedBy>Maithili Manessis</cp:lastModifiedBy>
  <cp:revision>6</cp:revision>
  <dcterms:created xsi:type="dcterms:W3CDTF">2019-06-25T23:10:16Z</dcterms:created>
  <dcterms:modified xsi:type="dcterms:W3CDTF">2021-02-26T15:25:59Z</dcterms:modified>
</cp:coreProperties>
</file>