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9" r:id="rId6"/>
    <p:sldId id="270" r:id="rId7"/>
    <p:sldId id="271" r:id="rId8"/>
    <p:sldId id="261" r:id="rId9"/>
    <p:sldId id="267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64" r:id="rId21"/>
  </p:sldIdLst>
  <p:sldSz cx="12192000" cy="6858000"/>
  <p:notesSz cx="6858000" cy="9144000"/>
  <p:embeddedFontLst>
    <p:embeddedFont>
      <p:font typeface="Gotham Medium" panose="02000603030000020004" pitchFamily="2" charset="0"/>
      <p:regular r:id="rId22"/>
      <p: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Proxima Nova Rg" panose="02000506030000020004" pitchFamily="50" charset="0"/>
      <p:regular r:id="rId30"/>
      <p:bold r:id="rId31"/>
      <p:italic r:id="rId32"/>
      <p:boldItalic r:id="rId33"/>
    </p:embeddedFont>
    <p:embeddedFont>
      <p:font typeface="Proxima Nova Lt" panose="02000506030000020004" pitchFamily="50" charset="0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5" d="100"/>
          <a:sy n="65" d="100"/>
        </p:scale>
        <p:origin x="6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fif"/><Relationship Id="rId4" Type="http://schemas.openxmlformats.org/officeDocument/2006/relationships/image" Target="../media/image12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INTRODUCTION 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TO LABVIEW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</a:t>
            </a:r>
            <a:r>
              <a:rPr lang="en-US" dirty="0" smtClean="0">
                <a:latin typeface="Proxima Nova Rg" panose="02000506030000020004" pitchFamily="2" charset="0"/>
              </a:rPr>
              <a:t>10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243" y="1932976"/>
            <a:ext cx="564724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Functions</a:t>
            </a:r>
            <a:r>
              <a:rPr lang="en-US" dirty="0">
                <a:latin typeface="Proxima Nova Rg" panose="02000506030000020004" pitchFamily="2" charset="0"/>
              </a:rPr>
              <a:t> </a:t>
            </a:r>
            <a:r>
              <a:rPr lang="en-US" dirty="0" smtClean="0">
                <a:latin typeface="Proxima Nova Rg" panose="02000506030000020004" pitchFamily="2" charset="0"/>
              </a:rPr>
              <a:t>– fundamental operating elements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H</a:t>
            </a:r>
            <a:r>
              <a:rPr lang="en-US" sz="2400" dirty="0" smtClean="0">
                <a:latin typeface="Proxima Nova Rg" panose="02000506030000020004" pitchFamily="2" charset="0"/>
              </a:rPr>
              <a:t>ave </a:t>
            </a:r>
            <a:r>
              <a:rPr lang="en-US" sz="2400" dirty="0">
                <a:latin typeface="Proxima Nova Rg" panose="02000506030000020004" pitchFamily="2" charset="0"/>
              </a:rPr>
              <a:t>input and output terminals to pass data in and out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perform numeric, Boolean</a:t>
            </a:r>
            <a:r>
              <a:rPr lang="en-US" sz="2400" dirty="0" smtClean="0">
                <a:latin typeface="Proxima Nova Rg" panose="02000506030000020004" pitchFamily="2" charset="0"/>
              </a:rPr>
              <a:t>, </a:t>
            </a:r>
            <a:r>
              <a:rPr lang="en-US" sz="2400" dirty="0">
                <a:latin typeface="Proxima Nova Rg" panose="02000506030000020004" pitchFamily="2" charset="0"/>
              </a:rPr>
              <a:t>comparison operations, and more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#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4587E3-47A3-4E7E-92DF-B900A496F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33" y="2359400"/>
            <a:ext cx="2921000" cy="1320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788789-E355-4266-95E1-019B7533DE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64" y="3200075"/>
            <a:ext cx="5156200" cy="2133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6897867" y="5021248"/>
            <a:ext cx="452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7: </a:t>
            </a:r>
            <a:r>
              <a:rPr lang="en-US" sz="1600" dirty="0">
                <a:latin typeface="Proxima Nova Rg" panose="02000506030000020004" pitchFamily="2" charset="0"/>
              </a:rPr>
              <a:t>Examples of functions courtesy of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National Instruments</a:t>
            </a:r>
          </a:p>
        </p:txBody>
      </p:sp>
    </p:spTree>
    <p:extLst>
      <p:ext uri="{BB962C8B-B14F-4D97-AF65-F5344CB8AC3E}">
        <p14:creationId xmlns:p14="http://schemas.microsoft.com/office/powerpoint/2010/main" val="21188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83730"/>
            <a:ext cx="5647247" cy="4256446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Structures</a:t>
            </a:r>
            <a:r>
              <a:rPr lang="en-US" dirty="0">
                <a:latin typeface="Proxima Nova Rg" panose="02000506030000020004" pitchFamily="2" charset="0"/>
              </a:rPr>
              <a:t> </a:t>
            </a:r>
            <a:r>
              <a:rPr lang="en-US" dirty="0" smtClean="0">
                <a:latin typeface="Proxima Nova Rg" panose="02000506030000020004" pitchFamily="2" charset="0"/>
              </a:rPr>
              <a:t>– used for </a:t>
            </a:r>
            <a:r>
              <a:rPr lang="en-US" dirty="0" smtClean="0">
                <a:latin typeface="Proxima Nova Rg" panose="02000506030000020004" pitchFamily="2" charset="0"/>
              </a:rPr>
              <a:t>process </a:t>
            </a:r>
            <a:r>
              <a:rPr lang="en-US" dirty="0">
                <a:latin typeface="Proxima Nova Rg" panose="02000506030000020004" pitchFamily="2" charset="0"/>
              </a:rPr>
              <a:t>control and include for loops, while loops, and case structures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Case structure </a:t>
            </a:r>
            <a:r>
              <a:rPr lang="en-US" dirty="0">
                <a:latin typeface="Proxima Nova Rg" panose="02000506030000020004" pitchFamily="2" charset="0"/>
              </a:rPr>
              <a:t>– similar to if/else statements, contains multiple subdiagrams with different outputs depending on the input value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Figure 7: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1 – value for case to execute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– code that executes for case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3 – inputs data to case structure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#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6604991" y="5302154"/>
            <a:ext cx="452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8: </a:t>
            </a:r>
            <a:r>
              <a:rPr lang="en-US" sz="1600" dirty="0">
                <a:latin typeface="Proxima Nova Rg" panose="02000506030000020004" pitchFamily="2" charset="0"/>
              </a:rPr>
              <a:t>Example of a case structure courtesy of National Instruments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0A2614-0A34-49B4-9741-262EFBFD2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92" y="2340149"/>
            <a:ext cx="4524775" cy="29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33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BACKGROUND INFORMATION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688234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Toolbar</a:t>
            </a:r>
            <a:r>
              <a:rPr lang="en-US" dirty="0" smtClean="0">
                <a:latin typeface="Proxima Nova Rg" panose="02000506030000020004" pitchFamily="50" charset="0"/>
              </a:rPr>
              <a:t> – used to execute and stop the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Proxima Nova Rg" panose="02000506030000020004" pitchFamily="50" charset="0"/>
              </a:rPr>
              <a:t>Run</a:t>
            </a:r>
            <a:r>
              <a:rPr lang="en-US" sz="2400" dirty="0" smtClean="0">
                <a:latin typeface="Proxima Nova Rg" panose="02000506030000020004" pitchFamily="50" charset="0"/>
              </a:rPr>
              <a:t> – runs the program once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Proxima Nova Rg" panose="02000506030000020004" pitchFamily="50" charset="0"/>
              </a:rPr>
              <a:t>Run Continuously</a:t>
            </a:r>
            <a:r>
              <a:rPr lang="en-US" sz="2400" dirty="0" smtClean="0">
                <a:latin typeface="Proxima Nova Rg" panose="02000506030000020004" pitchFamily="50" charset="0"/>
              </a:rPr>
              <a:t> – runs the program until the program is stopped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  <a:latin typeface="Proxima Nova Rg" panose="02000506030000020004" pitchFamily="50" charset="0"/>
              </a:rPr>
              <a:t>Abort Execution </a:t>
            </a:r>
            <a:r>
              <a:rPr lang="en-US" sz="2400" dirty="0" smtClean="0">
                <a:latin typeface="Proxima Nova Rg" panose="02000506030000020004" pitchFamily="50" charset="0"/>
              </a:rPr>
              <a:t>– stops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90099"/>
                </a:solidFill>
                <a:latin typeface="Proxima Nova Rg" panose="02000506030000020004" pitchFamily="50" charset="0"/>
              </a:rPr>
              <a:t>Pause</a:t>
            </a:r>
            <a:r>
              <a:rPr lang="en-US" sz="2400" dirty="0" smtClean="0">
                <a:latin typeface="Proxima Nova Rg" panose="02000506030000020004" pitchFamily="50" charset="0"/>
              </a:rPr>
              <a:t> – pauses the program</a:t>
            </a:r>
            <a:endParaRPr lang="en-US" sz="2400" dirty="0" smtClean="0">
              <a:latin typeface="Proxima Nova Rg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#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4273" t="7787" r="88141" b="88794"/>
          <a:stretch/>
        </p:blipFill>
        <p:spPr bwMode="auto">
          <a:xfrm>
            <a:off x="8133833" y="3609523"/>
            <a:ext cx="2115195" cy="536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7701212" y="4135857"/>
            <a:ext cx="29804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9: Toolbar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51417" y="3616378"/>
            <a:ext cx="479630" cy="512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70593" y="3619063"/>
            <a:ext cx="479630" cy="512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294575" y="3616298"/>
            <a:ext cx="479630" cy="512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799648" y="3621396"/>
            <a:ext cx="479630" cy="512332"/>
          </a:xfrm>
          <a:prstGeom prst="rect">
            <a:avLst/>
          </a:prstGeom>
          <a:noFill/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58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:\Users\Recitation\Documents\Amanda\NI ELVIS II+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36" y="2304301"/>
            <a:ext cx="4540250" cy="27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BACKGROUND INFORMATION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448" y="1923350"/>
            <a:ext cx="631881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NI ELVIS board </a:t>
            </a:r>
            <a:r>
              <a:rPr lang="en-US" dirty="0" smtClean="0">
                <a:latin typeface="Proxima Nova Rg" panose="02000506030000020004" pitchFamily="50" charset="0"/>
              </a:rPr>
              <a:t>– National Instruments</a:t>
            </a:r>
            <a:r>
              <a:rPr lang="en-US" dirty="0">
                <a:latin typeface="Proxima Nova Rg" panose="02000506030000020004" pitchFamily="50" charset="0"/>
              </a:rPr>
              <a:t>' Educational Laboratory Virtual Instrumentation </a:t>
            </a:r>
            <a:r>
              <a:rPr lang="en-US" dirty="0" smtClean="0">
                <a:latin typeface="Proxima Nova Rg" panose="02000506030000020004" pitchFamily="50" charset="0"/>
              </a:rPr>
              <a:t>Suite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Modular engineering device that includes a breadboard, power supply, ground, thermocouple, etc.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Interfaces the VIs with physical devices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#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7046266" y="4726420"/>
            <a:ext cx="4250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10: NI ELVIS board courtesy of National Instruments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9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42" y="1817016"/>
            <a:ext cx="3879506" cy="3879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MATERIALS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Lab PC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LabVIEW 2019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NI ELVIS II+ prototyping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Two 100 k</a:t>
            </a:r>
            <a:r>
              <a:rPr lang="el-GR" dirty="0" smtClean="0">
                <a:latin typeface="Proxima Nova Rg" panose="02000506030000020004" pitchFamily="2" charset="0"/>
              </a:rPr>
              <a:t>Ω</a:t>
            </a:r>
            <a:r>
              <a:rPr lang="en-US" dirty="0" smtClean="0">
                <a:latin typeface="Proxima Nova Rg" panose="02000506030000020004" pitchFamily="2" charset="0"/>
              </a:rPr>
              <a:t> resistors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Wires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#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6255351" y="5167102"/>
            <a:ext cx="4973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11: NI ELVIS board courtesy of </a:t>
            </a:r>
            <a:r>
              <a:rPr lang="en-US" sz="1600" dirty="0" err="1" smtClean="0">
                <a:latin typeface="Proxima Nova Rg" panose="02000506030000020004" pitchFamily="2" charset="0"/>
              </a:rPr>
              <a:t>Yotta</a:t>
            </a:r>
            <a:r>
              <a:rPr lang="en-US" sz="1600" dirty="0" smtClean="0">
                <a:latin typeface="Proxima Nova Rg" panose="02000506030000020004" pitchFamily="2" charset="0"/>
              </a:rPr>
              <a:t> Volt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4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PROCEDURE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System 1: Heating and Cooling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Must be able to be controlled manually or automatically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In manual mode: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The heater and AC can be turned on/off by the user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In automatic mode: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The AC turns on when the temperature is above 80˚F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The heater turns on when the temperature is below 60</a:t>
            </a:r>
            <a:r>
              <a:rPr lang="en-US" sz="2400" dirty="0">
                <a:latin typeface="Proxima Nova Rg" panose="02000506030000020004" pitchFamily="2" charset="0"/>
              </a:rPr>
              <a:t>˚F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Both are turned off when the temperature is between 60-80</a:t>
            </a:r>
            <a:r>
              <a:rPr lang="en-US" sz="2400" dirty="0">
                <a:latin typeface="Proxima Nova Rg" panose="02000506030000020004" pitchFamily="2" charset="0"/>
              </a:rPr>
              <a:t>˚</a:t>
            </a:r>
            <a:r>
              <a:rPr lang="en-US" sz="2400" dirty="0" smtClean="0">
                <a:latin typeface="Proxima Nova Rg" panose="02000506030000020004" pitchFamily="2" charset="0"/>
              </a:rPr>
              <a:t>F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69529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PROCEDURE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System 1: Heating and Cooling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Steps to create the VI are explicitly laid out in the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Next, the system will be wired and interfaced with a </a:t>
            </a:r>
            <a:r>
              <a:rPr lang="en-US" sz="2400" dirty="0" smtClean="0">
                <a:latin typeface="Proxima Nova Lt" panose="02000506030000020004" pitchFamily="50" charset="0"/>
              </a:rPr>
              <a:t>heat cube</a:t>
            </a:r>
            <a:r>
              <a:rPr lang="en-US" sz="2400" dirty="0" smtClean="0">
                <a:latin typeface="Proxima Nova Rg" panose="02000506030000020004" pitchFamily="2" charset="0"/>
              </a:rPr>
              <a:t>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</a:t>
            </a:r>
            <a:r>
              <a:rPr lang="en-US" sz="2400" dirty="0" smtClean="0">
                <a:latin typeface="Proxima Nova Rg" panose="02000506030000020004" pitchFamily="2" charset="0"/>
              </a:rPr>
              <a:t> physical device that houses a heater, fan, and thermocouple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Download and import the pre-written sub-VIs into LabVIEW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Edit the heating and cooling system VI with the sub-VIs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Wire the system on the NI ELVIS board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Test to observe if the heat cube can be controlled with the VI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64007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PROCEDURE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System 2: Lighting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Control the lights in four rooms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Turn off all the lights with a master switch (similar to a circuit breaker)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Wired and interfaced with the NI ELVIS board: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Utilize the NI ELVISmx Digital Writer function in LabVIEW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Control the LEDs on the NI ELVIS board with the VI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23063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Submit a ZIP file of both VIs (in VI file format) to the EG1003 website by 11:59 PM the night before your next 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Team </a:t>
            </a:r>
            <a:r>
              <a:rPr lang="en-US" dirty="0">
                <a:latin typeface="Proxima Nova Lt" panose="02000506030000020004" pitchFamily="50" charset="0"/>
              </a:rPr>
              <a:t>lab report</a:t>
            </a:r>
            <a:r>
              <a:rPr lang="en-US" dirty="0" smtClean="0">
                <a:latin typeface="Proxima Nova Lt" panose="02000506030000020004" pitchFamily="50" charset="0"/>
              </a:rPr>
              <a:t>:</a:t>
            </a:r>
            <a:endParaRPr lang="en-US" sz="2400" dirty="0" smtClean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Answer </a:t>
            </a:r>
            <a:r>
              <a:rPr lang="en-US" sz="2400" dirty="0">
                <a:latin typeface="Proxima Nova Rg" panose="02000506030000020004" pitchFamily="2" charset="0"/>
              </a:rPr>
              <a:t>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</a:t>
            </a:r>
            <a:r>
              <a:rPr lang="en-US" sz="2400" dirty="0" smtClean="0">
                <a:latin typeface="Proxima Nova Rg" panose="02000506030000020004" pitchFamily="2" charset="0"/>
              </a:rPr>
              <a:t>screenshots of the LabVIEW Vis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Only include the lighting system in the Procedure section of the report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Due </a:t>
            </a:r>
            <a:r>
              <a:rPr lang="en-US" sz="2400" dirty="0">
                <a:latin typeface="Proxima Nova Rg" panose="02000506030000020004" pitchFamily="2" charset="0"/>
              </a:rPr>
              <a:t>at 11:59 PM the night before Lab </a:t>
            </a:r>
            <a:r>
              <a:rPr lang="en-US" sz="2400" dirty="0" smtClean="0">
                <a:latin typeface="Proxima Nova Rg" panose="02000506030000020004" pitchFamily="2" charset="0"/>
              </a:rPr>
              <a:t>11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Proxima Nova Lt" panose="02000506030000020004" pitchFamily="50" charset="0"/>
              </a:rPr>
              <a:t>No</a:t>
            </a:r>
            <a:r>
              <a:rPr lang="en-US" dirty="0" smtClean="0">
                <a:latin typeface="Proxima Nova Lt" panose="02000506030000020004" pitchFamily="50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Proxima Nova Lt" panose="02000506030000020004" pitchFamily="50" charset="0"/>
              </a:rPr>
              <a:t>team presentation</a:t>
            </a:r>
            <a:endParaRPr lang="en-US" dirty="0">
              <a:solidFill>
                <a:srgbClr val="FF0000"/>
              </a:solidFill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80181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CLOSING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</a:t>
            </a:r>
            <a:r>
              <a:rPr lang="en-US" dirty="0" smtClean="0">
                <a:latin typeface="Proxima Nova Lt" panose="02000506030000020004" pitchFamily="50" charset="0"/>
              </a:rPr>
              <a:t>screenshots of the VIs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Save and send the VIs to you and your teammates</a:t>
            </a:r>
            <a:endParaRPr lang="en-US" dirty="0">
              <a:latin typeface="Proxima Nova Lt" panose="02000506030000020004" pitchFamily="50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Take turns using the software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Submit </a:t>
            </a:r>
            <a:r>
              <a:rPr lang="en-US" dirty="0">
                <a:latin typeface="Proxima Nova Rg" panose="02000506030000020004" pitchFamily="2" charset="0"/>
              </a:rPr>
              <a:t>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50" charset="0"/>
              </a:rPr>
              <a:t>Clean up workstations</a:t>
            </a:r>
            <a:r>
              <a:rPr lang="en-US" altLang="en-US" dirty="0">
                <a:latin typeface="Proxima Nova Lt" panose="02000506030000020004" pitchFamily="50" charset="0"/>
              </a:rPr>
              <a:t> </a:t>
            </a:r>
            <a:endParaRPr lang="en-US" altLang="en-US" dirty="0" smtClean="0">
              <a:latin typeface="Proxima Nova Lt" panose="02000506030000020004" pitchFamily="50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Proxima Nova Rg" panose="02000506030000020004" pitchFamily="2" charset="0"/>
              </a:rPr>
              <a:t>Return </a:t>
            </a:r>
            <a:r>
              <a:rPr lang="en-US" altLang="en-US" dirty="0">
                <a:latin typeface="Proxima Nova Rg" panose="02000506030000020004" pitchFamily="2" charset="0"/>
              </a:rPr>
              <a:t>all unused materials to the </a:t>
            </a:r>
            <a:r>
              <a:rPr lang="en-US" altLang="en-US" dirty="0" smtClean="0">
                <a:latin typeface="Proxima Nova Rg" panose="02000506030000020004" pitchFamily="2" charset="0"/>
              </a:rPr>
              <a:t>TA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564" y="2714305"/>
            <a:ext cx="2335982" cy="233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6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31212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#</a:t>
            </a:r>
          </a:p>
        </p:txBody>
      </p:sp>
      <p:pic>
        <p:nvPicPr>
          <p:cNvPr id="13" name="Picture 12" descr="A picture containing room&#10;&#10;Description automatically generated">
            <a:extLst>
              <a:ext uri="{FF2B5EF4-FFF2-40B4-BE49-F238E27FC236}">
                <a16:creationId xmlns:a16="http://schemas.microsoft.com/office/drawing/2014/main" id="{EF66FBD4-AE69-48BA-8D28-F074E2DA7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38" y="2542776"/>
            <a:ext cx="5468296" cy="25733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17D3D3-B932-4383-879E-650C95844F93}"/>
              </a:ext>
            </a:extLst>
          </p:cNvPr>
          <p:cNvSpPr/>
          <p:nvPr/>
        </p:nvSpPr>
        <p:spPr>
          <a:xfrm>
            <a:off x="5976179" y="511706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LabVIEW courtesy of CIOL 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Understand </a:t>
            </a:r>
            <a:r>
              <a:rPr lang="en-US" dirty="0">
                <a:latin typeface="Proxima Nova Rg" panose="02000506030000020004" pitchFamily="2" charset="0"/>
              </a:rPr>
              <a:t>the logic of graphical programming in LabVIEW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two systems in LabVIEW: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Heating and cooling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Lighting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Obtain physical data with the </a:t>
            </a:r>
            <a:r>
              <a:rPr lang="en-US" dirty="0" smtClean="0">
                <a:latin typeface="Proxima Nova Rg" panose="02000506030000020004" pitchFamily="2" charset="0"/>
              </a:rPr>
              <a:t>virtual </a:t>
            </a:r>
            <a:r>
              <a:rPr lang="en-US" dirty="0">
                <a:latin typeface="Proxima Nova Rg" panose="02000506030000020004" pitchFamily="2" charset="0"/>
              </a:rPr>
              <a:t>instruments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LabVIEW</a:t>
            </a:r>
            <a:r>
              <a:rPr lang="en-US" dirty="0">
                <a:latin typeface="Proxima Nova Rg" panose="02000506030000020004" pitchFamily="2" charset="0"/>
              </a:rPr>
              <a:t> – Laboratory Virtual Instrument Engineering Workbench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design systems for data acquisition, instrument control,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and industrial automation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Uses graphical programming language based on 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#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1D0463B-E1DC-491E-8B3C-28298E30D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25099"/>
              </p:ext>
            </p:extLst>
          </p:nvPr>
        </p:nvGraphicFramePr>
        <p:xfrm>
          <a:off x="3652602" y="3625158"/>
          <a:ext cx="2689361" cy="278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Bitmap Image" r:id="rId3" imgW="4944165" imgH="5582429" progId="PBrush">
                  <p:embed/>
                </p:oleObj>
              </mc:Choice>
              <mc:Fallback>
                <p:oleObj name="Bitmap Image" r:id="rId3" imgW="4944165" imgH="5582429" progId="PBrush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602" y="3625158"/>
                        <a:ext cx="2689361" cy="2789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2885CFC-A35E-4C15-932C-63640768B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92" y="3629592"/>
            <a:ext cx="2036131" cy="244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099FD298-DDE4-441B-8E0D-DE6664B3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/>
          <a:stretch>
            <a:fillRect/>
          </a:stretch>
        </p:blipFill>
        <p:spPr bwMode="auto">
          <a:xfrm>
            <a:off x="8764323" y="3625158"/>
            <a:ext cx="1998795" cy="244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4C1DD16-B1F7-4631-B66F-18EF75C71CE9}"/>
              </a:ext>
            </a:extLst>
          </p:cNvPr>
          <p:cNvSpPr/>
          <p:nvPr/>
        </p:nvSpPr>
        <p:spPr>
          <a:xfrm>
            <a:off x="610547" y="3882296"/>
            <a:ext cx="3042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Text-based (left)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and graphic-based (right)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38179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Virtual Instrument </a:t>
            </a:r>
            <a:r>
              <a:rPr lang="en-US" b="1" dirty="0">
                <a:latin typeface="Proxima Nova Rg" panose="02000506030000020004" pitchFamily="2" charset="0"/>
              </a:rPr>
              <a:t>(VI) </a:t>
            </a:r>
            <a:r>
              <a:rPr lang="en-US" dirty="0">
                <a:latin typeface="Proxima Nova Rg" panose="02000506030000020004" pitchFamily="2" charset="0"/>
              </a:rPr>
              <a:t>– programs created within LabVIEW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Programming and functionality simulate physical instruments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instrument hardware is non-physical and based on the computer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#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6945C8-4962-4C4B-8383-F164D2D12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31" y="3392518"/>
            <a:ext cx="2427924" cy="242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85502DB8-D521-48EF-811F-555AEED8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82" y="3464020"/>
            <a:ext cx="3100409" cy="210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B9374ED-80BE-48C8-B904-B71180F64DD3}"/>
              </a:ext>
            </a:extLst>
          </p:cNvPr>
          <p:cNvSpPr/>
          <p:nvPr/>
        </p:nvSpPr>
        <p:spPr>
          <a:xfrm>
            <a:off x="1999753" y="5657615"/>
            <a:ext cx="7540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Physical instrument (left) versus virtual instrument (right)</a:t>
            </a:r>
          </a:p>
        </p:txBody>
      </p:sp>
    </p:spTree>
    <p:extLst>
      <p:ext uri="{BB962C8B-B14F-4D97-AF65-F5344CB8AC3E}">
        <p14:creationId xmlns:p14="http://schemas.microsoft.com/office/powerpoint/2010/main" val="380765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91540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714342"/>
            <a:ext cx="10581564" cy="636970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 LabVIEW interface: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#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8207C4-5683-4D34-A68F-213BDD5DE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8"/>
          <a:stretch/>
        </p:blipFill>
        <p:spPr bwMode="auto">
          <a:xfrm>
            <a:off x="1838854" y="2210408"/>
            <a:ext cx="3666067" cy="271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1A2A36BC-8EC5-40A6-AEE1-115692C80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9" b="-1"/>
          <a:stretch/>
        </p:blipFill>
        <p:spPr bwMode="auto">
          <a:xfrm>
            <a:off x="7244320" y="2118967"/>
            <a:ext cx="2911312" cy="302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3FAB6B-3716-4253-9951-26195D7A7308}"/>
              </a:ext>
            </a:extLst>
          </p:cNvPr>
          <p:cNvSpPr/>
          <p:nvPr/>
        </p:nvSpPr>
        <p:spPr>
          <a:xfrm>
            <a:off x="427518" y="49279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en-US" sz="2400" dirty="0">
                <a:latin typeface="Proxima Nova Lt" panose="02000506030000020004" pitchFamily="50" charset="0"/>
              </a:rPr>
              <a:t>Front panel </a:t>
            </a:r>
            <a:r>
              <a:rPr lang="en-US" sz="2400" dirty="0">
                <a:latin typeface="Proxima Nova Rg" panose="02000506030000020004" pitchFamily="2" charset="0"/>
              </a:rPr>
              <a:t>– where the program is controlled and executed, and the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user interacts with the instrument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F7216-B23D-4A36-8ED7-DE4AF15C357C}"/>
              </a:ext>
            </a:extLst>
          </p:cNvPr>
          <p:cNvSpPr/>
          <p:nvPr/>
        </p:nvSpPr>
        <p:spPr>
          <a:xfrm>
            <a:off x="5798456" y="5181042"/>
            <a:ext cx="5531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dirty="0">
                <a:latin typeface="Proxima Nova Lt" panose="02000506030000020004" pitchFamily="50" charset="0"/>
              </a:rPr>
              <a:t>Back panel </a:t>
            </a:r>
            <a:r>
              <a:rPr lang="en-US" sz="2400" dirty="0">
                <a:latin typeface="Proxima Nova Rg" panose="02000506030000020004" pitchFamily="2" charset="0"/>
              </a:rPr>
              <a:t>– backend where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program is written</a:t>
            </a:r>
          </a:p>
        </p:txBody>
      </p:sp>
    </p:spTree>
    <p:extLst>
      <p:ext uri="{BB962C8B-B14F-4D97-AF65-F5344CB8AC3E}">
        <p14:creationId xmlns:p14="http://schemas.microsoft.com/office/powerpoint/2010/main" val="143406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88665"/>
            <a:ext cx="513779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Front panel: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Controls</a:t>
            </a:r>
            <a:r>
              <a:rPr lang="en-US" sz="2400" dirty="0">
                <a:latin typeface="Proxima Nova Rg" panose="02000506030000020004" pitchFamily="2" charset="0"/>
              </a:rPr>
              <a:t> – inputs that allow a user to supply information to the VI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Indicators</a:t>
            </a:r>
            <a:r>
              <a:rPr lang="en-US" sz="2400" dirty="0">
                <a:latin typeface="Proxima Nova Rg" panose="02000506030000020004" pitchFamily="2" charset="0"/>
              </a:rPr>
              <a:t> – outputs that display results based on the inputs to the VI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Controls and indicators are located on the </a:t>
            </a:r>
            <a:r>
              <a:rPr lang="en-US" sz="2400" dirty="0">
                <a:latin typeface="Proxima Nova Lt" panose="02000506030000020004" pitchFamily="50" charset="0"/>
              </a:rPr>
              <a:t>controls palette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#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3CCB96D-7FC9-4044-92F6-869DE48B4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79" y="1864526"/>
            <a:ext cx="3683725" cy="37325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CFD9D2-D825-4CE7-A55D-6FF80F6DEA7D}"/>
              </a:ext>
            </a:extLst>
          </p:cNvPr>
          <p:cNvSpPr/>
          <p:nvPr/>
        </p:nvSpPr>
        <p:spPr>
          <a:xfrm>
            <a:off x="4939704" y="5596735"/>
            <a:ext cx="7540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Controls and indicators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National Instruments</a:t>
            </a:r>
          </a:p>
        </p:txBody>
      </p:sp>
    </p:spTree>
    <p:extLst>
      <p:ext uri="{BB962C8B-B14F-4D97-AF65-F5344CB8AC3E}">
        <p14:creationId xmlns:p14="http://schemas.microsoft.com/office/powerpoint/2010/main" val="374879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04" y="1923350"/>
            <a:ext cx="596075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 panel (aka block diagram):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Terminals</a:t>
            </a:r>
            <a:r>
              <a:rPr lang="en-US" sz="2400" dirty="0">
                <a:latin typeface="Proxima Nova Rg" panose="02000506030000020004" pitchFamily="2" charset="0"/>
              </a:rPr>
              <a:t> – objects placed on the front panel appear on the back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Functions and structures</a:t>
            </a:r>
            <a:r>
              <a:rPr lang="en-US" sz="2400" dirty="0">
                <a:latin typeface="Proxima Nova Rg" panose="02000506030000020004" pitchFamily="2" charset="0"/>
              </a:rPr>
              <a:t> – perform operations on controls and supply data to indicators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Functions and structures are located on the </a:t>
            </a:r>
            <a:r>
              <a:rPr lang="en-US" sz="2400" dirty="0">
                <a:latin typeface="Proxima Nova Lt" panose="02000506030000020004" pitchFamily="50" charset="0"/>
              </a:rPr>
              <a:t>functions palette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733602" y="5112774"/>
            <a:ext cx="4979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Terminals and functions courtesy of National Instruments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#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AFC9FE-5CD2-4764-A55C-3F9C22D39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03" y="2232589"/>
            <a:ext cx="4979167" cy="28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704497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Tools palette </a:t>
            </a:r>
            <a:r>
              <a:rPr lang="en-US" dirty="0" smtClean="0">
                <a:latin typeface="Proxima Nova Rg" panose="02000506030000020004" pitchFamily="2" charset="0"/>
              </a:rPr>
              <a:t>– helps in navigating the environment of the back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Proxima Nova Rg" panose="02000506030000020004" pitchFamily="2" charset="0"/>
              </a:rPr>
              <a:t>Operating tool</a:t>
            </a:r>
            <a:r>
              <a:rPr lang="en-US" sz="2400" dirty="0" smtClean="0">
                <a:latin typeface="Proxima Nova Rg" panose="02000506030000020004" pitchFamily="2" charset="0"/>
              </a:rPr>
              <a:t> – changes values of controls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  <a:latin typeface="Proxima Nova Rg" panose="02000506030000020004" pitchFamily="2" charset="0"/>
              </a:rPr>
              <a:t>Positioning tool </a:t>
            </a:r>
            <a:r>
              <a:rPr lang="en-US" sz="2400" dirty="0" smtClean="0">
                <a:latin typeface="Proxima Nova Rg" panose="02000506030000020004" pitchFamily="2" charset="0"/>
              </a:rPr>
              <a:t>– positions, resizes, selects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  <a:latin typeface="Proxima Nova Rg" panose="02000506030000020004" pitchFamily="2" charset="0"/>
              </a:rPr>
              <a:t>Labeling tool </a:t>
            </a:r>
            <a:r>
              <a:rPr lang="en-US" sz="2400" dirty="0" smtClean="0">
                <a:latin typeface="Proxima Nova Rg" panose="02000506030000020004" pitchFamily="2" charset="0"/>
              </a:rPr>
              <a:t>– creates and edits text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Proxima Nova Rg" panose="02000506030000020004" pitchFamily="2" charset="0"/>
              </a:rPr>
              <a:t>Wiring tool</a:t>
            </a:r>
            <a:r>
              <a:rPr lang="en-US" sz="2400" dirty="0" smtClean="0">
                <a:latin typeface="Proxima Nova Rg" panose="02000506030000020004" pitchFamily="2" charset="0"/>
              </a:rPr>
              <a:t> – wires nodes on the back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  <a:latin typeface="Proxima Nova Rg" panose="02000506030000020004" pitchFamily="2" charset="0"/>
              </a:rPr>
              <a:t>Scrolling tool</a:t>
            </a:r>
            <a:r>
              <a:rPr lang="en-US" sz="2400" dirty="0" smtClean="0">
                <a:latin typeface="Proxima Nova Rg" panose="02000506030000020004" pitchFamily="2" charset="0"/>
              </a:rPr>
              <a:t> – used to scroll in the window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#</a:t>
            </a:r>
          </a:p>
        </p:txBody>
      </p:sp>
      <p:pic>
        <p:nvPicPr>
          <p:cNvPr id="10" name="Picture 9" descr="C:\Users\Recitation\Documents\Amanda\Tools Palette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441" y="2174381"/>
            <a:ext cx="1918502" cy="3230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8713532" y="3187655"/>
            <a:ext cx="398424" cy="425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56909" y="3183735"/>
            <a:ext cx="398424" cy="42558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606179" y="3177557"/>
            <a:ext cx="398424" cy="4255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13532" y="3643883"/>
            <a:ext cx="398424" cy="42558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607614" y="3643883"/>
            <a:ext cx="398424" cy="42558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912299" y="5401289"/>
            <a:ext cx="30301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6: Tools Palette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69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865</Words>
  <Application>Microsoft Office PowerPoint</Application>
  <PresentationFormat>Widescreen</PresentationFormat>
  <Paragraphs>141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Gotham Medium</vt:lpstr>
      <vt:lpstr>Calibri Light</vt:lpstr>
      <vt:lpstr>Calibri</vt:lpstr>
      <vt:lpstr>Proxima Nova Rg</vt:lpstr>
      <vt:lpstr>Proxima Nova Lt</vt:lpstr>
      <vt:lpstr>Arial</vt:lpstr>
      <vt:lpstr>Office Theme</vt:lpstr>
      <vt:lpstr>Bitmap Image</vt:lpstr>
      <vt:lpstr>INTRODUCTION  TO LABVIEW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EG</cp:lastModifiedBy>
  <cp:revision>49</cp:revision>
  <dcterms:created xsi:type="dcterms:W3CDTF">2019-06-25T23:10:16Z</dcterms:created>
  <dcterms:modified xsi:type="dcterms:W3CDTF">2020-04-01T16:13:25Z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