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ontserrat Medium" panose="020B0604020202020204" charset="0"/>
      <p:regular r:id="rId25"/>
      <p:bold r:id="rId26"/>
      <p:italic r:id="rId27"/>
      <p:boldItalic r:id="rId28"/>
    </p:embeddedFont>
    <p:embeddedFont>
      <p:font typeface="Proxima Nova" panose="020B060402020202020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jZWlNuM/zec9j4+bCPCnBbTefs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63" y="4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Youtube</a:t>
            </a:r>
            <a:r>
              <a:rPr lang="en-US" dirty="0"/>
              <a:t> Link for the Video: 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https://www.youtube.com/watch?v=mANf4dnBCno&amp;feature=youtu.be</a:t>
            </a:r>
            <a:endParaRPr dirty="0"/>
          </a:p>
        </p:txBody>
      </p:sp>
      <p:sp>
        <p:nvSpPr>
          <p:cNvPr id="238" name="Google Shape;23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lidworks.com/product/solidworks-edrawing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manual.eg.poly.edu/images/4/4a/Virtual_Product_Dissection_Handout.docx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892629" y="1357497"/>
            <a:ext cx="10406742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>
                <a:latin typeface="Montserrat Medium"/>
                <a:ea typeface="Montserrat Medium"/>
                <a:cs typeface="Montserrat Medium"/>
                <a:sym typeface="Montserrat Medium"/>
              </a:rPr>
              <a:t>VIRTUAL PRODUCT DISSECTION</a:t>
            </a:r>
            <a:endParaRPr/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EG1003  |  LAB 4A</a:t>
            </a:r>
            <a:endParaRPr/>
          </a:p>
        </p:txBody>
      </p:sp>
      <p:cxnSp>
        <p:nvCxnSpPr>
          <p:cNvPr id="86" name="Google Shape;86;p1"/>
          <p:cNvCxnSpPr/>
          <p:nvPr/>
        </p:nvCxnSpPr>
        <p:spPr>
          <a:xfrm>
            <a:off x="4193177" y="3937099"/>
            <a:ext cx="3762104" cy="0"/>
          </a:xfrm>
          <a:prstGeom prst="straightConnector1">
            <a:avLst/>
          </a:prstGeom>
          <a:noFill/>
          <a:ln w="9525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7" name="Google Shape;87;p1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0"/>
          <p:cNvSpPr txBox="1">
            <a:spLocks noGrp="1"/>
          </p:cNvSpPr>
          <p:nvPr>
            <p:ph type="ctrTitle"/>
          </p:nvPr>
        </p:nvSpPr>
        <p:spPr>
          <a:xfrm>
            <a:off x="564107" y="678204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>
                <a:latin typeface="Montserrat Medium"/>
                <a:ea typeface="Montserrat Medium"/>
                <a:cs typeface="Montserrat Medium"/>
                <a:sym typeface="Montserrat Medium"/>
              </a:rPr>
              <a:t>PROCEDURE</a:t>
            </a:r>
            <a:endParaRPr/>
          </a:p>
        </p:txBody>
      </p:sp>
      <p:sp>
        <p:nvSpPr>
          <p:cNvPr id="228" name="Google Shape;228;p10"/>
          <p:cNvSpPr txBox="1">
            <a:spLocks noGrp="1"/>
          </p:cNvSpPr>
          <p:nvPr>
            <p:ph type="subTitle" idx="1"/>
          </p:nvPr>
        </p:nvSpPr>
        <p:spPr>
          <a:xfrm>
            <a:off x="818868" y="1923350"/>
            <a:ext cx="5738423" cy="391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Part 2: First Idea Generation Session (5 minutes)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Work individually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List down all ideas for a water toy for use by children ages 4 – 6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Focus on a fun toy rather than a safe toy</a:t>
            </a:r>
            <a:endParaRPr/>
          </a:p>
        </p:txBody>
      </p:sp>
      <p:sp>
        <p:nvSpPr>
          <p:cNvPr id="229" name="Google Shape;229;p10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0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0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9</a:t>
            </a:r>
            <a:endParaRPr/>
          </a:p>
        </p:txBody>
      </p:sp>
      <p:sp>
        <p:nvSpPr>
          <p:cNvPr id="233" name="Google Shape;233;p10"/>
          <p:cNvSpPr/>
          <p:nvPr/>
        </p:nvSpPr>
        <p:spPr>
          <a:xfrm>
            <a:off x="6472680" y="5060195"/>
            <a:ext cx="51552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 7: Child at Water Park Courtesy of BabyCouture</a:t>
            </a:r>
            <a:endParaRPr sz="16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34" name="Google Shape;23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3954" y="2499377"/>
            <a:ext cx="4352666" cy="2560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0" descr="A picture containing draw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1"/>
          <p:cNvSpPr txBox="1">
            <a:spLocks noGrp="1"/>
          </p:cNvSpPr>
          <p:nvPr>
            <p:ph type="ctrTitle"/>
          </p:nvPr>
        </p:nvSpPr>
        <p:spPr>
          <a:xfrm>
            <a:off x="564107" y="695368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>
                <a:latin typeface="Montserrat Medium"/>
                <a:ea typeface="Montserrat Medium"/>
                <a:cs typeface="Montserrat Medium"/>
                <a:sym typeface="Montserrat Medium"/>
              </a:rPr>
              <a:t>PROCEDURE</a:t>
            </a:r>
            <a:endParaRPr/>
          </a:p>
        </p:txBody>
      </p:sp>
      <p:sp>
        <p:nvSpPr>
          <p:cNvPr id="241" name="Google Shape;241;p11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1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1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10</a:t>
            </a:r>
            <a:endParaRPr/>
          </a:p>
        </p:txBody>
      </p:sp>
      <p:sp>
        <p:nvSpPr>
          <p:cNvPr id="245" name="Google Shape;245;p11"/>
          <p:cNvSpPr/>
          <p:nvPr/>
        </p:nvSpPr>
        <p:spPr>
          <a:xfrm>
            <a:off x="2251165" y="5760175"/>
            <a:ext cx="768967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 8: SolidWorks eDrawings Tutorial Courtesy of Elizabeth Starkey</a:t>
            </a:r>
            <a:endParaRPr/>
          </a:p>
        </p:txBody>
      </p:sp>
      <p:pic>
        <p:nvPicPr>
          <p:cNvPr id="246" name="Google Shape;246;p11" descr="A picture containing drawing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1"/>
          <p:cNvSpPr txBox="1">
            <a:spLocks noGrp="1"/>
          </p:cNvSpPr>
          <p:nvPr>
            <p:ph type="subTitle" idx="1"/>
          </p:nvPr>
        </p:nvSpPr>
        <p:spPr>
          <a:xfrm>
            <a:off x="818868" y="1923350"/>
            <a:ext cx="10428252" cy="391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Part 3: Product Dissection Overview (2 minutes)</a:t>
            </a:r>
            <a:endParaRPr/>
          </a:p>
        </p:txBody>
      </p:sp>
      <p:pic>
        <p:nvPicPr>
          <p:cNvPr id="3" name="VPD Tutorial">
            <a:hlinkClick r:id="" action="ppaction://media"/>
            <a:extLst>
              <a:ext uri="{FF2B5EF4-FFF2-40B4-BE49-F238E27FC236}">
                <a16:creationId xmlns:a16="http://schemas.microsoft.com/office/drawing/2014/main" id="{4B8971B8-F6CF-408C-834B-F596C20E55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08256" y="2360742"/>
            <a:ext cx="5775488" cy="3248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2"/>
          <p:cNvSpPr txBox="1">
            <a:spLocks noGrp="1"/>
          </p:cNvSpPr>
          <p:nvPr>
            <p:ph type="ctrTitle"/>
          </p:nvPr>
        </p:nvSpPr>
        <p:spPr>
          <a:xfrm>
            <a:off x="564107" y="682353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>
                <a:latin typeface="Montserrat Medium"/>
                <a:ea typeface="Montserrat Medium"/>
                <a:cs typeface="Montserrat Medium"/>
                <a:sym typeface="Montserrat Medium"/>
              </a:rPr>
              <a:t>PROCEDURE</a:t>
            </a:r>
            <a:endParaRPr/>
          </a:p>
        </p:txBody>
      </p:sp>
      <p:sp>
        <p:nvSpPr>
          <p:cNvPr id="254" name="Google Shape;254;p12"/>
          <p:cNvSpPr txBox="1">
            <a:spLocks noGrp="1"/>
          </p:cNvSpPr>
          <p:nvPr>
            <p:ph type="subTitle" idx="1"/>
          </p:nvPr>
        </p:nvSpPr>
        <p:spPr>
          <a:xfrm>
            <a:off x="818868" y="1923350"/>
            <a:ext cx="10428252" cy="391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Part 4: Product Dissection Activity (20 minutes)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Go to Lab 4A – Virtual Product Dissection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Download products to dissect – different for each team member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Fill out the virtual product dissection handout individually</a:t>
            </a:r>
            <a:endParaRPr/>
          </a:p>
        </p:txBody>
      </p:sp>
      <p:sp>
        <p:nvSpPr>
          <p:cNvPr id="255" name="Google Shape;255;p12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2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2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11</a:t>
            </a:r>
            <a:endParaRPr/>
          </a:p>
        </p:txBody>
      </p:sp>
      <p:grpSp>
        <p:nvGrpSpPr>
          <p:cNvPr id="259" name="Google Shape;259;p12"/>
          <p:cNvGrpSpPr/>
          <p:nvPr/>
        </p:nvGrpSpPr>
        <p:grpSpPr>
          <a:xfrm>
            <a:off x="1213586" y="2858311"/>
            <a:ext cx="9574043" cy="3569129"/>
            <a:chOff x="1405116" y="2810255"/>
            <a:chExt cx="9574043" cy="3569129"/>
          </a:xfrm>
        </p:grpSpPr>
        <p:pic>
          <p:nvPicPr>
            <p:cNvPr id="260" name="Google Shape;260;p12" descr="Electric Mixer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721009">
              <a:off x="8732182" y="3547873"/>
              <a:ext cx="2055520" cy="2055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" name="Google Shape;261;p1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05116" y="3949131"/>
              <a:ext cx="2523226" cy="1682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12" descr="IMG_0166.JP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530417">
              <a:off x="3830114" y="3641864"/>
              <a:ext cx="2947499" cy="22106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12" descr="IMG_0165.JP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2724915">
              <a:off x="6015680" y="3506731"/>
              <a:ext cx="2850407" cy="21378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4" name="Google Shape;264;p12"/>
          <p:cNvSpPr/>
          <p:nvPr/>
        </p:nvSpPr>
        <p:spPr>
          <a:xfrm>
            <a:off x="2188159" y="5807402"/>
            <a:ext cx="768967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 9: Products Available for Dissection</a:t>
            </a:r>
            <a:endParaRPr/>
          </a:p>
        </p:txBody>
      </p:sp>
      <p:pic>
        <p:nvPicPr>
          <p:cNvPr id="265" name="Google Shape;265;p12" descr="A picture containing drawing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3"/>
          <p:cNvSpPr txBox="1"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>
                <a:latin typeface="Montserrat Medium"/>
                <a:ea typeface="Montserrat Medium"/>
                <a:cs typeface="Montserrat Medium"/>
                <a:sym typeface="Montserrat Medium"/>
              </a:rPr>
              <a:t>PROCEDURE</a:t>
            </a:r>
            <a:endParaRPr/>
          </a:p>
        </p:txBody>
      </p:sp>
      <p:sp>
        <p:nvSpPr>
          <p:cNvPr id="271" name="Google Shape;271;p13"/>
          <p:cNvSpPr txBox="1">
            <a:spLocks noGrp="1"/>
          </p:cNvSpPr>
          <p:nvPr>
            <p:ph type="subTitle" idx="1"/>
          </p:nvPr>
        </p:nvSpPr>
        <p:spPr>
          <a:xfrm>
            <a:off x="818868" y="1923350"/>
            <a:ext cx="5738423" cy="391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Part 5: Second Idea Generation Session (5 minutes)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Work individually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List down all ideas for a water toy for use by children ages 4 – 6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Focus on a fun and safe toy</a:t>
            </a:r>
            <a:endParaRPr/>
          </a:p>
        </p:txBody>
      </p:sp>
      <p:sp>
        <p:nvSpPr>
          <p:cNvPr id="272" name="Google Shape;272;p13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3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3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12</a:t>
            </a:r>
            <a:endParaRPr/>
          </a:p>
        </p:txBody>
      </p:sp>
      <p:sp>
        <p:nvSpPr>
          <p:cNvPr id="276" name="Google Shape;276;p13"/>
          <p:cNvSpPr/>
          <p:nvPr/>
        </p:nvSpPr>
        <p:spPr>
          <a:xfrm>
            <a:off x="6472680" y="5060195"/>
            <a:ext cx="51552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 10: Child at Water Park Courtesy of BabyCouture</a:t>
            </a:r>
            <a:endParaRPr sz="16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77" name="Google Shape;27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3954" y="2499377"/>
            <a:ext cx="4352666" cy="2560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3" descr="A picture containing draw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4"/>
          <p:cNvSpPr txBox="1">
            <a:spLocks noGrp="1"/>
          </p:cNvSpPr>
          <p:nvPr>
            <p:ph type="ctrTitle"/>
          </p:nvPr>
        </p:nvSpPr>
        <p:spPr>
          <a:xfrm>
            <a:off x="564107" y="678204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>
                <a:latin typeface="Montserrat Medium"/>
                <a:ea typeface="Montserrat Medium"/>
                <a:cs typeface="Montserrat Medium"/>
                <a:sym typeface="Montserrat Medium"/>
              </a:rPr>
              <a:t>PROCEDURE</a:t>
            </a:r>
            <a:endParaRPr/>
          </a:p>
        </p:txBody>
      </p:sp>
      <p:sp>
        <p:nvSpPr>
          <p:cNvPr id="284" name="Google Shape;284;p14"/>
          <p:cNvSpPr txBox="1">
            <a:spLocks noGrp="1"/>
          </p:cNvSpPr>
          <p:nvPr>
            <p:ph type="subTitle" idx="1"/>
          </p:nvPr>
        </p:nvSpPr>
        <p:spPr>
          <a:xfrm>
            <a:off x="557608" y="1923350"/>
            <a:ext cx="11334620" cy="391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Part 6: Reflection</a:t>
            </a:r>
            <a:endParaRPr/>
          </a:p>
          <a:p>
            <a:pPr marL="80010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Share your ideas with your teammates and think about the following questions: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12573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57068C"/>
                </a:solidFill>
                <a:latin typeface="Proxima Nova"/>
                <a:ea typeface="Proxima Nova"/>
                <a:cs typeface="Proxima Nova"/>
                <a:sym typeface="Proxima Nova"/>
              </a:rPr>
              <a:t>In what way did the product dissection activity help you develop ideas?</a:t>
            </a:r>
            <a:endParaRPr/>
          </a:p>
          <a:p>
            <a:pPr marL="800100" lvl="1" indent="-190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marL="12573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57068C"/>
                </a:solidFill>
                <a:latin typeface="Proxima Nova"/>
                <a:ea typeface="Proxima Nova"/>
                <a:cs typeface="Proxima Nova"/>
                <a:sym typeface="Proxima Nova"/>
              </a:rPr>
              <a:t>Did the product you dissected impact the ideas you developed?</a:t>
            </a:r>
            <a:endParaRPr/>
          </a:p>
          <a:p>
            <a:pPr marL="800100" lvl="1" indent="-190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57068C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2573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57068C"/>
                </a:solidFill>
                <a:latin typeface="Proxima Nova"/>
                <a:ea typeface="Proxima Nova"/>
                <a:cs typeface="Proxima Nova"/>
                <a:sym typeface="Proxima Nova"/>
              </a:rPr>
              <a:t>Do you think it is useful to dissect different products when working in a group?</a:t>
            </a:r>
            <a:endParaRPr/>
          </a:p>
        </p:txBody>
      </p:sp>
      <p:sp>
        <p:nvSpPr>
          <p:cNvPr id="285" name="Google Shape;285;p14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4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4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13</a:t>
            </a:r>
            <a:endParaRPr/>
          </a:p>
        </p:txBody>
      </p:sp>
      <p:pic>
        <p:nvPicPr>
          <p:cNvPr id="289" name="Google Shape;289;p14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5"/>
          <p:cNvSpPr txBox="1">
            <a:spLocks noGrp="1"/>
          </p:cNvSpPr>
          <p:nvPr>
            <p:ph type="ctrTitle"/>
          </p:nvPr>
        </p:nvSpPr>
        <p:spPr>
          <a:xfrm>
            <a:off x="564107" y="681217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>
                <a:latin typeface="Montserrat Medium"/>
                <a:ea typeface="Montserrat Medium"/>
                <a:cs typeface="Montserrat Medium"/>
                <a:sym typeface="Montserrat Medium"/>
              </a:rPr>
              <a:t>ASSIGNMENT</a:t>
            </a:r>
            <a:endParaRPr/>
          </a:p>
        </p:txBody>
      </p:sp>
      <p:sp>
        <p:nvSpPr>
          <p:cNvPr id="295" name="Google Shape;295;p15"/>
          <p:cNvSpPr txBox="1"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Individual lab report: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No lab report for Lab 4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Team presentation: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No presentation for Lab 4A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Milestone 1 Presentation next week 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6" name="Google Shape;296;p15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5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5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14</a:t>
            </a:r>
            <a:endParaRPr/>
          </a:p>
        </p:txBody>
      </p:sp>
      <p:pic>
        <p:nvPicPr>
          <p:cNvPr id="300" name="Google Shape;300;p15"/>
          <p:cNvPicPr preferRelativeResize="0"/>
          <p:nvPr/>
        </p:nvPicPr>
        <p:blipFill rotWithShape="1">
          <a:blip r:embed="rId4">
            <a:alphaModFix/>
          </a:blip>
          <a:srcRect l="7566" t="52222" r="80106" b="11031"/>
          <a:stretch/>
        </p:blipFill>
        <p:spPr>
          <a:xfrm>
            <a:off x="9912470" y="2293115"/>
            <a:ext cx="1538355" cy="3056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5" descr="A picture containing draw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6"/>
          <p:cNvSpPr txBox="1"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>
                <a:latin typeface="Montserrat Medium"/>
                <a:ea typeface="Montserrat Medium"/>
                <a:cs typeface="Montserrat Medium"/>
                <a:sym typeface="Montserrat Medium"/>
              </a:rPr>
              <a:t>CLOSING</a:t>
            </a:r>
            <a:endParaRPr/>
          </a:p>
        </p:txBody>
      </p:sp>
      <p:sp>
        <p:nvSpPr>
          <p:cNvPr id="307" name="Google Shape;307;p16"/>
          <p:cNvSpPr txBox="1"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Each team member should dissect their own product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Submit all work electronically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Take screenshots</a:t>
            </a:r>
            <a:endParaRPr dirty="0"/>
          </a:p>
        </p:txBody>
      </p:sp>
      <p:sp>
        <p:nvSpPr>
          <p:cNvPr id="308" name="Google Shape;308;p16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6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6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15</a:t>
            </a:r>
            <a:endParaRPr/>
          </a:p>
        </p:txBody>
      </p:sp>
      <p:pic>
        <p:nvPicPr>
          <p:cNvPr id="312" name="Google Shape;312;p16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7"/>
          <p:cNvSpPr txBox="1"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>
                <a:latin typeface="Montserrat Medium"/>
                <a:ea typeface="Montserrat Medium"/>
                <a:cs typeface="Montserrat Medium"/>
                <a:sym typeface="Montserrat Medium"/>
              </a:rPr>
              <a:t>CLOSING</a:t>
            </a:r>
            <a:endParaRPr/>
          </a:p>
        </p:txBody>
      </p:sp>
      <p:sp>
        <p:nvSpPr>
          <p:cNvPr id="318" name="Google Shape;318;p17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7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0" name="Google Shape;32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7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16</a:t>
            </a:r>
            <a:endParaRPr/>
          </a:p>
        </p:txBody>
      </p:sp>
      <p:pic>
        <p:nvPicPr>
          <p:cNvPr id="322" name="Google Shape;322;p17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7"/>
          <p:cNvSpPr txBox="1"/>
          <p:nvPr/>
        </p:nvSpPr>
        <p:spPr>
          <a:xfrm>
            <a:off x="828441" y="2061293"/>
            <a:ext cx="11063786" cy="434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Required Pre-Lab Activity for Lab 6</a:t>
            </a:r>
            <a:r>
              <a:rPr lang="en-US"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: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Complete the online NYU Tandon MakerSpace Safety Orientation training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Requires watching three videos</a:t>
            </a:r>
            <a:endParaRPr/>
          </a:p>
          <a:p>
            <a:pPr marL="8001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Covid-19 Policies and Updates</a:t>
            </a:r>
            <a:endParaRPr/>
          </a:p>
          <a:p>
            <a:pPr marL="8001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Safety Orientation</a:t>
            </a:r>
            <a:endParaRPr/>
          </a:p>
          <a:p>
            <a:pPr marL="8001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Ultimaker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Refer to the Lab 6A manual page for more information</a:t>
            </a:r>
            <a:endParaRPr/>
          </a:p>
          <a:p>
            <a:pPr marL="342900" marR="0" lvl="0" indent="-190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8"/>
          <p:cNvSpPr txBox="1"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Medium"/>
              <a:buNone/>
            </a:pPr>
            <a:r>
              <a:rPr lang="en-US">
                <a:latin typeface="Montserrat Medium"/>
                <a:ea typeface="Montserrat Medium"/>
                <a:cs typeface="Montserrat Medium"/>
                <a:sym typeface="Montserrat Medium"/>
              </a:rPr>
              <a:t>QUESTIONS?</a:t>
            </a:r>
            <a:endParaRPr/>
          </a:p>
        </p:txBody>
      </p:sp>
      <p:cxnSp>
        <p:nvCxnSpPr>
          <p:cNvPr id="329" name="Google Shape;329;p18"/>
          <p:cNvCxnSpPr/>
          <p:nvPr/>
        </p:nvCxnSpPr>
        <p:spPr>
          <a:xfrm>
            <a:off x="4669971" y="3989354"/>
            <a:ext cx="2852058" cy="0"/>
          </a:xfrm>
          <a:prstGeom prst="straightConnector1">
            <a:avLst/>
          </a:prstGeom>
          <a:noFill/>
          <a:ln w="9525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0" name="Google Shape;330;p18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18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2" name="Google Shape;33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8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>
                <a:latin typeface="Montserrat Medium"/>
                <a:ea typeface="Montserrat Medium"/>
                <a:cs typeface="Montserrat Medium"/>
                <a:sym typeface="Montserrat Medium"/>
              </a:rPr>
              <a:t>OVERVIEW</a:t>
            </a:r>
            <a:endParaRPr/>
          </a:p>
        </p:txBody>
      </p:sp>
      <p:sp>
        <p:nvSpPr>
          <p:cNvPr id="96" name="Google Shape;96;p2"/>
          <p:cNvSpPr txBox="1"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Objective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Background Information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Materials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Procedure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Assignment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Closing</a:t>
            </a:r>
            <a:endParaRPr/>
          </a:p>
        </p:txBody>
      </p:sp>
      <p:cxnSp>
        <p:nvCxnSpPr>
          <p:cNvPr id="97" name="Google Shape;97;p2"/>
          <p:cNvCxnSpPr/>
          <p:nvPr/>
        </p:nvCxnSpPr>
        <p:spPr>
          <a:xfrm>
            <a:off x="931362" y="2821577"/>
            <a:ext cx="0" cy="2286000"/>
          </a:xfrm>
          <a:prstGeom prst="straightConnector1">
            <a:avLst/>
          </a:prstGeom>
          <a:noFill/>
          <a:ln w="9525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" name="Google Shape;98;p2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/>
          </a:p>
        </p:txBody>
      </p:sp>
      <p:pic>
        <p:nvPicPr>
          <p:cNvPr id="102" name="Google Shape;102;p2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>
            <a:spLocks noGrp="1"/>
          </p:cNvSpPr>
          <p:nvPr>
            <p:ph type="ctrTitle"/>
          </p:nvPr>
        </p:nvSpPr>
        <p:spPr>
          <a:xfrm>
            <a:off x="564107" y="678204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>
                <a:latin typeface="Montserrat Medium"/>
                <a:ea typeface="Montserrat Medium"/>
                <a:cs typeface="Montserrat Medium"/>
                <a:sym typeface="Montserrat Medium"/>
              </a:rPr>
              <a:t>OBJECTIVE</a:t>
            </a:r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818867" y="1923350"/>
            <a:ext cx="5277133" cy="391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To evaluate the functional design of an existing product to apply to the ideation of a new product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To develop and design an idea for a water toy to be used by children ages 4 – 6 </a:t>
            </a:r>
            <a:endParaRPr/>
          </a:p>
        </p:txBody>
      </p:sp>
      <p:sp>
        <p:nvSpPr>
          <p:cNvPr id="109" name="Google Shape;109;p3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/>
          </a:p>
        </p:txBody>
      </p:sp>
      <p:pic>
        <p:nvPicPr>
          <p:cNvPr id="113" name="Google Shape;113;p3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3"/>
          <p:cNvSpPr/>
          <p:nvPr/>
        </p:nvSpPr>
        <p:spPr>
          <a:xfrm>
            <a:off x="5888716" y="5619585"/>
            <a:ext cx="51552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 1: Product Dissection of Cordless Drill</a:t>
            </a:r>
            <a:endParaRPr/>
          </a:p>
        </p:txBody>
      </p:sp>
      <p:pic>
        <p:nvPicPr>
          <p:cNvPr id="115" name="Google Shape;11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43406" y="2455899"/>
            <a:ext cx="3645831" cy="3098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ctrTitle"/>
          </p:nvPr>
        </p:nvSpPr>
        <p:spPr>
          <a:xfrm>
            <a:off x="564107" y="681413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>
                <a:latin typeface="Montserrat Medium"/>
                <a:ea typeface="Montserrat Medium"/>
                <a:cs typeface="Montserrat Medium"/>
                <a:sym typeface="Montserrat Medium"/>
              </a:rPr>
              <a:t>BACKGROUND INFORMATION</a:t>
            </a:r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subTitle" idx="1"/>
          </p:nvPr>
        </p:nvSpPr>
        <p:spPr>
          <a:xfrm>
            <a:off x="564107" y="1867855"/>
            <a:ext cx="6280886" cy="4125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Engineering design process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Systematic approach to designing a new product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Idea generation occurs during the “Imagine” phase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Design fixation – having preconceived notions of an initial idea and the inability to think of alternatives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Reverse engineering – process of reproducing a product by examination of the product’s components and functions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4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3</a:t>
            </a:r>
            <a:endParaRPr/>
          </a:p>
        </p:txBody>
      </p:sp>
      <p:sp>
        <p:nvSpPr>
          <p:cNvPr id="126" name="Google Shape;126;p4"/>
          <p:cNvSpPr/>
          <p:nvPr/>
        </p:nvSpPr>
        <p:spPr>
          <a:xfrm>
            <a:off x="6737010" y="5469518"/>
            <a:ext cx="51552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 2: Engineering Design Process </a:t>
            </a:r>
            <a:b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Courtesy of Teach Engineering</a:t>
            </a:r>
            <a:endParaRPr/>
          </a:p>
        </p:txBody>
      </p:sp>
      <p:pic>
        <p:nvPicPr>
          <p:cNvPr id="127" name="Google Shape;127;p4" descr="Image result for engineering design proces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2206" y="1774254"/>
            <a:ext cx="4024823" cy="3698153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"/>
          <p:cNvSpPr/>
          <p:nvPr/>
        </p:nvSpPr>
        <p:spPr>
          <a:xfrm>
            <a:off x="10439400" y="3601909"/>
            <a:ext cx="756557" cy="756557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4" descr="A picture containing draw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ctrTitle"/>
          </p:nvPr>
        </p:nvSpPr>
        <p:spPr>
          <a:xfrm>
            <a:off x="564107" y="679052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>
                <a:latin typeface="Montserrat Medium"/>
                <a:ea typeface="Montserrat Medium"/>
                <a:cs typeface="Montserrat Medium"/>
                <a:sym typeface="Montserrat Medium"/>
              </a:rPr>
              <a:t>BACKGROUND INFORMATION</a:t>
            </a:r>
            <a:endParaRPr/>
          </a:p>
        </p:txBody>
      </p:sp>
      <p:sp>
        <p:nvSpPr>
          <p:cNvPr id="135" name="Google Shape;135;p5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5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4</a:t>
            </a:r>
            <a:endParaRPr/>
          </a:p>
        </p:txBody>
      </p:sp>
      <p:pic>
        <p:nvPicPr>
          <p:cNvPr id="139" name="Google Shape;13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22139" y="2615931"/>
            <a:ext cx="1919001" cy="218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5"/>
          <p:cNvSpPr txBox="1"/>
          <p:nvPr/>
        </p:nvSpPr>
        <p:spPr>
          <a:xfrm>
            <a:off x="8712462" y="2495938"/>
            <a:ext cx="2278428" cy="2395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S</a:t>
            </a:r>
            <a:r>
              <a:rPr lang="en-US"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ubstitute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C000"/>
                </a:solidFill>
                <a:latin typeface="Proxima Nova"/>
                <a:ea typeface="Proxima Nova"/>
                <a:cs typeface="Proxima Nova"/>
                <a:sym typeface="Proxima Nova"/>
              </a:rPr>
              <a:t>C</a:t>
            </a:r>
            <a:r>
              <a:rPr lang="en-US"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ombine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1D60F"/>
                </a:solidFill>
                <a:latin typeface="Proxima Nova"/>
                <a:ea typeface="Proxima Nova"/>
                <a:cs typeface="Proxima Nova"/>
                <a:sym typeface="Proxima Nova"/>
              </a:rPr>
              <a:t>A</a:t>
            </a:r>
            <a:r>
              <a:rPr lang="en-US"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dapt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92D050"/>
                </a:solidFill>
                <a:latin typeface="Proxima Nova"/>
                <a:ea typeface="Proxima Nova"/>
                <a:cs typeface="Proxima Nova"/>
                <a:sym typeface="Proxima Nova"/>
              </a:rPr>
              <a:t>M</a:t>
            </a:r>
            <a:r>
              <a:rPr lang="en-US"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odify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B0F0"/>
                </a:solidFill>
                <a:latin typeface="Proxima Nova"/>
                <a:ea typeface="Proxima Nova"/>
                <a:cs typeface="Proxima Nova"/>
                <a:sym typeface="Proxima Nova"/>
              </a:rPr>
              <a:t>P</a:t>
            </a:r>
            <a:r>
              <a:rPr lang="en-US"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ut to another use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2060"/>
                </a:solidFill>
                <a:latin typeface="Proxima Nova"/>
                <a:ea typeface="Proxima Nova"/>
                <a:cs typeface="Proxima Nova"/>
                <a:sym typeface="Proxima Nova"/>
              </a:rPr>
              <a:t>E</a:t>
            </a:r>
            <a:r>
              <a:rPr lang="en-US"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liminate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7030A0"/>
                </a:solidFill>
                <a:latin typeface="Proxima Nova"/>
                <a:ea typeface="Proxima Nova"/>
                <a:cs typeface="Proxima Nova"/>
                <a:sym typeface="Proxima Nova"/>
              </a:rPr>
              <a:t>R</a:t>
            </a:r>
            <a:r>
              <a:rPr lang="en-US"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everse </a:t>
            </a:r>
            <a:endParaRPr/>
          </a:p>
        </p:txBody>
      </p:sp>
      <p:pic>
        <p:nvPicPr>
          <p:cNvPr id="141" name="Google Shape;14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12416" y="2495937"/>
            <a:ext cx="1864746" cy="245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48484" y="2582768"/>
            <a:ext cx="1758462" cy="2221767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"/>
          <p:cNvSpPr txBox="1"/>
          <p:nvPr/>
        </p:nvSpPr>
        <p:spPr>
          <a:xfrm>
            <a:off x="1867439" y="4853961"/>
            <a:ext cx="2028137" cy="57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Design Heuristics</a:t>
            </a:r>
            <a:endParaRPr/>
          </a:p>
        </p:txBody>
      </p:sp>
      <p:sp>
        <p:nvSpPr>
          <p:cNvPr id="144" name="Google Shape;144;p5"/>
          <p:cNvSpPr txBox="1"/>
          <p:nvPr/>
        </p:nvSpPr>
        <p:spPr>
          <a:xfrm>
            <a:off x="4331807" y="4853961"/>
            <a:ext cx="1699664" cy="57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Brainstorming</a:t>
            </a:r>
            <a:endParaRPr/>
          </a:p>
        </p:txBody>
      </p:sp>
      <p:sp>
        <p:nvSpPr>
          <p:cNvPr id="145" name="Google Shape;145;p5"/>
          <p:cNvSpPr txBox="1"/>
          <p:nvPr/>
        </p:nvSpPr>
        <p:spPr>
          <a:xfrm>
            <a:off x="6326517" y="4853961"/>
            <a:ext cx="2202396" cy="578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Product Dissection</a:t>
            </a:r>
            <a:endParaRPr/>
          </a:p>
        </p:txBody>
      </p:sp>
      <p:sp>
        <p:nvSpPr>
          <p:cNvPr id="146" name="Google Shape;146;p5"/>
          <p:cNvSpPr txBox="1"/>
          <p:nvPr/>
        </p:nvSpPr>
        <p:spPr>
          <a:xfrm>
            <a:off x="8462010" y="4853961"/>
            <a:ext cx="2028137" cy="57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Scamper</a:t>
            </a:r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1"/>
          </p:nvPr>
        </p:nvSpPr>
        <p:spPr>
          <a:xfrm>
            <a:off x="691488" y="1870183"/>
            <a:ext cx="10542570" cy="519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Design fixation can be overcome with these idea generation methods:</a:t>
            </a:r>
            <a:endParaRPr/>
          </a:p>
        </p:txBody>
      </p:sp>
      <p:sp>
        <p:nvSpPr>
          <p:cNvPr id="148" name="Google Shape;148;p5"/>
          <p:cNvSpPr/>
          <p:nvPr/>
        </p:nvSpPr>
        <p:spPr>
          <a:xfrm>
            <a:off x="584894" y="5512693"/>
            <a:ext cx="1075575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 3: Idea Generation Methods</a:t>
            </a:r>
            <a:endParaRPr/>
          </a:p>
        </p:txBody>
      </p:sp>
      <p:pic>
        <p:nvPicPr>
          <p:cNvPr id="149" name="Google Shape;149;p5" descr="A picture containing drawing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"/>
          <p:cNvSpPr txBox="1">
            <a:spLocks noGrp="1"/>
          </p:cNvSpPr>
          <p:nvPr>
            <p:ph type="ctrTitle"/>
          </p:nvPr>
        </p:nvSpPr>
        <p:spPr>
          <a:xfrm>
            <a:off x="564107" y="541553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>
                <a:latin typeface="Montserrat Medium"/>
                <a:ea typeface="Montserrat Medium"/>
                <a:cs typeface="Montserrat Medium"/>
                <a:sym typeface="Montserrat Medium"/>
              </a:rPr>
              <a:t>BACKGROUND INFORMATION</a:t>
            </a:r>
            <a:endParaRPr/>
          </a:p>
        </p:txBody>
      </p:sp>
      <p:sp>
        <p:nvSpPr>
          <p:cNvPr id="155" name="Google Shape;155;p6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6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6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5</a:t>
            </a:r>
            <a:endParaRPr/>
          </a:p>
        </p:txBody>
      </p:sp>
      <p:sp>
        <p:nvSpPr>
          <p:cNvPr id="159" name="Google Shape;159;p6"/>
          <p:cNvSpPr/>
          <p:nvPr/>
        </p:nvSpPr>
        <p:spPr>
          <a:xfrm>
            <a:off x="554788" y="5893381"/>
            <a:ext cx="1075575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 4: Rules for Brainstorming</a:t>
            </a:r>
            <a:endParaRPr/>
          </a:p>
        </p:txBody>
      </p:sp>
      <p:grpSp>
        <p:nvGrpSpPr>
          <p:cNvPr id="160" name="Google Shape;160;p6"/>
          <p:cNvGrpSpPr/>
          <p:nvPr/>
        </p:nvGrpSpPr>
        <p:grpSpPr>
          <a:xfrm>
            <a:off x="2027431" y="1216449"/>
            <a:ext cx="7681240" cy="4742427"/>
            <a:chOff x="1962815" y="1235077"/>
            <a:chExt cx="7681240" cy="4742427"/>
          </a:xfrm>
        </p:grpSpPr>
        <p:grpSp>
          <p:nvGrpSpPr>
            <p:cNvPr id="161" name="Google Shape;161;p6"/>
            <p:cNvGrpSpPr/>
            <p:nvPr/>
          </p:nvGrpSpPr>
          <p:grpSpPr>
            <a:xfrm>
              <a:off x="4658132" y="1400249"/>
              <a:ext cx="2487693" cy="1794531"/>
              <a:chOff x="2895359" y="1123604"/>
              <a:chExt cx="2487693" cy="1794531"/>
            </a:xfrm>
          </p:grpSpPr>
          <p:pic>
            <p:nvPicPr>
              <p:cNvPr id="162" name="Google Shape;162;p6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895359" y="1172128"/>
                <a:ext cx="1303858" cy="13038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3" name="Google Shape;163;p6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982143" y="1123604"/>
                <a:ext cx="1400909" cy="140090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4" name="Google Shape;164;p6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3621896" y="1951371"/>
                <a:ext cx="966764" cy="96676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65" name="Google Shape;165;p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7517675" y="1235077"/>
              <a:ext cx="2064489" cy="20644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956022" y="3758836"/>
              <a:ext cx="1187793" cy="1386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189154" y="3763875"/>
              <a:ext cx="1545269" cy="144188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8" name="Google Shape;168;p6"/>
            <p:cNvGrpSpPr/>
            <p:nvPr/>
          </p:nvGrpSpPr>
          <p:grpSpPr>
            <a:xfrm>
              <a:off x="2227424" y="3736680"/>
              <a:ext cx="1963872" cy="1819897"/>
              <a:chOff x="509249" y="3627099"/>
              <a:chExt cx="1963872" cy="1819897"/>
            </a:xfrm>
          </p:grpSpPr>
          <p:pic>
            <p:nvPicPr>
              <p:cNvPr id="169" name="Google Shape;169;p6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 flipH="1">
                <a:off x="1606374" y="4467726"/>
                <a:ext cx="812399" cy="733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0" name="Google Shape;170;p6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 flipH="1">
                <a:off x="1695648" y="3657110"/>
                <a:ext cx="777473" cy="7019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1" name="Google Shape;171;p6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 flipH="1">
                <a:off x="525697" y="4453439"/>
                <a:ext cx="1100409" cy="9935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2" name="Google Shape;172;p6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 rot="1669537">
                <a:off x="630170" y="3770381"/>
                <a:ext cx="790777" cy="71399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3" name="Google Shape;173;p6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1015920" y="4046799"/>
                <a:ext cx="1036817" cy="93614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4" name="Google Shape;174;p6"/>
            <p:cNvSpPr txBox="1"/>
            <p:nvPr/>
          </p:nvSpPr>
          <p:spPr>
            <a:xfrm>
              <a:off x="1962815" y="2843589"/>
              <a:ext cx="2438538" cy="8158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No (self) judgement</a:t>
              </a:r>
              <a:endParaRPr/>
            </a:p>
          </p:txBody>
        </p:sp>
        <p:sp>
          <p:nvSpPr>
            <p:cNvPr id="175" name="Google Shape;175;p6"/>
            <p:cNvSpPr txBox="1"/>
            <p:nvPr/>
          </p:nvSpPr>
          <p:spPr>
            <a:xfrm>
              <a:off x="4699484" y="2851020"/>
              <a:ext cx="2515010" cy="8158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Encourage wild ideas</a:t>
              </a:r>
              <a:endParaRPr/>
            </a:p>
          </p:txBody>
        </p:sp>
        <p:sp>
          <p:nvSpPr>
            <p:cNvPr id="176" name="Google Shape;176;p6"/>
            <p:cNvSpPr txBox="1"/>
            <p:nvPr/>
          </p:nvSpPr>
          <p:spPr>
            <a:xfrm>
              <a:off x="7512625" y="2906806"/>
              <a:ext cx="2131430" cy="8158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Stay focused on the topic</a:t>
              </a:r>
              <a:endParaRPr/>
            </a:p>
          </p:txBody>
        </p:sp>
        <p:sp>
          <p:nvSpPr>
            <p:cNvPr id="177" name="Google Shape;177;p6"/>
            <p:cNvSpPr txBox="1"/>
            <p:nvPr/>
          </p:nvSpPr>
          <p:spPr>
            <a:xfrm>
              <a:off x="2508036" y="5161692"/>
              <a:ext cx="1516631" cy="8158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Be visual</a:t>
              </a:r>
              <a:endParaRPr/>
            </a:p>
          </p:txBody>
        </p:sp>
        <p:sp>
          <p:nvSpPr>
            <p:cNvPr id="178" name="Google Shape;178;p6"/>
            <p:cNvSpPr txBox="1"/>
            <p:nvPr/>
          </p:nvSpPr>
          <p:spPr>
            <a:xfrm>
              <a:off x="4541492" y="5149575"/>
              <a:ext cx="2830994" cy="8158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Go for quantity </a:t>
              </a:r>
              <a:br>
                <a:rPr lang="en-US" sz="1800" b="0" i="0" u="none" strike="noStrike" cap="none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</a:br>
              <a:r>
                <a:rPr lang="en-US" sz="1800" b="0" i="0" u="none" strike="noStrike" cap="none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(9 or more)</a:t>
              </a:r>
              <a:endParaRPr/>
            </a:p>
          </p:txBody>
        </p:sp>
        <p:sp>
          <p:nvSpPr>
            <p:cNvPr id="179" name="Google Shape;179;p6"/>
            <p:cNvSpPr txBox="1"/>
            <p:nvPr/>
          </p:nvSpPr>
          <p:spPr>
            <a:xfrm>
              <a:off x="7786629" y="5144935"/>
              <a:ext cx="1692371" cy="8158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Combine and improve ideas</a:t>
              </a:r>
              <a:endParaRPr/>
            </a:p>
          </p:txBody>
        </p:sp>
        <p:grpSp>
          <p:nvGrpSpPr>
            <p:cNvPr id="180" name="Google Shape;180;p6"/>
            <p:cNvGrpSpPr/>
            <p:nvPr/>
          </p:nvGrpSpPr>
          <p:grpSpPr>
            <a:xfrm>
              <a:off x="2429874" y="1558513"/>
              <a:ext cx="1510584" cy="1552594"/>
              <a:chOff x="676332" y="1229014"/>
              <a:chExt cx="1575156" cy="1618962"/>
            </a:xfrm>
          </p:grpSpPr>
          <p:pic>
            <p:nvPicPr>
              <p:cNvPr id="181" name="Google Shape;181;p6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 flipH="1">
                <a:off x="1341800" y="1905607"/>
                <a:ext cx="828642" cy="8286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2" name="Google Shape;182;p6"/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747354" y="1377560"/>
                <a:ext cx="828644" cy="82864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3" name="Google Shape;183;p6"/>
              <p:cNvSpPr/>
              <p:nvPr/>
            </p:nvSpPr>
            <p:spPr>
              <a:xfrm flipH="1">
                <a:off x="676332" y="1229014"/>
                <a:ext cx="1575156" cy="1618962"/>
              </a:xfrm>
              <a:prstGeom prst="noSmoking">
                <a:avLst>
                  <a:gd name="adj" fmla="val 5316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84" name="Google Shape;184;p6" descr="A picture containing drawing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/>
          <p:cNvSpPr txBox="1">
            <a:spLocks noGrp="1"/>
          </p:cNvSpPr>
          <p:nvPr>
            <p:ph type="ctrTitle"/>
          </p:nvPr>
        </p:nvSpPr>
        <p:spPr>
          <a:xfrm>
            <a:off x="564107" y="664997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>
                <a:latin typeface="Montserrat Medium"/>
                <a:ea typeface="Montserrat Medium"/>
                <a:cs typeface="Montserrat Medium"/>
                <a:sym typeface="Montserrat Medium"/>
              </a:rPr>
              <a:t>BACKGROUND INFORMATION</a:t>
            </a:r>
            <a:endParaRPr/>
          </a:p>
        </p:txBody>
      </p:sp>
      <p:sp>
        <p:nvSpPr>
          <p:cNvPr id="190" name="Google Shape;190;p7"/>
          <p:cNvSpPr txBox="1">
            <a:spLocks noGrp="1"/>
          </p:cNvSpPr>
          <p:nvPr>
            <p:ph type="subTitle" idx="1"/>
          </p:nvPr>
        </p:nvSpPr>
        <p:spPr>
          <a:xfrm>
            <a:off x="818867" y="1923350"/>
            <a:ext cx="10676447" cy="391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Product dissection – systematic disassembly of products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Power supply/energy source – how is power supplied?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Primary motion – how is mechanical motion achieved?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Energy flow – how is power transferred to create motion?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Form and outer body – how do users interact with outer components?</a:t>
            </a:r>
            <a:endParaRPr/>
          </a:p>
        </p:txBody>
      </p:sp>
      <p:sp>
        <p:nvSpPr>
          <p:cNvPr id="191" name="Google Shape;191;p7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7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7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6</a:t>
            </a:r>
            <a:endParaRPr/>
          </a:p>
        </p:txBody>
      </p:sp>
      <p:pic>
        <p:nvPicPr>
          <p:cNvPr id="195" name="Google Shape;195;p7" descr="A clock in the middle of a watch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2807" y="3983437"/>
            <a:ext cx="2803968" cy="1871012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7"/>
          <p:cNvSpPr/>
          <p:nvPr/>
        </p:nvSpPr>
        <p:spPr>
          <a:xfrm>
            <a:off x="5116284" y="4140083"/>
            <a:ext cx="6362701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Example: Pocket watch</a:t>
            </a:r>
            <a:endParaRPr/>
          </a:p>
          <a:p>
            <a:pPr marL="1257300" marR="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Power supply – battery and compressed spring</a:t>
            </a:r>
            <a:endParaRPr/>
          </a:p>
          <a:p>
            <a:pPr marL="1257300" marR="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Primary motion – gear train drives clock hands</a:t>
            </a:r>
            <a:endParaRPr/>
          </a:p>
          <a:p>
            <a:pPr marL="1257300" marR="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Energy flow – spring gets wound and mechanical energy powers watch</a:t>
            </a:r>
            <a:endParaRPr/>
          </a:p>
          <a:p>
            <a:pPr marL="1257300" marR="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Form – winding crown, cover, case body</a:t>
            </a:r>
            <a:endParaRPr/>
          </a:p>
        </p:txBody>
      </p:sp>
      <p:sp>
        <p:nvSpPr>
          <p:cNvPr id="197" name="Google Shape;197;p7"/>
          <p:cNvSpPr/>
          <p:nvPr/>
        </p:nvSpPr>
        <p:spPr>
          <a:xfrm>
            <a:off x="1229550" y="5854449"/>
            <a:ext cx="461048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 5: Pocket Watch Courtesy of Retro Thing</a:t>
            </a:r>
            <a:endParaRPr/>
          </a:p>
        </p:txBody>
      </p:sp>
      <p:pic>
        <p:nvPicPr>
          <p:cNvPr id="198" name="Google Shape;198;p7" descr="A picture containing draw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"/>
          <p:cNvSpPr txBox="1">
            <a:spLocks noGrp="1"/>
          </p:cNvSpPr>
          <p:nvPr>
            <p:ph type="ctrTitle"/>
          </p:nvPr>
        </p:nvSpPr>
        <p:spPr>
          <a:xfrm>
            <a:off x="564107" y="678204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>
                <a:latin typeface="Montserrat Medium"/>
                <a:ea typeface="Montserrat Medium"/>
                <a:cs typeface="Montserrat Medium"/>
                <a:sym typeface="Montserrat Medium"/>
              </a:rPr>
              <a:t>MATERIALS</a:t>
            </a:r>
            <a:endParaRPr/>
          </a:p>
        </p:txBody>
      </p:sp>
      <p:sp>
        <p:nvSpPr>
          <p:cNvPr id="204" name="Google Shape;204;p8"/>
          <p:cNvSpPr txBox="1">
            <a:spLocks noGrp="1"/>
          </p:cNvSpPr>
          <p:nvPr>
            <p:ph type="subTitle" idx="1"/>
          </p:nvPr>
        </p:nvSpPr>
        <p:spPr>
          <a:xfrm>
            <a:off x="818867" y="1923350"/>
            <a:ext cx="10809025" cy="391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3"/>
              </a:rPr>
              <a:t>SolidWorks eDrawings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Product dissection files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Virtual product dissection handout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Any materials needed for hypothetical design of a water toy</a:t>
            </a:r>
            <a:endParaRPr/>
          </a:p>
        </p:txBody>
      </p:sp>
      <p:sp>
        <p:nvSpPr>
          <p:cNvPr id="205" name="Google Shape;205;p8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8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8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7</a:t>
            </a:r>
            <a:endParaRPr/>
          </a:p>
        </p:txBody>
      </p:sp>
      <p:pic>
        <p:nvPicPr>
          <p:cNvPr id="209" name="Google Shape;209;p8" descr="A picture containing drawing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"/>
          <p:cNvSpPr txBox="1">
            <a:spLocks noGrp="1"/>
          </p:cNvSpPr>
          <p:nvPr>
            <p:ph type="ctrTitle"/>
          </p:nvPr>
        </p:nvSpPr>
        <p:spPr>
          <a:xfrm>
            <a:off x="564107" y="678204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>
                <a:latin typeface="Montserrat Medium"/>
                <a:ea typeface="Montserrat Medium"/>
                <a:cs typeface="Montserrat Medium"/>
                <a:sym typeface="Montserrat Medium"/>
              </a:rPr>
              <a:t>PROCEDURE</a:t>
            </a:r>
            <a:endParaRPr/>
          </a:p>
        </p:txBody>
      </p:sp>
      <p:sp>
        <p:nvSpPr>
          <p:cNvPr id="215" name="Google Shape;215;p9"/>
          <p:cNvSpPr txBox="1">
            <a:spLocks noGrp="1"/>
          </p:cNvSpPr>
          <p:nvPr>
            <p:ph type="subTitle" idx="1"/>
          </p:nvPr>
        </p:nvSpPr>
        <p:spPr>
          <a:xfrm>
            <a:off x="3174274" y="1923350"/>
            <a:ext cx="8112034" cy="391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Part 1: Creativity (10 minutes)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Get in groups and take out paper and a pencil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Write down as many alternative ways as possible to use a paperclip (2 minutes)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Count the number of ideas generated as a group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Identify the greatest number of ideas generated – winner gets a prize!</a:t>
            </a:r>
            <a:endParaRPr/>
          </a:p>
        </p:txBody>
      </p:sp>
      <p:sp>
        <p:nvSpPr>
          <p:cNvPr id="216" name="Google Shape;216;p9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9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8" name="Google Shape;21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9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8</a:t>
            </a:r>
            <a:endParaRPr/>
          </a:p>
        </p:txBody>
      </p:sp>
      <p:pic>
        <p:nvPicPr>
          <p:cNvPr id="220" name="Google Shape;22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801189" y="2721285"/>
            <a:ext cx="2094548" cy="209454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9"/>
          <p:cNvSpPr/>
          <p:nvPr/>
        </p:nvSpPr>
        <p:spPr>
          <a:xfrm>
            <a:off x="801189" y="4815833"/>
            <a:ext cx="209454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 6: Paperclip</a:t>
            </a:r>
            <a:endParaRPr/>
          </a:p>
        </p:txBody>
      </p:sp>
      <p:pic>
        <p:nvPicPr>
          <p:cNvPr id="222" name="Google Shape;222;p9" descr="A picture containing draw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719</Words>
  <Application>Microsoft Office PowerPoint</Application>
  <PresentationFormat>Widescreen</PresentationFormat>
  <Paragraphs>132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Proxima Nova</vt:lpstr>
      <vt:lpstr>Times New Roman</vt:lpstr>
      <vt:lpstr>Montserrat Medium</vt:lpstr>
      <vt:lpstr>Calibri</vt:lpstr>
      <vt:lpstr>Arial</vt:lpstr>
      <vt:lpstr>Office Theme</vt:lpstr>
      <vt:lpstr>VIRTUAL PRODUCT DISSECTION</vt:lpstr>
      <vt:lpstr>OVERVIEW</vt:lpstr>
      <vt:lpstr>OBJECTIVE</vt:lpstr>
      <vt:lpstr>BACKGROUND INFORMATION</vt:lpstr>
      <vt:lpstr>BACKGROUND INFORMATION</vt:lpstr>
      <vt:lpstr>BACKGROUND INFORMATION</vt:lpstr>
      <vt:lpstr>BACKGROUND INFORMATION</vt:lpstr>
      <vt:lpstr>MATERIALS</vt:lpstr>
      <vt:lpstr>PROCEDURE</vt:lpstr>
      <vt:lpstr>PROCEDURE</vt:lpstr>
      <vt:lpstr>PROCEDURE</vt:lpstr>
      <vt:lpstr>PROCEDURE</vt:lpstr>
      <vt:lpstr>PROCEDURE</vt:lpstr>
      <vt:lpstr>PROCEDURE</vt:lpstr>
      <vt:lpstr>ASSIGNMENT</vt:lpstr>
      <vt:lpstr>CLOSING</vt:lpstr>
      <vt:lpstr>CLOSING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PRODUCT DISSECTION</dc:title>
  <dc:creator>Diya</dc:creator>
  <cp:lastModifiedBy>Maithili Manessis</cp:lastModifiedBy>
  <cp:revision>5</cp:revision>
  <dcterms:created xsi:type="dcterms:W3CDTF">2019-06-25T23:10:16Z</dcterms:created>
  <dcterms:modified xsi:type="dcterms:W3CDTF">2021-02-19T21:03:05Z</dcterms:modified>
</cp:coreProperties>
</file>