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7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0" r:id="rId19"/>
    <p:sldId id="321" r:id="rId20"/>
    <p:sldId id="317" r:id="rId21"/>
    <p:sldId id="318" r:id="rId22"/>
    <p:sldId id="319" r:id="rId23"/>
    <p:sldId id="322" r:id="rId24"/>
    <p:sldId id="325" r:id="rId25"/>
    <p:sldId id="323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5388" autoAdjust="0"/>
  </p:normalViewPr>
  <p:slideViewPr>
    <p:cSldViewPr>
      <p:cViewPr>
        <p:scale>
          <a:sx n="60" d="100"/>
          <a:sy n="60" d="100"/>
        </p:scale>
        <p:origin x="-2526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5F7F-5F15-47C1-B68B-D9D660C6B97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0553F-872A-417C-9C75-6E10B5C7BD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Needs to be fixed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1BEF-A232-4B29-97B9-089B29D6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E506-BA5B-4ED7-BD34-49FE4E451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09D5-DF6B-49AB-B0F4-CCFAF01A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0AE8-2961-4EEB-91B7-1B824E64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31B7-BCC8-40DB-B161-8F63C49B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3024-522B-423A-8BB1-E9E0823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B0EF-3AD9-4429-A3A0-0E8BCB2D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430-8971-4280-8645-F990A397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C768-0522-451D-97F5-5583498D2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BCAA-FE44-4C9E-B36E-8249CFBC4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2724550-18FF-46C1-A68E-712602D1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jpe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Electronic Filters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46624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08"/>
            <a:ext cx="9144000" cy="12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71628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Voltage (V)	[unit = V for Volts]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Potential difference in electrical energy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Current (I)	[unit = A for Amperes]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Charge flow rate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 be positive or negative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723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Resistor (R)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smtClean="0"/>
              <a:t>	[unit = </a:t>
            </a:r>
            <a:r>
              <a:rPr kumimoji="1" lang="el-GR" smtClean="0"/>
              <a:t>Ω</a:t>
            </a:r>
            <a:r>
              <a:rPr kumimoji="1" lang="en-US" smtClean="0"/>
              <a:t> for Ohms]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Resists flow of electrical current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Dissipates electrical energy as heat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Often used to alter voltages in circuits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Characterized by Ohm’s Law: V = I*R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Not sensitive to frequency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Uses a poor conductor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Example: Carbon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62800" y="1524000"/>
            <a:ext cx="1371600" cy="990600"/>
            <a:chOff x="4608" y="3168"/>
            <a:chExt cx="864" cy="624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1536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537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Symbol</a:t>
              </a:r>
            </a:p>
          </p:txBody>
        </p:sp>
      </p:grpSp>
      <p:pic>
        <p:nvPicPr>
          <p:cNvPr id="1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Capacitor (C)</a:t>
            </a:r>
            <a:br>
              <a:rPr kumimoji="1" lang="en-US" smtClean="0"/>
            </a:br>
            <a:r>
              <a:rPr kumimoji="1" lang="en-US" smtClean="0"/>
              <a:t>[unit = F for Farads]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potential energy (V)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Affected by voltage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 pair metal plates separated by non-conductive material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kumimoji="1" lang="en-US" smtClean="0"/>
              <a:t>Example: Air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Electrical charge accumulates on plates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10400" y="1447800"/>
            <a:ext cx="1371600" cy="1143000"/>
            <a:chOff x="1584" y="3024"/>
            <a:chExt cx="864" cy="7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033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6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4" name="VISIO" r:id="rId3" imgW="1288440" imgH="1076760" progId="Visio.Drawing.5">
                      <p:embed/>
                    </p:oleObj>
                  </mc:Choice>
                  <mc:Fallback>
                    <p:oleObj name="VISIO" r:id="rId3" imgW="1288440" imgH="1076760" progId="Visio.Drawing.5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2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</p:grpSp>
      <p:pic>
        <p:nvPicPr>
          <p:cNvPr id="1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Inductor (L)</a:t>
            </a:r>
            <a:br>
              <a:rPr kumimoji="1" lang="en-US" smtClean="0"/>
            </a:br>
            <a:r>
              <a:rPr kumimoji="1" lang="en-US" smtClean="0"/>
              <a:t>[unit = H for Henries]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and delivers energy in a magnetic field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Magnetic fields affect the current of a circuit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Effected by current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Is a coil of wire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86600" y="1447800"/>
            <a:ext cx="1371600" cy="1143000"/>
            <a:chOff x="3216" y="3024"/>
            <a:chExt cx="864" cy="720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205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8" name="VISIO" r:id="rId4" imgW="2059200" imgH="641880" progId="Visio.Drawing.5">
                      <p:embed/>
                    </p:oleObj>
                  </mc:Choice>
                  <mc:Fallback>
                    <p:oleObj name="VISIO" r:id="rId4" imgW="2059200" imgH="641880" progId="Visio.Drawing.5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1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62400"/>
            <a:ext cx="33528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057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4572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Series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Same current through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 all elements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V</a:t>
            </a:r>
            <a:r>
              <a:rPr lang="en-US" sz="1400" smtClean="0"/>
              <a:t>in</a:t>
            </a:r>
            <a:r>
              <a:rPr lang="en-US" sz="2000" smtClean="0"/>
              <a:t> = </a:t>
            </a:r>
            <a:r>
              <a:rPr lang="en-US" sz="2400" smtClean="0"/>
              <a:t>V</a:t>
            </a:r>
            <a:r>
              <a:rPr lang="en-US" sz="1400" smtClean="0"/>
              <a:t>A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B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C</a:t>
            </a:r>
          </a:p>
          <a:p>
            <a:pPr lvl="1" eaLnBrk="1" hangingPunct="1"/>
            <a:endParaRPr lang="en-US" sz="1400" smtClean="0"/>
          </a:p>
          <a:p>
            <a:pPr lvl="1"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Parallel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Same voltage across 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1" lang="en-US" sz="2400" smtClean="0"/>
              <a:t> all branches</a:t>
            </a:r>
            <a:endParaRPr lang="en-US" sz="24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V</a:t>
            </a:r>
            <a:r>
              <a:rPr kumimoji="1" lang="en-US" sz="1200" smtClean="0"/>
              <a:t>in</a:t>
            </a:r>
            <a:r>
              <a:rPr kumimoji="1" lang="en-US" sz="2400" smtClean="0"/>
              <a:t> = V</a:t>
            </a:r>
            <a:r>
              <a:rPr kumimoji="1" lang="en-US" sz="1200" smtClean="0"/>
              <a:t>D</a:t>
            </a:r>
            <a:r>
              <a:rPr kumimoji="1" lang="en-US" sz="2400" smtClean="0"/>
              <a:t> = V</a:t>
            </a:r>
            <a:r>
              <a:rPr kumimoji="1" lang="en-US" sz="1200" smtClean="0"/>
              <a:t>E</a:t>
            </a:r>
            <a:r>
              <a:rPr kumimoji="1" lang="en-US" sz="2400" smtClean="0"/>
              <a:t> = V</a:t>
            </a:r>
            <a:r>
              <a:rPr kumimoji="1" lang="en-US" sz="1200" smtClean="0"/>
              <a:t>F</a:t>
            </a:r>
            <a:r>
              <a:rPr kumimoji="1" lang="en-US" sz="2400" smtClean="0"/>
              <a:t> + V</a:t>
            </a:r>
            <a:r>
              <a:rPr kumimoji="1" lang="en-US" sz="1200" smtClean="0"/>
              <a:t>G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Wiring</a:t>
            </a:r>
          </a:p>
        </p:txBody>
      </p: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Resistors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Brown, black, yellow = 100K</a:t>
            </a:r>
            <a:r>
              <a:rPr lang="el-GR" dirty="0" smtClean="0"/>
              <a:t>Ω</a:t>
            </a:r>
            <a:endParaRPr lang="en-US" dirty="0" smtClean="0"/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Brown, black, green = 1M</a:t>
            </a:r>
            <a:r>
              <a:rPr lang="el-GR" dirty="0" smtClean="0"/>
              <a:t>Ω</a:t>
            </a:r>
            <a:endParaRPr lang="en-US" dirty="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Capacitors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102 = 0.001 µF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10J = 10pF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Inductors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1mH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NI-ELVIS II+</a:t>
            </a: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/>
              <a:t>Breadboard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/>
              <a:t>Coaxial to Alligator Clip Cable</a:t>
            </a:r>
          </a:p>
          <a:p>
            <a:pPr marL="0" indent="0" eaLnBrk="1" hangingPunct="1">
              <a:buNone/>
            </a:pPr>
            <a:endParaRPr lang="en-US" sz="3600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133850"/>
            <a:ext cx="14239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6575" y="1447800"/>
            <a:ext cx="22574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Plug in NI ELVIS II to PC Lab and turn it 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Select NI </a:t>
            </a:r>
            <a:r>
              <a:rPr lang="en-US" dirty="0" err="1" smtClean="0"/>
              <a:t>ELVISmx</a:t>
            </a:r>
            <a:r>
              <a:rPr lang="en-US" dirty="0" smtClean="0"/>
              <a:t> Instrument Launcher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/>
              <a:t>Select FGEN in the Instrument Launcher 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function generator to 1000Hz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the amplitude to 2 </a:t>
            </a:r>
            <a:r>
              <a:rPr lang="en-US" dirty="0" err="1" smtClean="0"/>
              <a:t>Vpp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signal route to FGEN BNC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Select Scope in the Instrument Launcher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– Data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Click run in both instruments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Calculate the -3dB point.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Test both of the circuits and determine their type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Assemble the radio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00094"/>
            <a:ext cx="2993430" cy="4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Connect the 100k</a:t>
            </a:r>
            <a:r>
              <a:rPr lang="el-GR" smtClean="0"/>
              <a:t>Ω</a:t>
            </a:r>
            <a:r>
              <a:rPr lang="en-US" smtClean="0"/>
              <a:t> resistor and .001 µF capacitor in series</a:t>
            </a:r>
            <a:endParaRPr lang="en-US" sz="2800" smtClean="0"/>
          </a:p>
        </p:txBody>
      </p:sp>
      <p:pic>
        <p:nvPicPr>
          <p:cNvPr id="20484" name="Picture 16" descr="Lab9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895600"/>
            <a:ext cx="5705475" cy="2997200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Objectives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Background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Materials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Procedure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Report /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Closing</a:t>
            </a:r>
            <a:endParaRPr lang="en-US" smtClean="0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2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Connect 0.001 µF capacitor to 1 M</a:t>
            </a:r>
            <a:r>
              <a:rPr lang="el-GR" sz="3600" smtClean="0"/>
              <a:t>Ω</a:t>
            </a:r>
            <a:r>
              <a:rPr lang="en-US" sz="3600" smtClean="0"/>
              <a:t> resistor in series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00200" y="2895600"/>
          <a:ext cx="58674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5867400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- Circuit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Assemble the circuit below (Crystal Radio)</a:t>
            </a:r>
            <a:endParaRPr lang="en-US" sz="2800" dirty="0" smtClean="0"/>
          </a:p>
        </p:txBody>
      </p:sp>
      <p:pic>
        <p:nvPicPr>
          <p:cNvPr id="21508" name="Picture 10" descr="Lab_filters_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524000"/>
            <a:ext cx="6477000" cy="4948238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Assignment: Report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Individual Report (one report per student)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Title page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Discussion topics in the manual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For first two circuits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Include Excel tables and Gain vs. Frequency graphs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Determine filter type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Label each graph with determined filter type</a:t>
            </a:r>
            <a:endParaRPr lang="en-US" sz="1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Have TA scan in signed lab notes</a:t>
            </a: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OPTIONAL- Include photos of circuits and setup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Assignment: Presentation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Team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lab data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Professional-looking tables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Discussion topics in the manual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photos of circuits and setup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Refer to “Creating PowerPoint Presentations” found in Online Manual</a:t>
            </a:r>
            <a:endParaRPr lang="en-US" sz="1000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TA will assign which circuit you start with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Have all original data signed by your TA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All team members must actively participate in experiment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Submit all work electronically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Return all materials to your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Learn about electrical filters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Different types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Uses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What is the -3dB point?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Create filters and a crystal set radio using multiple circuit elements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Identify filters based on generated graphs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Gain (in dB)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Ratio of output against input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20*log (V</a:t>
            </a:r>
            <a:r>
              <a:rPr lang="en-US" sz="2400" baseline="-25000" smtClean="0"/>
              <a:t>out</a:t>
            </a:r>
            <a:r>
              <a:rPr lang="en-US" sz="2400" smtClean="0"/>
              <a:t>/V</a:t>
            </a:r>
            <a:r>
              <a:rPr lang="en-US" sz="2400" baseline="-25000" smtClean="0"/>
              <a:t>in</a:t>
            </a:r>
            <a:r>
              <a:rPr lang="en-US" sz="2400" smtClean="0"/>
              <a:t>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Always negative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-3dB Point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3dB drop of signal power from highest point on gain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Signal power is half of original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Cutoff Frequency (in Hz)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Frequency at -3dB Point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Plot of Gain versus Frequency of electrical signal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Semi-logarithmic scale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Linear Y-axis, logarithmic X-axis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81200" y="3048000"/>
            <a:ext cx="5715000" cy="3581400"/>
            <a:chOff x="1248" y="1920"/>
            <a:chExt cx="3600" cy="2256"/>
          </a:xfrm>
        </p:grpSpPr>
        <p:sp>
          <p:nvSpPr>
            <p:cNvPr id="9221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73"/>
            <p:cNvSpPr>
              <a:spLocks noChangeShapeType="1"/>
            </p:cNvSpPr>
            <p:nvPr/>
          </p:nvSpPr>
          <p:spPr bwMode="auto">
            <a:xfrm flipV="1">
              <a:off x="3264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74"/>
            <p:cNvSpPr txBox="1">
              <a:spLocks noChangeArrowheads="1"/>
            </p:cNvSpPr>
            <p:nvPr/>
          </p:nvSpPr>
          <p:spPr bwMode="auto">
            <a:xfrm>
              <a:off x="2688" y="3648"/>
              <a:ext cx="1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9230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3" name="Group 76"/>
            <p:cNvGrpSpPr>
              <a:grpSpLocks/>
            </p:cNvGrpSpPr>
            <p:nvPr/>
          </p:nvGrpSpPr>
          <p:grpSpPr bwMode="auto">
            <a:xfrm>
              <a:off x="2064" y="1920"/>
              <a:ext cx="2304" cy="1488"/>
              <a:chOff x="528" y="2256"/>
              <a:chExt cx="1824" cy="1248"/>
            </a:xfrm>
          </p:grpSpPr>
          <p:sp>
            <p:nvSpPr>
              <p:cNvPr id="9244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78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Text Box 79"/>
            <p:cNvSpPr txBox="1">
              <a:spLocks noChangeArrowheads="1"/>
            </p:cNvSpPr>
            <p:nvPr/>
          </p:nvSpPr>
          <p:spPr bwMode="auto">
            <a:xfrm>
              <a:off x="3984" y="3456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f  (kHz) (log scale) </a:t>
              </a:r>
            </a:p>
          </p:txBody>
        </p:sp>
        <p:sp>
          <p:nvSpPr>
            <p:cNvPr id="9233" name="Text Box 80"/>
            <p:cNvSpPr txBox="1">
              <a:spLocks noChangeArrowheads="1"/>
            </p:cNvSpPr>
            <p:nvPr/>
          </p:nvSpPr>
          <p:spPr bwMode="auto">
            <a:xfrm>
              <a:off x="1248" y="2064"/>
              <a:ext cx="960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Gain (dB)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(linear scale)</a:t>
              </a:r>
            </a:p>
          </p:txBody>
        </p:sp>
        <p:sp>
          <p:nvSpPr>
            <p:cNvPr id="9234" name="Text Box 81"/>
            <p:cNvSpPr txBox="1">
              <a:spLocks noChangeArrowheads="1"/>
            </p:cNvSpPr>
            <p:nvPr/>
          </p:nvSpPr>
          <p:spPr bwMode="auto">
            <a:xfrm>
              <a:off x="2208" y="388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9235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9238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9240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9241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are Filters?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7545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Eliminate unwanted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High-pass or low-pass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Favor desired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Band-pass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Bandwidth: frequency range filter allows to 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Example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Radio tunes in to particular station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1054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Low-Pass Filter</a:t>
            </a:r>
          </a:p>
          <a:p>
            <a:pPr lvl="1" eaLnBrk="1" hangingPunct="1"/>
            <a:r>
              <a:rPr lang="en-US" smtClean="0"/>
              <a:t>Low frequencies pass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Low-Pass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3810000"/>
            <a:ext cx="22860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1590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0 - 1590 Hz</a:t>
            </a:r>
          </a:p>
        </p:txBody>
      </p:sp>
      <p:sp>
        <p:nvSpPr>
          <p:cNvPr id="11271" name="WordArt 26"/>
          <p:cNvSpPr>
            <a:spLocks noChangeArrowheads="1" noChangeShapeType="1" noTextEdit="1"/>
          </p:cNvSpPr>
          <p:nvPr/>
        </p:nvSpPr>
        <p:spPr bwMode="auto">
          <a:xfrm>
            <a:off x="4648200" y="5562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1272" name="WordArt 27"/>
          <p:cNvSpPr>
            <a:spLocks noChangeArrowheads="1" noChangeShapeType="1" noTextEdit="1"/>
          </p:cNvSpPr>
          <p:nvPr/>
        </p:nvSpPr>
        <p:spPr bwMode="auto">
          <a:xfrm>
            <a:off x="7239000" y="35814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61967"/>
            <a:ext cx="2536230" cy="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High-Pass Filter</a:t>
            </a:r>
          </a:p>
          <a:p>
            <a:pPr lvl="1" eaLnBrk="1" hangingPunct="1"/>
            <a:r>
              <a:rPr lang="en-US" smtClean="0"/>
              <a:t>High frequencies pass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600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High-Pass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229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7912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533400" y="3810000"/>
            <a:ext cx="22098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160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160 - ∞ Hz</a:t>
            </a:r>
          </a:p>
        </p:txBody>
      </p:sp>
      <p:sp>
        <p:nvSpPr>
          <p:cNvPr id="12295" name="WordArt 18"/>
          <p:cNvSpPr>
            <a:spLocks noChangeArrowheads="1" noChangeShapeType="1" noTextEdit="1"/>
          </p:cNvSpPr>
          <p:nvPr/>
        </p:nvSpPr>
        <p:spPr bwMode="auto">
          <a:xfrm>
            <a:off x="6477000" y="5181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2296" name="WordArt 19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51655"/>
            <a:ext cx="2612430" cy="35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Band-Pass Filter</a:t>
            </a:r>
          </a:p>
          <a:p>
            <a:pPr lvl="1" eaLnBrk="1" hangingPunct="1"/>
            <a:r>
              <a:rPr lang="en-US" smtClean="0"/>
              <a:t>Limited frequency range passes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Band-Pass</a:t>
            </a:r>
          </a:p>
        </p:txBody>
      </p:sp>
      <p:pic>
        <p:nvPicPr>
          <p:cNvPr id="13317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6388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8"/>
          <p:cNvSpPr>
            <a:spLocks noChangeArrowheads="1"/>
          </p:cNvSpPr>
          <p:nvPr/>
        </p:nvSpPr>
        <p:spPr bwMode="auto">
          <a:xfrm>
            <a:off x="152400" y="3810000"/>
            <a:ext cx="2819400" cy="2897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Frequencies:</a:t>
            </a:r>
          </a:p>
          <a:p>
            <a:r>
              <a:rPr lang="en-US" sz="2000">
                <a:solidFill>
                  <a:srgbClr val="000066"/>
                </a:solidFill>
              </a:rPr>
              <a:t>400 and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400 - 600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Resonant Frequency (High Response Point):</a:t>
            </a:r>
          </a:p>
          <a:p>
            <a:r>
              <a:rPr lang="en-US" sz="2000">
                <a:solidFill>
                  <a:srgbClr val="000066"/>
                </a:solidFill>
              </a:rPr>
              <a:t>500 Hz</a:t>
            </a:r>
          </a:p>
        </p:txBody>
      </p:sp>
      <p:sp>
        <p:nvSpPr>
          <p:cNvPr id="13319" name="WordArt 29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3320" name="WordArt 30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sp>
        <p:nvSpPr>
          <p:cNvPr id="13321" name="WordArt 31"/>
          <p:cNvSpPr>
            <a:spLocks noChangeArrowheads="1" noChangeShapeType="1" noTextEdit="1"/>
          </p:cNvSpPr>
          <p:nvPr/>
        </p:nvSpPr>
        <p:spPr bwMode="auto">
          <a:xfrm>
            <a:off x="6858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600</Words>
  <Application>Microsoft Office PowerPoint</Application>
  <PresentationFormat>On-screen Show (4:3)</PresentationFormat>
  <Paragraphs>231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Default Design</vt:lpstr>
      <vt:lpstr>1_Default Design</vt:lpstr>
      <vt:lpstr>VISIO</vt:lpstr>
      <vt:lpstr>Photo Editor Photo</vt:lpstr>
      <vt:lpstr>Electronic Filters</vt:lpstr>
      <vt:lpstr>Overview</vt:lpstr>
      <vt:lpstr>Objectives</vt:lpstr>
      <vt:lpstr>Frequency Response Graph</vt:lpstr>
      <vt:lpstr>Frequency Response Graph</vt:lpstr>
      <vt:lpstr>What are Filters?</vt:lpstr>
      <vt:lpstr>Basic Filter Types</vt:lpstr>
      <vt:lpstr>Basic Filter Types</vt:lpstr>
      <vt:lpstr>Basic Filter Types</vt:lpstr>
      <vt:lpstr>Electrical Terminology</vt:lpstr>
      <vt:lpstr>Electrical Terminology</vt:lpstr>
      <vt:lpstr>Electrical Terminology</vt:lpstr>
      <vt:lpstr>Electrical Terminology</vt:lpstr>
      <vt:lpstr>Electrical Terminology</vt:lpstr>
      <vt:lpstr>Materials for Lab</vt:lpstr>
      <vt:lpstr>Materials for Lab (Cont’d)</vt:lpstr>
      <vt:lpstr>Procedure - Testing</vt:lpstr>
      <vt:lpstr>Procedure – Data Analysis</vt:lpstr>
      <vt:lpstr>Procedure - Circuit 1</vt:lpstr>
      <vt:lpstr>Procedure - Circuit 2</vt:lpstr>
      <vt:lpstr>Procedure - Circuit 3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88</cp:revision>
  <dcterms:created xsi:type="dcterms:W3CDTF">2002-02-21T04:34:32Z</dcterms:created>
  <dcterms:modified xsi:type="dcterms:W3CDTF">2014-01-23T21:25:28Z</dcterms:modified>
</cp:coreProperties>
</file>