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  <p:embeddedFont>
      <p:font typeface="Montserrat Medium" panose="020F0502020204030204" pitchFamily="34" charset="0"/>
      <p:regular r:id="rId30"/>
      <p:bold r:id="rId31"/>
      <p:italic r:id="rId32"/>
      <p:boldItalic r:id="rId33"/>
    </p:embeddedFont>
    <p:embeddedFont>
      <p:font typeface="Proxima Nova" panose="02000506030000020004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h6lBD16Ev+WiHCdJIrC70d6Mk8E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nna Rodriguez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33AAFD5-5AD6-4BB0-B0FE-BBFB3B6F563F}">
  <a:tblStyle styleId="{133AAFD5-5AD6-4BB0-B0FE-BBFB3B6F563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03"/>
    <p:restoredTop sz="94654"/>
  </p:normalViewPr>
  <p:slideViewPr>
    <p:cSldViewPr snapToGrid="0">
      <p:cViewPr varScale="1">
        <p:scale>
          <a:sx n="75" d="100"/>
          <a:sy n="75" d="100"/>
        </p:scale>
        <p:origin x="168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customschemas.google.com/relationships/presentationmetadata" Target="meta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3-18T02:06:35.039" idx="1">
    <p:pos x="355" y="1211"/>
    <p:text>if approved update fig numbers and page numbers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W88bfQw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c32c8e5099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gc32c8e509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is their </a:t>
            </a:r>
            <a:r>
              <a:rPr lang="en-US" b="1"/>
              <a:t>first team lab report</a:t>
            </a:r>
            <a:r>
              <a:rPr lang="en-US" b="0"/>
              <a:t>, make sure to ask if they have any questions. </a:t>
            </a:r>
            <a:endParaRPr/>
          </a:p>
        </p:txBody>
      </p:sp>
      <p:sp>
        <p:nvSpPr>
          <p:cNvPr id="325" name="Google Shape;32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6" name="Google Shape;3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7" name="Google Shape;3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a6490da2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g11a6490da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a6490da29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g11a6490da2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0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PROCESSES &amp; </a:t>
            </a:r>
            <a:b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WATER FILTERS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EG1004  |  LAB 8</a:t>
            </a:r>
            <a:endParaRPr dirty="0"/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3937099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6" name="Google Shape;196;p7"/>
          <p:cNvSpPr txBox="1">
            <a:spLocks noGrp="1"/>
          </p:cNvSpPr>
          <p:nvPr>
            <p:ph type="subTitle" idx="1"/>
          </p:nvPr>
        </p:nvSpPr>
        <p:spPr>
          <a:xfrm>
            <a:off x="6096000" y="2005292"/>
            <a:ext cx="568241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Process flow diagram (PFD) – relays information about a process design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Process vessel &amp; equipment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Process and utility lines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Full energy and material balance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Composition of every stream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Bypass and recycle streams</a:t>
            </a:r>
            <a:endParaRPr/>
          </a:p>
        </p:txBody>
      </p:sp>
      <p:sp>
        <p:nvSpPr>
          <p:cNvPr id="197" name="Google Shape;197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7"/>
          <p:cNvSpPr/>
          <p:nvPr/>
        </p:nvSpPr>
        <p:spPr>
          <a:xfrm>
            <a:off x="564107" y="550268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9: Simple PFD Courtesy of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InformIT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1" name="Google Shape;201;p7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9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7" descr="Diagrams for Understanding Chemical Processes | 1.1 Block Flow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886" y="2035042"/>
            <a:ext cx="4890949" cy="3448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7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9" name="Google Shape;209;p8"/>
          <p:cNvSpPr txBox="1">
            <a:spLocks noGrp="1"/>
          </p:cNvSpPr>
          <p:nvPr>
            <p:ph type="subTitle" idx="1"/>
          </p:nvPr>
        </p:nvSpPr>
        <p:spPr>
          <a:xfrm>
            <a:off x="5589625" y="2080475"/>
            <a:ext cx="70827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Mass balance – the conservation of mass applied to a process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Whatever comes in must come out</a:t>
            </a:r>
            <a:endParaRPr/>
          </a:p>
          <a:p>
            <a:pPr marL="800100" lvl="1" indent="-3365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300">
                <a:latin typeface="Proxima Nova"/>
                <a:ea typeface="Proxima Nova"/>
                <a:cs typeface="Proxima Nova"/>
                <a:sym typeface="Proxima Nova"/>
              </a:rPr>
              <a:t>Input + Generation = Output + Consumption</a:t>
            </a:r>
            <a:endParaRPr sz="1900"/>
          </a:p>
        </p:txBody>
      </p:sp>
      <p:sp>
        <p:nvSpPr>
          <p:cNvPr id="210" name="Google Shape;210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8"/>
          <p:cNvSpPr/>
          <p:nvPr/>
        </p:nvSpPr>
        <p:spPr>
          <a:xfrm>
            <a:off x="0" y="63047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8"/>
          <p:cNvSpPr/>
          <p:nvPr/>
        </p:nvSpPr>
        <p:spPr>
          <a:xfrm>
            <a:off x="564107" y="4748714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10: Simple Mass Balance Courtesy of NYU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8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10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78" y="2973116"/>
            <a:ext cx="5033672" cy="166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2" name="Google Shape;222;p9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Example process: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Three streams enter a mixer: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500 kg/s pineapple juice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100 kg/s frozen strawberries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75 kg/s fresh peaches</a:t>
            </a: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9"/>
          <p:cNvSpPr/>
          <p:nvPr/>
        </p:nvSpPr>
        <p:spPr>
          <a:xfrm>
            <a:off x="6373108" y="5572202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11: First Process Unit Example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9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11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0071" y="2781587"/>
            <a:ext cx="4428965" cy="2767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9" descr="A glass of orange juic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92720" y="3666291"/>
            <a:ext cx="1206795" cy="1087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9" descr="A group of fruit on display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76023" y="4714696"/>
            <a:ext cx="1040187" cy="1040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9" descr="A sliced apple on a tabl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56732" y="1867754"/>
            <a:ext cx="1187967" cy="971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9" descr="A picture containing drawing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8" name="Google Shape;238;p10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66967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Next, product stream enters a strainer: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20% exits as solid and goes into the trash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80% exits as liquid extract</a:t>
            </a:r>
            <a:endParaRPr/>
          </a:p>
        </p:txBody>
      </p:sp>
      <p:sp>
        <p:nvSpPr>
          <p:cNvPr id="239" name="Google Shape;239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0"/>
          <p:cNvSpPr/>
          <p:nvPr/>
        </p:nvSpPr>
        <p:spPr>
          <a:xfrm>
            <a:off x="6291913" y="5443012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12: Second Process Unit Example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0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12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24608" y="1996661"/>
            <a:ext cx="4689824" cy="3515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0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1" name="Google Shape;251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1"/>
          <p:cNvSpPr/>
          <p:nvPr/>
        </p:nvSpPr>
        <p:spPr>
          <a:xfrm>
            <a:off x="6125473" y="4987554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13: Third Process Unit Example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28084" y="2444063"/>
            <a:ext cx="6085190" cy="251994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1"/>
          <p:cNvSpPr txBox="1">
            <a:spLocks noGrp="1"/>
          </p:cNvSpPr>
          <p:nvPr>
            <p:ph type="subTitle" idx="1"/>
          </p:nvPr>
        </p:nvSpPr>
        <p:spPr>
          <a:xfrm>
            <a:off x="501159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Lastly, liquid extract enters another mixer with another stream: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700 kg/s club soda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Product stream then enters storage unit</a:t>
            </a:r>
            <a:endParaRPr/>
          </a:p>
        </p:txBody>
      </p:sp>
      <p:pic>
        <p:nvPicPr>
          <p:cNvPr id="258" name="Google Shape;258;p11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4024" y="1609423"/>
            <a:ext cx="6046866" cy="4302578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5" name="Google Shape;265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2"/>
          <p:cNvSpPr/>
          <p:nvPr/>
        </p:nvSpPr>
        <p:spPr>
          <a:xfrm>
            <a:off x="5079119" y="5835049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14: Complete Process Flow Diagram Example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2"/>
          <p:cNvSpPr txBox="1">
            <a:spLocks noGrp="1"/>
          </p:cNvSpPr>
          <p:nvPr>
            <p:ph type="subTitle" idx="1"/>
          </p:nvPr>
        </p:nvSpPr>
        <p:spPr>
          <a:xfrm>
            <a:off x="578727" y="1923350"/>
            <a:ext cx="419746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Combine all the parts to make the complete PFD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71" name="Google Shape;271;p1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MATERIALS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7" name="Google Shape;277;p13"/>
          <p:cNvSpPr txBox="1">
            <a:spLocks noGrp="1"/>
          </p:cNvSpPr>
          <p:nvPr>
            <p:ph type="subTitle" idx="1"/>
          </p:nvPr>
        </p:nvSpPr>
        <p:spPr>
          <a:xfrm>
            <a:off x="1240970" y="1839022"/>
            <a:ext cx="9710060" cy="410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3429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Lab PC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pH strips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Contaminated water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Beaker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Funnel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Erlenmeyer flask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Scale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Alum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Sodium bicarbonate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Glass stirring rod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Gravel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Sand 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Activated carbon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17647"/>
              <a:buFont typeface="Proxima Nova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Turbidity Sensor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8" name="Google Shape;278;p1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1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7995" y="2055225"/>
            <a:ext cx="4212904" cy="274755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3"/>
          <p:cNvSpPr/>
          <p:nvPr/>
        </p:nvSpPr>
        <p:spPr>
          <a:xfrm>
            <a:off x="6412419" y="4924824"/>
            <a:ext cx="5155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15: 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Turbid Water Example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90" name="Google Shape;290;p1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4"/>
          <p:cNvSpPr txBox="1"/>
          <p:nvPr/>
        </p:nvSpPr>
        <p:spPr>
          <a:xfrm>
            <a:off x="778329" y="1900590"/>
            <a:ext cx="1063534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1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Water filter design analysis- Excel exercise</a:t>
            </a:r>
            <a:endParaRPr sz="24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2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Initial Data</a:t>
            </a:r>
            <a:endParaRPr sz="24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3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Balance the pH of the contaminated solution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4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Flocculation and coagulation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5: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Water filter design and assembly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6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Process flow diagram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1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c32c8e5099_0_23"/>
          <p:cNvSpPr txBox="1"/>
          <p:nvPr/>
        </p:nvSpPr>
        <p:spPr>
          <a:xfrm>
            <a:off x="749200" y="2115063"/>
            <a:ext cx="1021830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19100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Water filter design is judged by a Competition Ratio (CR):</a:t>
            </a:r>
          </a:p>
          <a:p>
            <a:pPr marL="419100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endParaRPr lang="en-US" sz="2400" b="0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76200">
              <a:lnSpc>
                <a:spcPct val="150000"/>
              </a:lnSpc>
              <a:buSzPts val="2400"/>
            </a:pPr>
            <a:endParaRPr lang="en-US" sz="2400" b="0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191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Design must include at least 3 scoops </a:t>
            </a: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but no more than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6 scoops</a:t>
            </a:r>
            <a:endParaRPr dirty="0"/>
          </a:p>
          <a:p>
            <a:pPr marL="4191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Design must include </a:t>
            </a: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no more than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scoops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of each material </a:t>
            </a:r>
            <a:endParaRPr dirty="0"/>
          </a:p>
          <a:p>
            <a:pPr marL="4191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Only 1 Trial is allowed</a:t>
            </a:r>
            <a:endParaRPr dirty="0"/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1" name="Google Shape;301;gc32c8e5099_0_2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DESIGN CONSIDERATIONS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02" name="Google Shape;302;gc32c8e5099_0_23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c32c8e5099_0_23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gc32c8e5099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gc32c8e5099_0_23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17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gc32c8e5099_0_2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952915-8AB6-F3D4-4D80-304B822AAF05}"/>
                  </a:ext>
                </a:extLst>
              </p:cNvPr>
              <p:cNvSpPr txBox="1"/>
              <p:nvPr/>
            </p:nvSpPr>
            <p:spPr>
              <a:xfrm>
                <a:off x="3835454" y="2973937"/>
                <a:ext cx="4521006" cy="5558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𝑇𝑢𝑟𝑏𝑖𝑑𝑖𝑡𝑦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𝐷𝑖𝑓𝑓𝑒𝑟𝑒𝑛𝑐𝑒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𝐹𝑙𝑜𝑤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𝑅𝑎𝑡𝑒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𝐶𝑜𝑠𝑡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952915-8AB6-F3D4-4D80-304B822AA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454" y="2973937"/>
                <a:ext cx="4521006" cy="5558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6"/>
          <p:cNvSpPr txBox="1"/>
          <p:nvPr/>
        </p:nvSpPr>
        <p:spPr>
          <a:xfrm>
            <a:off x="564107" y="2035042"/>
            <a:ext cx="10824600" cy="301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657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</a:t>
            </a:r>
            <a:endParaRPr sz="12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4" name="Google Shape;314;p1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DESIGN CONSIDERATIONS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15" name="Google Shape;315;p1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18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19" name="Google Shape;319;p16"/>
          <p:cNvGraphicFramePr/>
          <p:nvPr/>
        </p:nvGraphicFramePr>
        <p:xfrm>
          <a:off x="2151017" y="2966646"/>
          <a:ext cx="7889975" cy="1585000"/>
        </p:xfrm>
        <a:graphic>
          <a:graphicData uri="http://schemas.openxmlformats.org/drawingml/2006/table">
            <a:tbl>
              <a:tblPr firstRow="1" bandRow="1">
                <a:noFill/>
                <a:tableStyleId>{133AAFD5-5AD6-4BB0-B0FE-BBFB3B6F563F}</a:tableStyleId>
              </a:tblPr>
              <a:tblGrid>
                <a:gridCol w="425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6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</a:rPr>
                        <a:t>Material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</a:rPr>
                        <a:t>Unit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</a:rPr>
                        <a:t>Cost Per Unit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Gravel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 scoop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$0.25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Sand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 scoop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$1.00</a:t>
                      </a:r>
                      <a:endParaRPr sz="20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Activated Carbon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 scoop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$0.50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0" name="Google Shape;320;p16"/>
          <p:cNvSpPr/>
          <p:nvPr/>
        </p:nvSpPr>
        <p:spPr>
          <a:xfrm>
            <a:off x="2151026" y="2628092"/>
            <a:ext cx="788996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Cost List for Water Filter Design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1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1651379" y="110930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OVERVIEW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IDBE Implementation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Assignment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 dirty="0"/>
          </a:p>
        </p:txBody>
      </p:sp>
      <p:cxnSp>
        <p:nvCxnSpPr>
          <p:cNvPr id="101" name="Google Shape;101;p2"/>
          <p:cNvCxnSpPr/>
          <p:nvPr/>
        </p:nvCxnSpPr>
        <p:spPr>
          <a:xfrm>
            <a:off x="931362" y="2831814"/>
            <a:ext cx="0" cy="2280604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6612151" y="5138610"/>
            <a:ext cx="43027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Hudson River Courtesy of Hudson River Foundations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2" descr="Hudson River Found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9054" y="2569015"/>
            <a:ext cx="4988903" cy="256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ASSIGNMENT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19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7"/>
          <p:cNvSpPr txBox="1"/>
          <p:nvPr/>
        </p:nvSpPr>
        <p:spPr>
          <a:xfrm>
            <a:off x="564107" y="1774254"/>
            <a:ext cx="11063786" cy="434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Team lab report:</a:t>
            </a: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Answer discussion questions in manual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pictures of water filter design &amp; assembled water filter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Excel datasheet with results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picture of complete process flow diagram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Due at 11:59 PM the night before Lab 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Team presentation:</a:t>
            </a: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Address discussion points in manual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cost of water filter designs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1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CLOSING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39" name="Google Shape;339;p1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8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sym typeface="Proxima Nova"/>
              </a:rPr>
              <a:t>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8"/>
          <p:cNvSpPr txBox="1"/>
          <p:nvPr/>
        </p:nvSpPr>
        <p:spPr>
          <a:xfrm>
            <a:off x="564107" y="1431089"/>
            <a:ext cx="11063786" cy="434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Record all data in Excel datasheet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Take pictures of the filter design, assembled water filter, contaminated water, filtered water, and process flow diagram</a:t>
            </a:r>
            <a:endParaRPr sz="2400" b="1" i="0" u="none" strike="noStrike" cap="none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Submit all work electronically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Clean up workstations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Return all unused materials to the 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Google Shape;344;p1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9"/>
          <p:cNvSpPr txBox="1">
            <a:spLocks noGrp="1"/>
          </p:cNvSpPr>
          <p:nvPr>
            <p:ph type="ctrTitle"/>
          </p:nvPr>
        </p:nvSpPr>
        <p:spPr>
          <a:xfrm>
            <a:off x="892629" y="2859000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>
                <a:latin typeface="Montserrat Medium"/>
                <a:ea typeface="Montserrat Medium"/>
                <a:cs typeface="Montserrat Medium"/>
                <a:sym typeface="Montserrat Medium"/>
              </a:rPr>
              <a:t>QUESTIONS?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350" name="Google Shape;350;p19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1" name="Google Shape;351;p1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3" name="Google Shape;35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OBJECTIVE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4" name="Google Shape;114;p3"/>
          <p:cNvSpPr txBox="1">
            <a:spLocks noGrp="1"/>
          </p:cNvSpPr>
          <p:nvPr>
            <p:ph type="subTitle" idx="1"/>
          </p:nvPr>
        </p:nvSpPr>
        <p:spPr>
          <a:xfrm>
            <a:off x="859994" y="2035042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understand the processes behind a water treatment system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design and assemble an efficient water filter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design a process flow diagram of an industrial-scale water filter</a:t>
            </a: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IDBE IMPLEMENTATION</a:t>
            </a:r>
            <a:endParaRPr dirty="0"/>
          </a:p>
        </p:txBody>
      </p:sp>
      <p:sp>
        <p:nvSpPr>
          <p:cNvPr id="204" name="Google Shape;204;p22"/>
          <p:cNvSpPr txBox="1">
            <a:spLocks noGrp="1"/>
          </p:cNvSpPr>
          <p:nvPr>
            <p:ph type="subTitle" idx="1"/>
          </p:nvPr>
        </p:nvSpPr>
        <p:spPr>
          <a:xfrm>
            <a:off x="818868" y="1923350"/>
            <a:ext cx="720753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Access to </a:t>
            </a: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lean </a:t>
            </a: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w</a:t>
            </a: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ater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Necessary for survival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Privilege to some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Disproportionately affects marginalized groups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Public health crisis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Leads to other inequity issues: healthcare, education, property value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Case Study: Flint, Michigan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city without clean water</a:t>
            </a:r>
            <a:endParaRPr/>
          </a:p>
        </p:txBody>
      </p:sp>
      <p:sp>
        <p:nvSpPr>
          <p:cNvPr id="205" name="Google Shape;205;p2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2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3</a:t>
            </a:r>
            <a:endParaRPr dirty="0"/>
          </a:p>
        </p:txBody>
      </p:sp>
      <p:pic>
        <p:nvPicPr>
          <p:cNvPr id="209" name="Google Shape;209;p2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2"/>
          <p:cNvSpPr/>
          <p:nvPr/>
        </p:nvSpPr>
        <p:spPr>
          <a:xfrm>
            <a:off x="8203225" y="4916734"/>
            <a:ext cx="34246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Tap Water in Flint, Michigan</a:t>
            </a:r>
            <a:endParaRPr dirty="0"/>
          </a:p>
        </p:txBody>
      </p:sp>
      <p:pic>
        <p:nvPicPr>
          <p:cNvPr id="211" name="Google Shape;211;p22" descr="Expert says Michigan officials changed a Flint lead report to avoid federal  acti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89743" y="2228986"/>
            <a:ext cx="3538150" cy="2653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4" descr="Figure illustrating the water treatment cycle, showing coagulation, sedimentation, filtration, and disinfec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3589" y="2013950"/>
            <a:ext cx="2538059" cy="323025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/>
          <p:nvPr/>
        </p:nvSpPr>
        <p:spPr>
          <a:xfrm>
            <a:off x="7261264" y="5249208"/>
            <a:ext cx="4302707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Water Treatment System </a:t>
            </a:r>
            <a:b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818875" y="1923350"/>
            <a:ext cx="6256800" cy="4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Water treatment system: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Coagulation &amp; flocculation 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– addition of chemicals to create flocs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Sedimentation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– flocs settle to bottom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Filtration 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– physical removal of flocs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Disinfection – kills bacteria, viruses, and parasites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Storage – store in water tank</a:t>
            </a:r>
            <a:endParaRPr sz="24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** This lab will focus on steps 1-3 of the water treatment system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2" name="Google Shape;132;p4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8" name="Google Shape;138;p5"/>
          <p:cNvSpPr txBox="1">
            <a:spLocks noGrp="1"/>
          </p:cNvSpPr>
          <p:nvPr>
            <p:ph type="subTitle" idx="1"/>
          </p:nvPr>
        </p:nvSpPr>
        <p:spPr>
          <a:xfrm>
            <a:off x="462643" y="1984636"/>
            <a:ext cx="587802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pH – measure of acidity and alkalinity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Logarithmic scale of concentration of hydrogen ions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Below 7 is acidic, 7 is neutral,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over 7 is basic (alkaline)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Ideal pH for drinking water is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6.5 – 8.5</a:t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/>
          <p:nvPr/>
        </p:nvSpPr>
        <p:spPr>
          <a:xfrm>
            <a:off x="6407234" y="5156820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Examples of pH 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4">
            <a:alphaModFix/>
          </a:blip>
          <a:srcRect l="835" r="2170"/>
          <a:stretch/>
        </p:blipFill>
        <p:spPr>
          <a:xfrm>
            <a:off x="6340667" y="2251449"/>
            <a:ext cx="5334260" cy="299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2315894" y="5233289"/>
            <a:ext cx="772668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pH Scale (Left) and pH Strips (Right) 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6" descr="pH test strips | easy, accurate, immediate response | Bradford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257" y="2785264"/>
            <a:ext cx="7228130" cy="248985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 txBox="1"/>
          <p:nvPr/>
        </p:nvSpPr>
        <p:spPr>
          <a:xfrm>
            <a:off x="818867" y="1999549"/>
            <a:ext cx="10581600" cy="404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pH strip 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– strip of filter paper that changes color based on pH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6" descr="A close up of a 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39600" y="2785275"/>
            <a:ext cx="2403792" cy="240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a6490da29_0_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5" name="Google Shape;165;g11a6490da29_0_0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11a6490da29_0_0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g11a6490da2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50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11a6490da29_0_0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7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11a6490da29_0_0"/>
          <p:cNvSpPr txBox="1"/>
          <p:nvPr/>
        </p:nvSpPr>
        <p:spPr>
          <a:xfrm>
            <a:off x="564100" y="1923250"/>
            <a:ext cx="66003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Turbidity</a:t>
            </a:r>
            <a:endParaRPr sz="2000"/>
          </a:p>
          <a:p>
            <a:pPr marL="387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•"/>
            </a:pPr>
            <a:r>
              <a:rPr lang="en-US" sz="180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Optical characteristic of water; measure of a liquid’s clarity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387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•"/>
            </a:pPr>
            <a:r>
              <a:rPr lang="en-US" sz="180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Found by measuring the amount of scattered light caused by various materials in water</a:t>
            </a:r>
            <a:r>
              <a:rPr lang="en-US" sz="18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The higher the intensity of scattered light, the higher the turbidity due to particles in the water 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44500" marR="0" lvl="0" indent="-215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016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Importance to Drinking Water:</a:t>
            </a:r>
            <a:r>
              <a:rPr lang="en-U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Microorganisms attached to particles are more likely to survive the disinfection process of water treatment systems</a:t>
            </a:r>
            <a:endParaRPr/>
          </a:p>
        </p:txBody>
      </p:sp>
      <p:pic>
        <p:nvPicPr>
          <p:cNvPr id="170" name="Google Shape;170;g11a6490da29_0_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11a6490da29_0_0"/>
          <p:cNvPicPr preferRelativeResize="0"/>
          <p:nvPr/>
        </p:nvPicPr>
        <p:blipFill rotWithShape="1">
          <a:blip r:embed="rId5">
            <a:alphaModFix/>
          </a:blip>
          <a:srcRect b="16072"/>
          <a:stretch/>
        </p:blipFill>
        <p:spPr>
          <a:xfrm>
            <a:off x="7367725" y="2102363"/>
            <a:ext cx="4153125" cy="278851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11a6490da29_0_0"/>
          <p:cNvSpPr/>
          <p:nvPr/>
        </p:nvSpPr>
        <p:spPr>
          <a:xfrm>
            <a:off x="6940202" y="4962190"/>
            <a:ext cx="5155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Water samples of varying turbidity 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a6490da29_0_1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8" name="Google Shape;178;g11a6490da29_0_15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11a6490da29_0_15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g11a6490da29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50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11a6490da29_0_15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8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11a6490da29_0_15"/>
          <p:cNvSpPr txBox="1"/>
          <p:nvPr/>
        </p:nvSpPr>
        <p:spPr>
          <a:xfrm>
            <a:off x="564100" y="1923250"/>
            <a:ext cx="111723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Turbidity</a:t>
            </a:r>
            <a:r>
              <a:rPr lang="en-US" sz="2000" b="1">
                <a:latin typeface="Proxima Nova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 Sensors</a:t>
            </a:r>
            <a:endParaRPr sz="2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3873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•"/>
            </a:pPr>
            <a:r>
              <a:rPr lang="en-US" sz="18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Returns the Voltage (V) of the water sample 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3873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•"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The higher the turbidity or % scattered light, the lower the output voltage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1016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3" name="Google Shape;183;g11a6490da29_0_1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11a6490da29_0_15"/>
          <p:cNvSpPr/>
          <p:nvPr/>
        </p:nvSpPr>
        <p:spPr>
          <a:xfrm>
            <a:off x="1879187" y="5651225"/>
            <a:ext cx="4328100" cy="2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Turbidity Sensor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5" name="Google Shape;185;g11a6490da29_0_15" descr="KS0414 Keyestudio Turbidity Sensor V1.0 - Keyestudio Wiki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1100" y="3343775"/>
            <a:ext cx="3044250" cy="21439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g11a6490da29_0_15"/>
          <p:cNvGrpSpPr/>
          <p:nvPr/>
        </p:nvGrpSpPr>
        <p:grpSpPr>
          <a:xfrm>
            <a:off x="6988421" y="3168847"/>
            <a:ext cx="3221342" cy="2513396"/>
            <a:chOff x="1745600" y="3220675"/>
            <a:chExt cx="3486301" cy="2720125"/>
          </a:xfrm>
        </p:grpSpPr>
        <p:pic>
          <p:nvPicPr>
            <p:cNvPr id="187" name="Google Shape;187;g11a6490da29_0_15" descr="thumb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852375" y="3220675"/>
              <a:ext cx="3379526" cy="2303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g11a6490da29_0_15"/>
            <p:cNvSpPr txBox="1"/>
            <p:nvPr/>
          </p:nvSpPr>
          <p:spPr>
            <a:xfrm>
              <a:off x="2895688" y="5524400"/>
              <a:ext cx="1937100" cy="416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Calibri"/>
                  <a:ea typeface="Calibri"/>
                  <a:cs typeface="Calibri"/>
                  <a:sym typeface="Calibri"/>
                </a:rPr>
                <a:t>%  Scattered Light</a:t>
              </a:r>
              <a:endParaRPr sz="13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g11a6490da29_0_15"/>
            <p:cNvSpPr txBox="1"/>
            <p:nvPr/>
          </p:nvSpPr>
          <p:spPr>
            <a:xfrm rot="-5400000">
              <a:off x="1135550" y="4164336"/>
              <a:ext cx="1636500" cy="416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Calibri"/>
                  <a:ea typeface="Calibri"/>
                  <a:cs typeface="Calibri"/>
                  <a:sym typeface="Calibri"/>
                </a:rPr>
                <a:t>Output Voltage (V)</a:t>
              </a:r>
              <a:endParaRPr sz="13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0" name="Google Shape;190;g11a6490da29_0_15"/>
          <p:cNvSpPr/>
          <p:nvPr/>
        </p:nvSpPr>
        <p:spPr>
          <a:xfrm>
            <a:off x="6435037" y="5651225"/>
            <a:ext cx="4328100" cy="2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 Voltage vs. Scattered Light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862</Words>
  <Application>Microsoft Macintosh PowerPoint</Application>
  <PresentationFormat>Widescreen</PresentationFormat>
  <Paragraphs>183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Proxima Nova</vt:lpstr>
      <vt:lpstr>Arial</vt:lpstr>
      <vt:lpstr>Montserrat Medium</vt:lpstr>
      <vt:lpstr>Calibri</vt:lpstr>
      <vt:lpstr>Cambria Math</vt:lpstr>
      <vt:lpstr>Office Theme</vt:lpstr>
      <vt:lpstr>PROCESSES &amp;  WATER FILTERS</vt:lpstr>
      <vt:lpstr>OVERVIEW</vt:lpstr>
      <vt:lpstr>OBJECTIVE</vt:lpstr>
      <vt:lpstr>IDBE IMPLEMENTATION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DESIGN CONSIDERATIONS</vt:lpstr>
      <vt:lpstr>DESIGN CONSIDERATIONS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PROCESSES &amp;  WATER FILTERS</dc:title>
  <dc:creator>Diya</dc:creator>
  <cp:lastModifiedBy>General Engineering</cp:lastModifiedBy>
  <cp:revision>7</cp:revision>
  <dcterms:created xsi:type="dcterms:W3CDTF">2019-06-25T23:10:16Z</dcterms:created>
  <dcterms:modified xsi:type="dcterms:W3CDTF">2023-09-08T02:58:45Z</dcterms:modified>
</cp:coreProperties>
</file>