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Montserrat Medium" panose="00000600000000000000" pitchFamily="2" charset="0"/>
      <p:regular r:id="rId30"/>
      <p:bold r:id="rId31"/>
      <p:italic r:id="rId32"/>
      <p:boldItalic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na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19"/>
    <p:restoredTop sz="94654"/>
  </p:normalViewPr>
  <p:slideViewPr>
    <p:cSldViewPr snapToGrid="0">
      <p:cViewPr varScale="1">
        <p:scale>
          <a:sx n="54" d="100"/>
          <a:sy n="54" d="100"/>
        </p:scale>
        <p:origin x="24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18T02:06:35.039" idx="1">
    <p:pos x="355" y="1211"/>
    <p:text>if approved update fig numbers and page numbers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W88bfQ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25" name="Google Shape;3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6490da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1a6490d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a6490da2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1a6490da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WATER FILTERS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8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subTitle" idx="1"/>
          </p:nvPr>
        </p:nvSpPr>
        <p:spPr>
          <a:xfrm>
            <a:off x="5589625" y="2080475"/>
            <a:ext cx="70827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Input + Generation = Output + Consumption</a:t>
            </a:r>
            <a:endParaRPr sz="1900"/>
          </a:p>
        </p:txBody>
      </p:sp>
      <p:sp>
        <p:nvSpPr>
          <p:cNvPr id="210" name="Google Shape;21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Simple Mass Balance Courtesy of NYU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First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Second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Third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58" name="Google Shape;258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Complete Process Flow Diagram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995" y="2055225"/>
            <a:ext cx="4212904" cy="2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6412419" y="4924824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Turbid Water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Water filter design analysis- Excel exercise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Initial Data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Balance the pH of the contaminated solution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4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Flocculation and coagulation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5: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Water filter design and assembly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32c8e5099_0_23"/>
          <p:cNvSpPr txBox="1"/>
          <p:nvPr/>
        </p:nvSpPr>
        <p:spPr>
          <a:xfrm>
            <a:off x="749200" y="2115063"/>
            <a:ext cx="102183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</a:t>
            </a:r>
          </a:p>
          <a:p>
            <a:pPr marL="4191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76200">
              <a:lnSpc>
                <a:spcPct val="150000"/>
              </a:lnSpc>
              <a:buSzPts val="2400"/>
            </a:pPr>
            <a:endParaRPr lang="en-US"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at least 3 scoops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but no more than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6 scoops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no more than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scoops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of each material 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/>
              <p:nvPr/>
            </p:nvSpPr>
            <p:spPr>
              <a:xfrm>
                <a:off x="3835454" y="2973937"/>
                <a:ext cx="4521006" cy="555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𝑇𝑢𝑟𝑏𝑖𝑑𝑖𝑡𝑦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𝐷𝑖𝑓𝑓𝑒𝑟𝑒𝑛𝑐𝑒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𝐹𝑙𝑜𝑤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54" y="2973937"/>
                <a:ext cx="4521006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564107" y="2035042"/>
            <a:ext cx="10824600" cy="30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16"/>
          <p:cNvGraphicFramePr/>
          <p:nvPr/>
        </p:nvGraphicFramePr>
        <p:xfrm>
          <a:off x="2151017" y="2966646"/>
          <a:ext cx="7889975" cy="1585000"/>
        </p:xfrm>
        <a:graphic>
          <a:graphicData uri="http://schemas.openxmlformats.org/drawingml/2006/table">
            <a:tbl>
              <a:tblPr firstRow="1" bandRow="1">
                <a:noFill/>
                <a:tableStyleId>{133AAFD5-5AD6-4BB0-B0FE-BBFB3B6F563F}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Material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Cost Per 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Gravel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$0.25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Sand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$1.00</a:t>
                      </a:r>
                      <a:endParaRPr sz="2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Activated Carbon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$0.50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0" name="Google Shape;320;p16"/>
          <p:cNvSpPr/>
          <p:nvPr/>
        </p:nvSpPr>
        <p:spPr>
          <a:xfrm>
            <a:off x="2151026" y="262809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lab report: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i="0" u="none" strike="noStrike" cap="non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50" name="Google Shape;350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1" name="Google Shape;351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Access to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lean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w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ater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Necessary for survival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Privilege to some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Disproportionately affects marginalized groups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Public health crisis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Leads to other inequity issues: healthcare, education, property value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Case Study: Flint, Michigan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city without clean water</a:t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209" name="Google Shape;209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/>
          <p:nvPr/>
        </p:nvSpPr>
        <p:spPr>
          <a:xfrm>
            <a:off x="8203225" y="4916734"/>
            <a:ext cx="34246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Tap Water in Flint, Michigan</a:t>
            </a:r>
            <a:endParaRPr dirty="0"/>
          </a:p>
        </p:txBody>
      </p:sp>
      <p:pic>
        <p:nvPicPr>
          <p:cNvPr id="211" name="Google Shape;211;p22" descr="Expert says Michigan officials changed a Flint lead report to avoid federal  ac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9743" y="2228986"/>
            <a:ext cx="3538150" cy="265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Water Treatment System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18875" y="1923350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– flocs settle to bottom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Examples of pH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pH Scale (Left) and pH Strips (Right)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99549"/>
            <a:ext cx="10581600" cy="404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600" y="2785275"/>
            <a:ext cx="2403792" cy="240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6490da2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11a6490da2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1a6490da2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1a6490da2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1a6490da2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a6490da2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Turbidity</a:t>
            </a:r>
            <a:endParaRPr sz="2000"/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intensity of scattered light, the higher the turbidity due to particles in the water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445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  <a:endParaRPr/>
          </a:p>
        </p:txBody>
      </p:sp>
      <p:pic>
        <p:nvPicPr>
          <p:cNvPr id="170" name="Google Shape;170;g11a6490da2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1a6490da2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367725" y="21023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a6490da29_0_0"/>
          <p:cNvSpPr/>
          <p:nvPr/>
        </p:nvSpPr>
        <p:spPr>
          <a:xfrm>
            <a:off x="6940202" y="4962190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samples of varying turbidity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a6490da29_0_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g11a6490da29_0_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1a6490da29_0_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1a6490da2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a6490da29_0_15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1a6490da29_0_15"/>
          <p:cNvSpPr txBox="1"/>
          <p:nvPr/>
        </p:nvSpPr>
        <p:spPr>
          <a:xfrm>
            <a:off x="564100" y="1923250"/>
            <a:ext cx="11172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Turbidity</a:t>
            </a: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Sensors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11a6490da29_0_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a6490da29_0_15"/>
          <p:cNvSpPr/>
          <p:nvPr/>
        </p:nvSpPr>
        <p:spPr>
          <a:xfrm>
            <a:off x="187918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Turbidity Sensor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g11a6490da29_0_15" descr="KS0414 Keyestudio Turbidity Sensor V1.0 - Keyestudio Wik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1100" y="3343775"/>
            <a:ext cx="3044250" cy="2143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11a6490da29_0_15"/>
          <p:cNvGrpSpPr/>
          <p:nvPr/>
        </p:nvGrpSpPr>
        <p:grpSpPr>
          <a:xfrm>
            <a:off x="6988421" y="3168847"/>
            <a:ext cx="3221342" cy="2513396"/>
            <a:chOff x="1745600" y="3220675"/>
            <a:chExt cx="3486301" cy="2720125"/>
          </a:xfrm>
        </p:grpSpPr>
        <p:pic>
          <p:nvPicPr>
            <p:cNvPr id="187" name="Google Shape;187;g11a6490da29_0_15" descr="thumb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52375" y="3220675"/>
              <a:ext cx="3379526" cy="230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11a6490da29_0_15"/>
            <p:cNvSpPr txBox="1"/>
            <p:nvPr/>
          </p:nvSpPr>
          <p:spPr>
            <a:xfrm>
              <a:off x="2895688" y="5524400"/>
              <a:ext cx="19371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%  Scattered Light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1a6490da29_0_15"/>
            <p:cNvSpPr txBox="1"/>
            <p:nvPr/>
          </p:nvSpPr>
          <p:spPr>
            <a:xfrm rot="-5400000">
              <a:off x="1135550" y="4164336"/>
              <a:ext cx="16365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Output Voltage (V)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11a6490da29_0_15"/>
          <p:cNvSpPr/>
          <p:nvPr/>
        </p:nvSpPr>
        <p:spPr>
          <a:xfrm>
            <a:off x="643503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Voltage vs. Scattered Light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862</Words>
  <Application>Microsoft Office PowerPoint</Application>
  <PresentationFormat>Widescreen</PresentationFormat>
  <Paragraphs>183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PROCESSES &amp;  WATER FILTERS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General Engineering</cp:lastModifiedBy>
  <cp:revision>6</cp:revision>
  <dcterms:created xsi:type="dcterms:W3CDTF">2019-06-25T23:10:16Z</dcterms:created>
  <dcterms:modified xsi:type="dcterms:W3CDTF">2023-09-04T20:17:59Z</dcterms:modified>
</cp:coreProperties>
</file>