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2"/>
  </p:notesMasterIdLst>
  <p:sldIdLst>
    <p:sldId id="298" r:id="rId3"/>
    <p:sldId id="258" r:id="rId4"/>
    <p:sldId id="324" r:id="rId5"/>
    <p:sldId id="325" r:id="rId6"/>
    <p:sldId id="326" r:id="rId7"/>
    <p:sldId id="333" r:id="rId8"/>
    <p:sldId id="331" r:id="rId9"/>
    <p:sldId id="306" r:id="rId10"/>
    <p:sldId id="317" r:id="rId11"/>
  </p:sldIdLst>
  <p:sldSz cx="12192000" cy="6858000"/>
  <p:notesSz cx="6858000" cy="9144000"/>
  <p:embeddedFontLst>
    <p:embeddedFont>
      <p:font typeface="Gotham Medium" panose="02000603030000020004" pitchFamily="2" charset="0"/>
      <p:regular r:id="rId13"/>
      <p:italic r:id="rId14"/>
    </p:embeddedFont>
    <p:embeddedFont>
      <p:font typeface="Proxima Nova Lt" panose="02000506030000020004" charset="0"/>
      <p:regular r:id="rId15"/>
      <p:bold r:id="rId16"/>
      <p:italic r:id="rId17"/>
      <p:boldItalic r:id="rId18"/>
    </p:embeddedFont>
    <p:embeddedFont>
      <p:font typeface="Proxima Nova Rg"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84801" autoAdjust="0"/>
  </p:normalViewPr>
  <p:slideViewPr>
    <p:cSldViewPr snapToGrid="0">
      <p:cViewPr varScale="1">
        <p:scale>
          <a:sx n="108" d="100"/>
          <a:sy n="108"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the day -- </a:t>
            </a:r>
          </a:p>
        </p:txBody>
      </p:sp>
      <p:sp>
        <p:nvSpPr>
          <p:cNvPr id="4" name="Slide Number Placeholder 3"/>
          <p:cNvSpPr>
            <a:spLocks noGrp="1"/>
          </p:cNvSpPr>
          <p:nvPr>
            <p:ph type="sldNum" sz="quarter" idx="5"/>
          </p:nvPr>
        </p:nvSpPr>
        <p:spPr/>
        <p:txBody>
          <a:bodyPr/>
          <a:lstStyle/>
          <a:p>
            <a:fld id="{9F0E5E07-5C7E-3546-9E90-84F08637D3E3}" type="slidenum">
              <a:rPr lang="en-US" smtClean="0"/>
              <a:t>2</a:t>
            </a:fld>
            <a:endParaRPr lang="en-US" dirty="0"/>
          </a:p>
        </p:txBody>
      </p:sp>
    </p:spTree>
    <p:extLst>
      <p:ext uri="{BB962C8B-B14F-4D97-AF65-F5344CB8AC3E}">
        <p14:creationId xmlns:p14="http://schemas.microsoft.com/office/powerpoint/2010/main" val="21688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what discipline you study or career you pursue, your profession will have a code of ethics to follow. Creating, implementing, and regulating these codes of ethics is an ongoing process that engineers, policymakers, and other stakeholders participate in. As you develop your engineering identity, considering these ethical impacts – the social/societal impact of your work – in your design can strengthen your work.</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sense of ethics/social responsibility takes reflection! First, what role do you see your major/discipline playing society? What ethical social issue arise from your work?</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424975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DE690-AF59-229A-0226-6FFF60286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A6B91-5CEF-12C5-D713-1D40EE2E4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69BC0-F9A8-DFAD-B544-99C012189355}"/>
              </a:ext>
            </a:extLst>
          </p:cNvPr>
          <p:cNvSpPr>
            <a:spLocks noGrp="1"/>
          </p:cNvSpPr>
          <p:nvPr>
            <p:ph type="body" idx="1"/>
          </p:nvPr>
        </p:nvSpPr>
        <p:spPr/>
        <p:txBody>
          <a:bodyPr/>
          <a:lstStyle/>
          <a:p>
            <a:r>
              <a:rPr lang="en-US" dirty="0"/>
              <a:t>Let’s us this case scenario, as an example.</a:t>
            </a:r>
          </a:p>
          <a:p>
            <a:endParaRPr lang="en-US" dirty="0"/>
          </a:p>
          <a:p>
            <a:r>
              <a:rPr lang="en-US" dirty="0"/>
              <a:t>Consider the following case scenario, a reworking of the trolley problem: https://www.technologyreview.com/2015/10/22/165469/why-self-driving-cars-must-be-programmed-to-kill/</a:t>
            </a:r>
          </a:p>
          <a:p>
            <a:endParaRPr lang="en-US" dirty="0"/>
          </a:p>
        </p:txBody>
      </p:sp>
      <p:sp>
        <p:nvSpPr>
          <p:cNvPr id="4" name="Slide Number Placeholder 3">
            <a:extLst>
              <a:ext uri="{FF2B5EF4-FFF2-40B4-BE49-F238E27FC236}">
                <a16:creationId xmlns:a16="http://schemas.microsoft.com/office/drawing/2014/main" id="{BCC645C5-0439-7820-D5A7-36944C3F7C43}"/>
              </a:ext>
            </a:extLst>
          </p:cNvPr>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152175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5EC7-45F9-6F67-9C65-9E41EA320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D050D-C188-8DBE-EB9C-B235DEB3C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149DE-A8C8-1AC8-A783-FD2E6CA01B4B}"/>
              </a:ext>
            </a:extLst>
          </p:cNvPr>
          <p:cNvSpPr>
            <a:spLocks noGrp="1"/>
          </p:cNvSpPr>
          <p:nvPr>
            <p:ph type="body" idx="1"/>
          </p:nvPr>
        </p:nvSpPr>
        <p:spPr/>
        <p:txBody>
          <a:bodyPr/>
          <a:lstStyle/>
          <a:p>
            <a:r>
              <a:rPr lang="en-US" dirty="0"/>
              <a:t>Like we discussed in lecture – everyone &amp; everything is biased, and tackling these biases take effort. This effort has a high payoff – inclusivity leads to accessible design, or in other words tech that can be used by a wide range of people. Consider the Arduino and Raspberry Pi microcontrollers you are using for you projects – these cost-effective, beginner friendly tools have made prototyping accessible to a much broader range of ppl.</a:t>
            </a:r>
          </a:p>
        </p:txBody>
      </p:sp>
      <p:sp>
        <p:nvSpPr>
          <p:cNvPr id="4" name="Slide Number Placeholder 3">
            <a:extLst>
              <a:ext uri="{FF2B5EF4-FFF2-40B4-BE49-F238E27FC236}">
                <a16:creationId xmlns:a16="http://schemas.microsoft.com/office/drawing/2014/main" id="{21295326-68CA-B0EF-1A2C-88788FCB0504}"/>
              </a:ext>
            </a:extLst>
          </p:cNvPr>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298581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36E8-C592-912D-996F-69BA9018B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2DB4-4AF1-ED7C-F54E-65F063CB3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8B1D6-87C3-5AA4-599D-2E3E6E24A7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B62407-3AF4-91FA-4163-C242D821F35C}"/>
              </a:ext>
            </a:extLst>
          </p:cNvPr>
          <p:cNvSpPr>
            <a:spLocks noGrp="1"/>
          </p:cNvSpPr>
          <p:nvPr>
            <p:ph type="sldNum" sz="quarter" idx="5"/>
          </p:nvPr>
        </p:nvSpPr>
        <p:spPr/>
        <p:txBody>
          <a:bodyPr/>
          <a:lstStyle/>
          <a:p>
            <a:fld id="{9F0E5E07-5C7E-3546-9E90-84F08637D3E3}" type="slidenum">
              <a:rPr lang="en-US" smtClean="0"/>
              <a:t>7</a:t>
            </a:fld>
            <a:endParaRPr lang="en-US" dirty="0"/>
          </a:p>
        </p:txBody>
      </p:sp>
    </p:spTree>
    <p:extLst>
      <p:ext uri="{BB962C8B-B14F-4D97-AF65-F5344CB8AC3E}">
        <p14:creationId xmlns:p14="http://schemas.microsoft.com/office/powerpoint/2010/main" val="401601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C714C-897E-E54C-8A81-15D372C8B679}"/>
              </a:ext>
            </a:extLst>
          </p:cNvPr>
          <p:cNvSpPr>
            <a:spLocks noGrp="1"/>
          </p:cNvSpPr>
          <p:nvPr>
            <p:ph type="body" idx="1"/>
          </p:nvPr>
        </p:nvSpPr>
        <p:spPr/>
        <p:txBody>
          <a:bodyPr/>
          <a:lstStyle/>
          <a:p>
            <a:r>
              <a:rPr lang="en-US" dirty="0"/>
              <a:t>From lab 5 presentation onward, ask students to share feedback with each other following each presentation. Students discuss the feedback within their groups.</a:t>
            </a:r>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2/26/2024</a:t>
            </a:fld>
            <a:endParaRPr lang="en-US" dirty="0"/>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2/26/2024</a:t>
            </a:fld>
            <a:endParaRPr lang="en-US" dirty="0"/>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2/26/2024</a:t>
            </a:fld>
            <a:endParaRPr lang="en-US" dirty="0"/>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2/26/2024</a:t>
            </a:fld>
            <a:endParaRPr lang="en-US" dirty="0"/>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2/26/2024</a:t>
            </a:fld>
            <a:endParaRPr lang="en-US" dirty="0"/>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2/26/2024</a:t>
            </a:fld>
            <a:endParaRPr lang="en-US" dirty="0"/>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2/26/2024</a:t>
            </a:fld>
            <a:endParaRPr lang="en-US" dirty="0"/>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2/26/2024</a:t>
            </a:fld>
            <a:endParaRPr lang="en-US" dirty="0"/>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2/26/2024</a:t>
            </a:fld>
            <a:endParaRPr lang="en-US" dirty="0"/>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2/26/2024</a:t>
            </a:fld>
            <a:endParaRPr lang="en-US" dirty="0"/>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2/26/2024</a:t>
            </a:fld>
            <a:endParaRPr lang="en-US" dirty="0"/>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2/26/2024</a:t>
            </a:fld>
            <a:endParaRPr lang="en-US" dirty="0"/>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2/26/2024</a:t>
            </a:fld>
            <a:endParaRPr lang="en-US" dirty="0"/>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2/26/2024</a:t>
            </a:fld>
            <a:endParaRPr lang="en-US" dirty="0"/>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2/26/2024</a:t>
            </a:fld>
            <a:endParaRPr lang="en-US" dirty="0"/>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2/26/2024</a:t>
            </a:fld>
            <a:endParaRPr lang="en-US" dirty="0"/>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2/26/2024</a:t>
            </a:fld>
            <a:endParaRPr lang="en-US" dirty="0"/>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2/26/2024</a:t>
            </a:fld>
            <a:endParaRPr lang="en-US" dirty="0"/>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2/26/2024</a:t>
            </a:fld>
            <a:endParaRPr lang="en-US" dirty="0"/>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2/26/2024</a:t>
            </a:fld>
            <a:endParaRPr lang="en-US" dirty="0"/>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2/26/2024</a:t>
            </a:fld>
            <a:endParaRPr lang="en-US" dirty="0"/>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2/26/2024</a:t>
            </a:fld>
            <a:endParaRPr lang="en-US" dirty="0"/>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2/26/2024</a:t>
            </a:fld>
            <a:endParaRPr lang="en-US" dirty="0"/>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2/26/2024</a:t>
            </a:fld>
            <a:endParaRPr lang="en-US" dirty="0"/>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technologyreview.com/2015/10/22/165469/why-self-driving-cars-must-be-programmed-to-kil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technologyreview.com/view/542626/why-self-driving-cars-must-be-programmed-to-kil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Engineering Ethics, Inclusion &amp; Accessibility</a:t>
            </a:r>
          </a:p>
          <a:p>
            <a:pPr marL="342900" indent="-342900" algn="l">
              <a:buFont typeface="Arial" panose="020B0604020202020204" pitchFamily="34" charset="0"/>
              <a:buChar char="•"/>
            </a:pPr>
            <a:r>
              <a:rPr lang="en-US" sz="2800" dirty="0">
                <a:latin typeface="Proxima Nova Rg" panose="02000506030000020004" pitchFamily="2" charset="0"/>
              </a:rPr>
              <a:t>Data is Your Argument</a:t>
            </a:r>
          </a:p>
          <a:p>
            <a:pPr marL="342900" indent="-342900" algn="l">
              <a:buFont typeface="Arial" panose="020B0604020202020204" pitchFamily="34" charset="0"/>
              <a:buChar char="•"/>
            </a:pPr>
            <a:r>
              <a:rPr lang="en-US" sz="2800" dirty="0">
                <a:latin typeface="Proxima Nova Rg" panose="02000506030000020004" pitchFamily="2" charset="0"/>
              </a:rPr>
              <a:t>Presentation Activity</a:t>
            </a:r>
          </a:p>
          <a:p>
            <a:pPr marL="342900" indent="-342900" algn="l">
              <a:buFont typeface="Arial" panose="020B0604020202020204" pitchFamily="34" charset="0"/>
              <a:buChar char="•"/>
            </a:pPr>
            <a:r>
              <a:rPr lang="en-US" sz="2800" dirty="0">
                <a:latin typeface="Proxima Nova Rg" panose="02000506030000020004" pitchFamily="2" charset="0"/>
              </a:rPr>
              <a:t>Lab 5 Presentations</a:t>
            </a:r>
          </a:p>
          <a:p>
            <a:pPr marL="342900" indent="-342900" algn="l">
              <a:buFont typeface="Arial" panose="020B0604020202020204" pitchFamily="34" charset="0"/>
              <a:buChar char="•"/>
            </a:pP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ENGINEERING ETHICS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Technology &amp; engineering design raise ethical &amp; social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323960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THINK-PAIR-SHARE</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63287" y="2332718"/>
            <a:ext cx="11728940" cy="2325379"/>
          </a:xfrm>
        </p:spPr>
        <p:txBody>
          <a:bodyPr>
            <a:noAutofit/>
          </a:bodyPr>
          <a:lstStyle/>
          <a:p>
            <a:r>
              <a:rPr lang="en-US" sz="3600" dirty="0">
                <a:solidFill>
                  <a:srgbClr val="57068C"/>
                </a:solidFill>
                <a:latin typeface="Proxima Nova Rg" panose="02000506030000020004" pitchFamily="2" charset="0"/>
              </a:rPr>
              <a:t>What role does your major/discipline play in society?</a:t>
            </a:r>
            <a:br>
              <a:rPr lang="en-US" sz="3600" dirty="0">
                <a:solidFill>
                  <a:srgbClr val="57068C"/>
                </a:solidFill>
                <a:latin typeface="Proxima Nova Rg" panose="02000506030000020004" pitchFamily="2" charset="0"/>
              </a:rPr>
            </a:br>
            <a:br>
              <a:rPr lang="en-US" sz="3600" dirty="0">
                <a:solidFill>
                  <a:srgbClr val="57068C"/>
                </a:solidFill>
                <a:latin typeface="Proxima Nova Rg" panose="02000506030000020004" pitchFamily="2" charset="0"/>
              </a:rPr>
            </a:br>
            <a:r>
              <a:rPr lang="en-US" sz="3600" dirty="0">
                <a:solidFill>
                  <a:srgbClr val="57068C"/>
                </a:solidFill>
                <a:latin typeface="Proxima Nova Rg" panose="02000506030000020004" pitchFamily="2" charset="0"/>
              </a:rPr>
              <a:t>What ethical &amp; social issues arise from the implementation of the technologies you might create?</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03267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55951-03E3-91A3-CE67-FE909101968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7E0BC18-C65E-FE4C-1E20-E29877076B5D}"/>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9A70C46-DA4F-6A83-6D38-473DB7B2213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C71DF73-E3DA-11F3-C6D0-15DB9C8C1C36}"/>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5EF96F76-7117-B088-55C8-FCECAFF5F338}"/>
              </a:ext>
            </a:extLst>
          </p:cNvPr>
          <p:cNvSpPr txBox="1">
            <a:spLocks/>
          </p:cNvSpPr>
          <p:nvPr/>
        </p:nvSpPr>
        <p:spPr>
          <a:xfrm>
            <a:off x="564107" y="859927"/>
            <a:ext cx="11063786" cy="548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panose="02000604030000020004" pitchFamily="50" charset="0"/>
              </a:rPr>
              <a:t>CASE SCENARIO: AUTONOMOUS VEHICLES</a:t>
            </a:r>
          </a:p>
        </p:txBody>
      </p:sp>
      <p:pic>
        <p:nvPicPr>
          <p:cNvPr id="10" name="Picture 9" descr="A picture containing drawing&#10;&#10;Description automatically generated">
            <a:extLst>
              <a:ext uri="{FF2B5EF4-FFF2-40B4-BE49-F238E27FC236}">
                <a16:creationId xmlns:a16="http://schemas.microsoft.com/office/drawing/2014/main" id="{9ACBDDAE-8001-1EA7-45A5-AECC82291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280FD07E-1E35-721F-9551-93652F9B7B7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4" name="Picture 3" descr="http://www.technologyreview.com/sites/default/files/styles/view_body_embed/public/images/Ethical%20cars.png?itok=A_wye_WL">
            <a:hlinkClick r:id="rId5"/>
            <a:extLst>
              <a:ext uri="{FF2B5EF4-FFF2-40B4-BE49-F238E27FC236}">
                <a16:creationId xmlns:a16="http://schemas.microsoft.com/office/drawing/2014/main" id="{208E2246-2FC3-B799-CDB2-ACCE5F94AA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86" b="6351"/>
          <a:stretch/>
        </p:blipFill>
        <p:spPr bwMode="auto">
          <a:xfrm>
            <a:off x="2448683" y="1992511"/>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60F9B9-2FFC-3A43-C054-314BBBF16FAB}"/>
              </a:ext>
            </a:extLst>
          </p:cNvPr>
          <p:cNvSpPr/>
          <p:nvPr/>
        </p:nvSpPr>
        <p:spPr>
          <a:xfrm>
            <a:off x="2894494" y="1469291"/>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6" name="Rectangle 5">
            <a:extLst>
              <a:ext uri="{FF2B5EF4-FFF2-40B4-BE49-F238E27FC236}">
                <a16:creationId xmlns:a16="http://schemas.microsoft.com/office/drawing/2014/main" id="{1AB706FF-B4F3-54BF-EB77-690049D84A84}"/>
              </a:ext>
            </a:extLst>
          </p:cNvPr>
          <p:cNvSpPr/>
          <p:nvPr/>
        </p:nvSpPr>
        <p:spPr>
          <a:xfrm>
            <a:off x="2781482" y="5810464"/>
            <a:ext cx="6647974" cy="369332"/>
          </a:xfrm>
          <a:prstGeom prst="rect">
            <a:avLst/>
          </a:prstGeom>
        </p:spPr>
        <p:txBody>
          <a:bodyPr wrap="none">
            <a:spAutoFit/>
          </a:bodyPr>
          <a:lstStyle/>
          <a:p>
            <a:r>
              <a:rPr lang="en-US" dirty="0">
                <a:latin typeface="Proxima Nova Rg" panose="02000506030000020004" pitchFamily="2" charset="77"/>
              </a:rPr>
              <a:t>Figure 1: Traffic situations with inevitable harm (</a:t>
            </a:r>
            <a:r>
              <a:rPr lang="en-US" dirty="0">
                <a:latin typeface="Proxima Nova Rg" panose="02000506030000020004" pitchFamily="2" charset="77"/>
                <a:hlinkClick r:id="rId7"/>
              </a:rPr>
              <a:t>MIT Tech Review</a:t>
            </a:r>
            <a:r>
              <a:rPr lang="en-US" dirty="0">
                <a:latin typeface="Proxima Nova Rg" panose="02000506030000020004" pitchFamily="2" charset="77"/>
              </a:rPr>
              <a:t>)</a:t>
            </a:r>
          </a:p>
        </p:txBody>
      </p:sp>
    </p:spTree>
    <p:extLst>
      <p:ext uri="{BB962C8B-B14F-4D97-AF65-F5344CB8AC3E}">
        <p14:creationId xmlns:p14="http://schemas.microsoft.com/office/powerpoint/2010/main" val="132292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8283-B71E-0B6A-0570-04A3E36CDF2C}"/>
            </a:ext>
          </a:extLst>
        </p:cNvPr>
        <p:cNvGrpSpPr/>
        <p:nvPr/>
      </p:nvGrpSpPr>
      <p:grpSpPr>
        <a:xfrm>
          <a:off x="0" y="0"/>
          <a:ext cx="0" cy="0"/>
          <a:chOff x="0" y="0"/>
          <a:chExt cx="0" cy="0"/>
        </a:xfrm>
      </p:grpSpPr>
      <p:pic>
        <p:nvPicPr>
          <p:cNvPr id="1032" name="Picture 8" descr="Raspberry Pi - Wikipedia">
            <a:extLst>
              <a:ext uri="{FF2B5EF4-FFF2-40B4-BE49-F238E27FC236}">
                <a16:creationId xmlns:a16="http://schemas.microsoft.com/office/drawing/2014/main" id="{FACBDD39-A12C-3B5B-FF5F-0EA891176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565" y="3393098"/>
            <a:ext cx="2624461" cy="2099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C4F74E-3CAE-0940-7BD1-74308E8C7309}"/>
              </a:ext>
            </a:extLst>
          </p:cNvPr>
          <p:cNvSpPr>
            <a:spLocks noGrp="1"/>
          </p:cNvSpPr>
          <p:nvPr>
            <p:ph type="ctrTitle"/>
          </p:nvPr>
        </p:nvSpPr>
        <p:spPr>
          <a:xfrm>
            <a:off x="1708529" y="627111"/>
            <a:ext cx="8889242" cy="965147"/>
          </a:xfrm>
        </p:spPr>
        <p:txBody>
          <a:bodyPr>
            <a:noAutofit/>
          </a:bodyPr>
          <a:lstStyle/>
          <a:p>
            <a:r>
              <a:rPr lang="en-US" sz="4400" dirty="0">
                <a:latin typeface="Gotham Medium" panose="02000604030000020004" pitchFamily="50" charset="0"/>
              </a:rPr>
              <a:t>INCLUSION +ACCESSIBILITY</a:t>
            </a:r>
          </a:p>
        </p:txBody>
      </p:sp>
      <p:sp>
        <p:nvSpPr>
          <p:cNvPr id="7" name="Rectangle 6">
            <a:extLst>
              <a:ext uri="{FF2B5EF4-FFF2-40B4-BE49-F238E27FC236}">
                <a16:creationId xmlns:a16="http://schemas.microsoft.com/office/drawing/2014/main" id="{4926C2E3-E509-E0E3-2FF0-1923E398500E}"/>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F1D160-3AD7-9A87-53C2-90C82EED084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09D7763-57C1-6DC5-27BA-590B52A04339}"/>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4FF119B-C46B-DFCC-402A-984632787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449ABC73-E2A7-EF2F-AF9F-E8DF249A96ED}"/>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
        <p:nvSpPr>
          <p:cNvPr id="3" name="Subtitle 2">
            <a:extLst>
              <a:ext uri="{FF2B5EF4-FFF2-40B4-BE49-F238E27FC236}">
                <a16:creationId xmlns:a16="http://schemas.microsoft.com/office/drawing/2014/main" id="{70F0CB15-A504-578D-42A3-B21B849AEA1A}"/>
              </a:ext>
            </a:extLst>
          </p:cNvPr>
          <p:cNvSpPr>
            <a:spLocks noGrp="1"/>
          </p:cNvSpPr>
          <p:nvPr>
            <p:ph type="subTitle" idx="1"/>
          </p:nvPr>
        </p:nvSpPr>
        <p:spPr>
          <a:xfrm>
            <a:off x="781050" y="2238970"/>
            <a:ext cx="5372100" cy="2586241"/>
          </a:xfrm>
        </p:spPr>
        <p:txBody>
          <a:bodyPr anchor="ctr">
            <a:normAutofit fontScale="92500"/>
          </a:bodyPr>
          <a:lstStyle/>
          <a:p>
            <a:pPr marL="342900" indent="-342900" algn="just">
              <a:buClr>
                <a:schemeClr val="tx1"/>
              </a:buClr>
              <a:buFont typeface="Arial" panose="020B0604020202020204" pitchFamily="34" charset="0"/>
              <a:buChar char="•"/>
            </a:pPr>
            <a:r>
              <a:rPr lang="en-US" sz="2000" dirty="0">
                <a:latin typeface="Proxima Nova Lt" panose="02000506030000020004" charset="0"/>
              </a:rPr>
              <a:t>Designing with inclusivity in mind can lead to accessible innovations – technologies that can be used by a wide range of people</a:t>
            </a:r>
          </a:p>
          <a:p>
            <a:pPr marL="342900" indent="-342900" algn="just">
              <a:buClr>
                <a:schemeClr val="tx1"/>
              </a:buClr>
              <a:buFont typeface="Arial" panose="020B0604020202020204" pitchFamily="34" charset="0"/>
              <a:buChar char="•"/>
            </a:pPr>
            <a:r>
              <a:rPr lang="en-US" sz="2000" dirty="0">
                <a:latin typeface="Proxima Nova Lt" panose="02000506030000020004" charset="0"/>
              </a:rPr>
              <a:t>For example: consider the impact of tools like Arduino, Raspberry Pi, 3D printers, etc. in this course – open source, cost-effective and beginner friendly</a:t>
            </a:r>
          </a:p>
          <a:p>
            <a:pPr marL="342900" indent="-342900" algn="just">
              <a:buClr>
                <a:schemeClr val="tx1"/>
              </a:buClr>
              <a:buFont typeface="Arial" panose="020B0604020202020204" pitchFamily="34" charset="0"/>
              <a:buChar char="•"/>
            </a:pPr>
            <a:r>
              <a:rPr lang="en-US" sz="2000" dirty="0">
                <a:latin typeface="Proxima Nova Lt" panose="02000506030000020004" charset="0"/>
              </a:rPr>
              <a:t>There is always more to learn and improve!</a:t>
            </a:r>
          </a:p>
          <a:p>
            <a:pPr marL="342900" indent="-342900" algn="just">
              <a:buClr>
                <a:schemeClr val="tx1"/>
              </a:buClr>
              <a:buFont typeface="Arial" panose="020B0604020202020204" pitchFamily="34" charset="0"/>
              <a:buChar char="•"/>
            </a:pPr>
            <a:endParaRPr lang="en-US" sz="2000" dirty="0">
              <a:latin typeface="Proxima Nova Lt" panose="02000506030000020004" charset="0"/>
            </a:endParaRPr>
          </a:p>
        </p:txBody>
      </p:sp>
      <p:pic>
        <p:nvPicPr>
          <p:cNvPr id="1030" name="Picture 6" descr="Arduino Uno Rev3 — Arduino Official Store">
            <a:extLst>
              <a:ext uri="{FF2B5EF4-FFF2-40B4-BE49-F238E27FC236}">
                <a16:creationId xmlns:a16="http://schemas.microsoft.com/office/drawing/2014/main" id="{07352196-726B-7697-D64F-773613947C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986" y="1820592"/>
            <a:ext cx="2915765" cy="218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8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39017-5955-681F-3E3D-4DA9E08D82A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4837D17-2CCE-5320-C4F6-3D4AAB2329CD}"/>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8941A46-1897-278F-5644-4970913F6D3C}"/>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0B9CDA8-CF54-3757-EB90-F2E4806DF7F9}"/>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37EE7A9C-6E39-F497-2A69-764E1C45C209}"/>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THINK-PAIR-SHARE</a:t>
            </a:r>
          </a:p>
        </p:txBody>
      </p:sp>
      <p:sp>
        <p:nvSpPr>
          <p:cNvPr id="14" name="Title 1">
            <a:extLst>
              <a:ext uri="{FF2B5EF4-FFF2-40B4-BE49-F238E27FC236}">
                <a16:creationId xmlns:a16="http://schemas.microsoft.com/office/drawing/2014/main" id="{EF73DD3C-4463-5C12-B765-69AE4B6DC144}"/>
              </a:ext>
            </a:extLst>
          </p:cNvPr>
          <p:cNvSpPr>
            <a:spLocks noGrp="1"/>
          </p:cNvSpPr>
          <p:nvPr>
            <p:ph type="ctrTitle"/>
          </p:nvPr>
        </p:nvSpPr>
        <p:spPr>
          <a:xfrm>
            <a:off x="215131" y="2383950"/>
            <a:ext cx="11677096" cy="2387600"/>
          </a:xfrm>
        </p:spPr>
        <p:txBody>
          <a:bodyPr>
            <a:normAutofit/>
          </a:bodyPr>
          <a:lstStyle/>
          <a:p>
            <a:r>
              <a:rPr lang="en-US" sz="4000" dirty="0">
                <a:solidFill>
                  <a:srgbClr val="57068C"/>
                </a:solidFill>
                <a:latin typeface="Proxima Nova Lt" panose="02000506030000020004" charset="0"/>
              </a:rPr>
              <a:t>Consider your SLDP project. </a:t>
            </a:r>
            <a:br>
              <a:rPr lang="en-US" sz="4000" dirty="0">
                <a:solidFill>
                  <a:srgbClr val="57068C"/>
                </a:solidFill>
                <a:latin typeface="Proxima Nova Lt" panose="02000506030000020004" charset="0"/>
              </a:rPr>
            </a:br>
            <a:r>
              <a:rPr lang="en-US" sz="4000" dirty="0">
                <a:solidFill>
                  <a:srgbClr val="57068C"/>
                </a:solidFill>
                <a:latin typeface="Proxima Nova Lt" panose="02000506030000020004" charset="0"/>
              </a:rPr>
              <a:t>Who are you designing your project for?</a:t>
            </a:r>
            <a:br>
              <a:rPr lang="en-US" sz="4000" dirty="0">
                <a:solidFill>
                  <a:srgbClr val="57068C"/>
                </a:solidFill>
                <a:latin typeface="Proxima Nova Lt" panose="02000506030000020004" charset="0"/>
              </a:rPr>
            </a:br>
            <a:r>
              <a:rPr lang="en-US" sz="4000" dirty="0">
                <a:solidFill>
                  <a:srgbClr val="57068C"/>
                </a:solidFill>
                <a:latin typeface="Proxima Nova Lt" panose="02000506030000020004" charset="0"/>
              </a:rPr>
              <a:t>What biases might you have in your design process, and how might you tackle them?</a:t>
            </a:r>
          </a:p>
        </p:txBody>
      </p:sp>
      <p:pic>
        <p:nvPicPr>
          <p:cNvPr id="10" name="Picture 9" descr="A picture containing drawing&#10;&#10;Description automatically generated">
            <a:extLst>
              <a:ext uri="{FF2B5EF4-FFF2-40B4-BE49-F238E27FC236}">
                <a16:creationId xmlns:a16="http://schemas.microsoft.com/office/drawing/2014/main" id="{92D1CB2B-49AC-EDC5-865B-3BFF3FD81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71F74EDE-7644-3F48-AED0-EE42DEDF188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94110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1355</TotalTime>
  <Words>527</Words>
  <Application>Microsoft Office PowerPoint</Application>
  <PresentationFormat>Widescreen</PresentationFormat>
  <Paragraphs>50</Paragraphs>
  <Slides>9</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Gotham Medium</vt:lpstr>
      <vt:lpstr>Arial</vt:lpstr>
      <vt:lpstr>Calibri Light</vt:lpstr>
      <vt:lpstr>Proxima Nova Lt</vt:lpstr>
      <vt:lpstr>Proxima Nova Rg</vt:lpstr>
      <vt:lpstr>Calibri</vt:lpstr>
      <vt:lpstr>Office Theme</vt:lpstr>
      <vt:lpstr>Custom Design</vt:lpstr>
      <vt:lpstr>RECITATION 6 </vt:lpstr>
      <vt:lpstr>AGENDA</vt:lpstr>
      <vt:lpstr>ENGINEERING ETHICS</vt:lpstr>
      <vt:lpstr>What role does your major/discipline play in society?  What ethical &amp; social issues arise from the implementation of the technologies you might create?</vt:lpstr>
      <vt:lpstr>PowerPoint Presentation</vt:lpstr>
      <vt:lpstr>INCLUSION +ACCESSIBILITY</vt:lpstr>
      <vt:lpstr>Consider your SLDP project.  Who are you designing your project for? What biases might you have in your design process, and how might you tackle them?</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Ingrid Paredes</cp:lastModifiedBy>
  <cp:revision>57</cp:revision>
  <dcterms:created xsi:type="dcterms:W3CDTF">2020-08-23T07:07:10Z</dcterms:created>
  <dcterms:modified xsi:type="dcterms:W3CDTF">2024-02-26T19:12:46Z</dcterms:modified>
  <cp:contentStatus/>
</cp:coreProperties>
</file>