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9" r:id="rId3"/>
    <p:sldId id="267" r:id="rId4"/>
    <p:sldId id="266" r:id="rId5"/>
    <p:sldId id="268" r:id="rId6"/>
    <p:sldId id="270" r:id="rId7"/>
    <p:sldId id="271" r:id="rId8"/>
    <p:sldId id="272" r:id="rId9"/>
    <p:sldId id="264" r:id="rId10"/>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Gotham Medium" pitchFamily="2" charset="0"/>
      <p:regular r:id="rId17"/>
      <p:italic r:id="rId18"/>
    </p:embeddedFont>
    <p:embeddedFont>
      <p:font typeface="Proxima Nova Lt" panose="02000506030000020004" pitchFamily="2" charset="77"/>
      <p:regular r:id="rId19"/>
    </p:embeddedFont>
    <p:embeddedFont>
      <p:font typeface="Proxima Nova Rg" panose="02000506030000020004" pitchFamily="2" charset="77"/>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4" d="100"/>
          <a:sy n="114" d="100"/>
        </p:scale>
        <p:origin x="5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1/24/22</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manual.eg.poly.edu/images/a/a7/EG_1003_Sample_Lab_Report_Hot_Air_Baloon.docx" TargetMode="External"/><Relationship Id="rId2" Type="http://schemas.openxmlformats.org/officeDocument/2006/relationships/hyperlink" Target="https://manual.eg.poly.edu/images/b/b8/EG_1003_Writing_Style_Guide.docx"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hyperlink" Target="https://nyupoly.mywconline.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1109303"/>
            <a:ext cx="10406742" cy="2387600"/>
          </a:xfrm>
        </p:spPr>
        <p:txBody>
          <a:bodyPr>
            <a:normAutofit/>
          </a:bodyPr>
          <a:lstStyle/>
          <a:p>
            <a:r>
              <a:rPr lang="en-US" sz="5400" dirty="0">
                <a:latin typeface="Gotham Medium" panose="02000603030000020004" pitchFamily="2" charset="0"/>
              </a:rPr>
              <a:t>STORYTELLING</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006993"/>
            <a:ext cx="9144000" cy="473561"/>
          </a:xfrm>
        </p:spPr>
        <p:txBody>
          <a:bodyPr/>
          <a:lstStyle/>
          <a:p>
            <a:r>
              <a:rPr lang="en-US" dirty="0">
                <a:latin typeface="Proxima Nova Rg" panose="02000506030000020004" pitchFamily="2" charset="0"/>
              </a:rPr>
              <a:t>EG1003  |  RECITATION 5</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DBDC5C0E-418F-4982-BDFA-79BBB202D3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78203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CHOOSING WORDS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Storytelling has one goal</a:t>
            </a:r>
          </a:p>
          <a:p>
            <a:pPr marL="800100" lvl="1" indent="-342900" algn="l">
              <a:buFont typeface="Arial" panose="020B0604020202020204" pitchFamily="34" charset="0"/>
              <a:buChar char="•"/>
            </a:pPr>
            <a:r>
              <a:rPr lang="en-US" sz="2400" dirty="0">
                <a:latin typeface="Proxima Nova Rg" panose="02000506030000020004" pitchFamily="2" charset="0"/>
              </a:rPr>
              <a:t>To tell a story</a:t>
            </a:r>
          </a:p>
          <a:p>
            <a:pPr marL="342900" indent="-342900" algn="l">
              <a:buFont typeface="Arial" panose="020B0604020202020204" pitchFamily="34" charset="0"/>
              <a:buChar char="•"/>
            </a:pPr>
            <a:r>
              <a:rPr lang="en-US" dirty="0">
                <a:latin typeface="Proxima Nova Rg" panose="02000506030000020004" pitchFamily="2" charset="0"/>
              </a:rPr>
              <a:t>When writing, consider who is reading</a:t>
            </a:r>
          </a:p>
          <a:p>
            <a:pPr marL="800100" lvl="1" indent="-342900" algn="l">
              <a:buFont typeface="Arial" panose="020B0604020202020204" pitchFamily="34" charset="0"/>
              <a:buChar char="•"/>
            </a:pPr>
            <a:r>
              <a:rPr lang="en-US" sz="2400" dirty="0">
                <a:latin typeface="Proxima Nova Rg" panose="02000506030000020004" pitchFamily="2" charset="0"/>
              </a:rPr>
              <a:t>What compels your reader?</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see</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learn what’s possible </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try it later… and do it better</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0" name="Picture 9" descr="A picture containing drawing&#10;&#10;Description automatically generated">
            <a:extLst>
              <a:ext uri="{FF2B5EF4-FFF2-40B4-BE49-F238E27FC236}">
                <a16:creationId xmlns:a16="http://schemas.microsoft.com/office/drawing/2014/main" id="{79B12539-9359-4135-BE09-6E18E9AE8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15631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HOW MUCH IS TOO MUCH?</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One sentence depicts events </a:t>
            </a:r>
          </a:p>
          <a:p>
            <a:pPr marL="800100" lvl="1" indent="-342900" algn="l">
              <a:buFont typeface="Arial" panose="020B0604020202020204" pitchFamily="34" charset="0"/>
              <a:buChar char="•"/>
            </a:pPr>
            <a:r>
              <a:rPr lang="en-US" sz="2400" dirty="0">
                <a:latin typeface="Proxima Nova Rg" panose="02000506030000020004" pitchFamily="2" charset="0"/>
              </a:rPr>
              <a:t>A bowling ball landed on the bridge to test its strength. </a:t>
            </a:r>
          </a:p>
          <a:p>
            <a:pPr marL="342900" indent="-342900" algn="l">
              <a:buFont typeface="Arial" panose="020B0604020202020204" pitchFamily="34" charset="0"/>
              <a:buChar char="•"/>
            </a:pPr>
            <a:r>
              <a:rPr lang="en-US" dirty="0">
                <a:latin typeface="Proxima Nova Rg" panose="02000506030000020004" pitchFamily="2" charset="0"/>
              </a:rPr>
              <a:t>Another sentence hovers above events</a:t>
            </a:r>
          </a:p>
          <a:p>
            <a:pPr marL="800100" lvl="1" indent="-342900" algn="l">
              <a:buFont typeface="Arial" panose="020B0604020202020204" pitchFamily="34" charset="0"/>
              <a:buChar char="•"/>
            </a:pPr>
            <a:r>
              <a:rPr lang="en-US" sz="2400" dirty="0">
                <a:latin typeface="Proxima Nova Rg" panose="02000506030000020004" pitchFamily="2" charset="0"/>
              </a:rPr>
              <a:t>Placing the bowling ball, a round object with finger holes, was important because it showed what would happen when an object such as a ball was placed on an object that spans a distance such as a bridge: in this case the bowling ball was able to rest on the bridge and so the experiment was a success.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pic>
        <p:nvPicPr>
          <p:cNvPr id="10" name="Picture 9" descr="A picture containing drawing&#10;&#10;Description automatically generated">
            <a:extLst>
              <a:ext uri="{FF2B5EF4-FFF2-40B4-BE49-F238E27FC236}">
                <a16:creationId xmlns:a16="http://schemas.microsoft.com/office/drawing/2014/main" id="{8420857E-1006-4AE2-81C7-5BD16369CA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70320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952800"/>
            <a:ext cx="11063786" cy="1385453"/>
          </a:xfrm>
        </p:spPr>
        <p:txBody>
          <a:bodyPr anchor="t">
            <a:noAutofit/>
          </a:bodyPr>
          <a:lstStyle/>
          <a:p>
            <a:pPr>
              <a:lnSpc>
                <a:spcPct val="80000"/>
              </a:lnSpc>
            </a:pPr>
            <a:r>
              <a:rPr lang="en-US" sz="5400" dirty="0">
                <a:latin typeface="Gotham Medium" panose="02000603030000020004" pitchFamily="2" charset="0"/>
              </a:rPr>
              <a:t>WHAT PERSPECTIVE</a:t>
            </a:r>
            <a:br>
              <a:rPr lang="en-US" sz="5400" dirty="0">
                <a:latin typeface="Gotham Medium" panose="02000603030000020004" pitchFamily="2" charset="0"/>
              </a:rPr>
            </a:br>
            <a:r>
              <a:rPr lang="en-US" sz="5400" dirty="0">
                <a:latin typeface="Gotham Medium" panose="02000603030000020004" pitchFamily="2" charset="0"/>
              </a:rPr>
              <a:t>DO YOU NEED?</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2106232"/>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One paragraph turns into a mirror </a:t>
            </a:r>
          </a:p>
          <a:p>
            <a:pPr marL="800100" lvl="1" indent="-342900" algn="l">
              <a:buFont typeface="Arial" panose="020B0604020202020204" pitchFamily="34" charset="0"/>
              <a:buChar char="•"/>
            </a:pPr>
            <a:r>
              <a:rPr lang="en-US" sz="2400" dirty="0">
                <a:latin typeface="Proxima Nova Rg" panose="02000506030000020004" pitchFamily="2" charset="0"/>
              </a:rPr>
              <a:t>Running the robot was difficult because of the lack of time. Attempts were made to solve the issue, but solving the issue proved impossible. </a:t>
            </a:r>
          </a:p>
          <a:p>
            <a:pPr marL="342900" indent="-342900" algn="l">
              <a:buFont typeface="Arial" panose="020B0604020202020204" pitchFamily="34" charset="0"/>
              <a:buChar char="•"/>
            </a:pPr>
            <a:r>
              <a:rPr lang="en-US" dirty="0">
                <a:latin typeface="Proxima Nova Rg" panose="02000506030000020004" pitchFamily="2" charset="0"/>
              </a:rPr>
              <a:t>Another paragraph guides future experimenters toward an outcome </a:t>
            </a:r>
          </a:p>
          <a:p>
            <a:pPr marL="800100" lvl="1" indent="-342900" algn="l">
              <a:buFont typeface="Arial" panose="020B0604020202020204" pitchFamily="34" charset="0"/>
              <a:buChar char="•"/>
            </a:pPr>
            <a:r>
              <a:rPr lang="en-US" sz="2400" dirty="0">
                <a:latin typeface="Proxima Nova Rg" panose="02000506030000020004" pitchFamily="2" charset="0"/>
              </a:rPr>
              <a:t>Four runs of the robot produced four results in which the robot failed to move. Attempts were made to lock in the transistor, then to rewrite software instructions, and last to unplug the robot and then reset the electrical connection. On the last attempt, the robot moved backward.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pic>
        <p:nvPicPr>
          <p:cNvPr id="10" name="Picture 9" descr="A picture containing drawing&#10;&#10;Description automatically generated">
            <a:extLst>
              <a:ext uri="{FF2B5EF4-FFF2-40B4-BE49-F238E27FC236}">
                <a16:creationId xmlns:a16="http://schemas.microsoft.com/office/drawing/2014/main" id="{543D7829-5CD1-4044-A875-A1FE038661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04091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ACRONYMS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No acronyms in the Abstract</a:t>
            </a:r>
          </a:p>
          <a:p>
            <a:pPr marL="342900" indent="-342900" algn="l">
              <a:buFont typeface="Arial" panose="020B0604020202020204" pitchFamily="34" charset="0"/>
              <a:buChar char="•"/>
            </a:pPr>
            <a:r>
              <a:rPr lang="en-US" dirty="0">
                <a:latin typeface="Proxima Nova Rg" panose="02000506030000020004" pitchFamily="2" charset="0"/>
              </a:rPr>
              <a:t>Spell out words on first reference and introduce the acronym in parentheses</a:t>
            </a:r>
          </a:p>
          <a:p>
            <a:pPr marL="800100" lvl="1" indent="-342900" algn="l">
              <a:buFont typeface="Arial" panose="020B0604020202020204" pitchFamily="34" charset="0"/>
              <a:buChar char="•"/>
            </a:pPr>
            <a:r>
              <a:rPr lang="en-US" sz="2400" dirty="0">
                <a:latin typeface="Proxima Nova Rg" panose="02000506030000020004" pitchFamily="2" charset="0"/>
              </a:rPr>
              <a:t>e.g. Virtual Instrument (VI)</a:t>
            </a:r>
          </a:p>
          <a:p>
            <a:pPr marL="342900" indent="-342900" algn="l">
              <a:buFont typeface="Arial" panose="020B0604020202020204" pitchFamily="34" charset="0"/>
              <a:buChar char="•"/>
            </a:pPr>
            <a:r>
              <a:rPr lang="en-US" dirty="0">
                <a:latin typeface="Proxima Nova Rg" panose="02000506030000020004" pitchFamily="2" charset="0"/>
              </a:rPr>
              <a:t>Once an acronym is introduced, do not spell it out again</a:t>
            </a:r>
          </a:p>
          <a:p>
            <a:pPr marL="342900" indent="-342900" algn="l">
              <a:buFont typeface="Arial" panose="020B0604020202020204" pitchFamily="34" charset="0"/>
              <a:buChar char="•"/>
            </a:pPr>
            <a:r>
              <a:rPr lang="en-US" dirty="0">
                <a:latin typeface="Proxima Nova Rg" panose="02000506030000020004" pitchFamily="2" charset="0"/>
              </a:rPr>
              <a:t>There are cases where you do not need to spell out the acronym</a:t>
            </a:r>
          </a:p>
          <a:p>
            <a:pPr marL="800100" lvl="1" indent="-342900" algn="l">
              <a:buFont typeface="Arial" panose="020B0604020202020204" pitchFamily="34" charset="0"/>
              <a:buChar char="•"/>
            </a:pPr>
            <a:r>
              <a:rPr lang="en-US" sz="2400" dirty="0">
                <a:latin typeface="Proxima Nova Rg" panose="02000506030000020004" pitchFamily="2" charset="0"/>
              </a:rPr>
              <a:t>e.g. LED, radar, sonar, scuba</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pic>
        <p:nvPicPr>
          <p:cNvPr id="10" name="Picture 9" descr="A picture containing drawing&#10;&#10;Description automatically generated">
            <a:extLst>
              <a:ext uri="{FF2B5EF4-FFF2-40B4-BE49-F238E27FC236}">
                <a16:creationId xmlns:a16="http://schemas.microsoft.com/office/drawing/2014/main" id="{8FB852D5-3664-489E-A73A-DDBB75A20A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01228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CAPITALS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Proper nouns</a:t>
            </a:r>
          </a:p>
          <a:p>
            <a:pPr marL="800100" lvl="1" indent="-342900" algn="l">
              <a:buFont typeface="Arial" panose="020B0604020202020204" pitchFamily="34" charset="0"/>
              <a:buChar char="•"/>
            </a:pPr>
            <a:r>
              <a:rPr lang="en-US" sz="2400" dirty="0">
                <a:latin typeface="Proxima Nova Rg" panose="02000506030000020004" pitchFamily="2" charset="0"/>
              </a:rPr>
              <a:t>e.g. names, places, organizations</a:t>
            </a:r>
          </a:p>
          <a:p>
            <a:pPr marL="342900" indent="-342900" algn="l">
              <a:buFont typeface="Arial" panose="020B0604020202020204" pitchFamily="34" charset="0"/>
              <a:buChar char="•"/>
            </a:pPr>
            <a:r>
              <a:rPr lang="en-US" dirty="0">
                <a:latin typeface="Proxima Nova Rg" panose="02000506030000020004" pitchFamily="2" charset="0"/>
              </a:rPr>
              <a:t>First word of a sentence or first word on a line in a slide </a:t>
            </a:r>
          </a:p>
          <a:p>
            <a:pPr marL="342900" indent="-342900" algn="l">
              <a:buFont typeface="Arial" panose="020B0604020202020204" pitchFamily="34" charset="0"/>
              <a:buChar char="•"/>
            </a:pPr>
            <a:r>
              <a:rPr lang="en-US" dirty="0">
                <a:latin typeface="Proxima Nova Rg" panose="02000506030000020004" pitchFamily="2" charset="0"/>
              </a:rPr>
              <a:t>Acronyms or trademarks, Boolean operators</a:t>
            </a:r>
          </a:p>
          <a:p>
            <a:pPr marL="800100" lvl="1" indent="-342900" algn="l">
              <a:buFont typeface="Arial" panose="020B0604020202020204" pitchFamily="34" charset="0"/>
              <a:buChar char="•"/>
            </a:pPr>
            <a:r>
              <a:rPr lang="en-US" sz="2400" dirty="0">
                <a:latin typeface="Proxima Nova Rg" panose="02000506030000020004" pitchFamily="2" charset="0"/>
              </a:rPr>
              <a:t>e.g. LabVIEW, MATLAB, LED, AND, OR, NOT</a:t>
            </a:r>
          </a:p>
          <a:p>
            <a:pPr marL="342900" indent="-342900" algn="l">
              <a:buFont typeface="Arial" panose="020B0604020202020204" pitchFamily="34" charset="0"/>
              <a:buChar char="•"/>
            </a:pPr>
            <a:r>
              <a:rPr lang="en-US" dirty="0">
                <a:latin typeface="Proxima Nova Rg" panose="02000506030000020004" pitchFamily="2" charset="0"/>
              </a:rPr>
              <a:t>“Important words” of a title (title case)</a:t>
            </a:r>
          </a:p>
          <a:p>
            <a:pPr marL="800100" lvl="1" indent="-342900" algn="l">
              <a:buFont typeface="Arial" panose="020B0604020202020204" pitchFamily="34" charset="0"/>
              <a:buChar char="•"/>
            </a:pPr>
            <a:r>
              <a:rPr lang="en-US" sz="2400" dirty="0">
                <a:latin typeface="Proxima Nova Rg" panose="02000506030000020004" pitchFamily="2" charset="0"/>
              </a:rPr>
              <a:t>Capitalize a, and, the, or only at the beginning of the title</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pic>
        <p:nvPicPr>
          <p:cNvPr id="10" name="Picture 9" descr="A picture containing drawing&#10;&#10;Description automatically generated">
            <a:extLst>
              <a:ext uri="{FF2B5EF4-FFF2-40B4-BE49-F238E27FC236}">
                <a16:creationId xmlns:a16="http://schemas.microsoft.com/office/drawing/2014/main" id="{511C3514-D2AD-4633-A8EC-D0768F7B3E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90893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NUMBERS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Any numbers below 10, spell them out</a:t>
            </a:r>
          </a:p>
          <a:p>
            <a:pPr marL="800100" lvl="1" indent="-342900" algn="l">
              <a:buFont typeface="Arial" panose="020B0604020202020204" pitchFamily="34" charset="0"/>
              <a:buChar char="•"/>
            </a:pPr>
            <a:r>
              <a:rPr lang="en-US" sz="2400" dirty="0">
                <a:latin typeface="Proxima Nova Rg" panose="02000506030000020004" pitchFamily="2" charset="0"/>
              </a:rPr>
              <a:t>This includes rank, e.g. first, second, third</a:t>
            </a:r>
          </a:p>
          <a:p>
            <a:pPr marL="342900" indent="-342900" algn="l">
              <a:buFont typeface="Arial" panose="020B0604020202020204" pitchFamily="34" charset="0"/>
              <a:buChar char="•"/>
            </a:pPr>
            <a:r>
              <a:rPr lang="en-US" dirty="0">
                <a:latin typeface="Proxima Nova Rg" panose="02000506030000020004" pitchFamily="2" charset="0"/>
              </a:rPr>
              <a:t>If the number is 10 or above, use the digits</a:t>
            </a:r>
          </a:p>
          <a:p>
            <a:pPr marL="342900" indent="-342900" algn="l">
              <a:buFont typeface="Arial" panose="020B0604020202020204" pitchFamily="34" charset="0"/>
              <a:buChar char="•"/>
            </a:pPr>
            <a:r>
              <a:rPr lang="en-US" dirty="0">
                <a:latin typeface="Proxima Nova Rg" panose="02000506030000020004" pitchFamily="2" charset="0"/>
              </a:rPr>
              <a:t>Exceptions</a:t>
            </a:r>
          </a:p>
          <a:p>
            <a:pPr marL="800100" lvl="1" indent="-342900" algn="l">
              <a:buFont typeface="Arial" panose="020B0604020202020204" pitchFamily="34" charset="0"/>
              <a:buChar char="•"/>
            </a:pPr>
            <a:r>
              <a:rPr lang="en-US" sz="2400" dirty="0">
                <a:latin typeface="Proxima Nova Rg" panose="02000506030000020004" pitchFamily="2" charset="0"/>
              </a:rPr>
              <a:t>Titles: Lab 1, Figure 1, Table 1</a:t>
            </a:r>
          </a:p>
          <a:p>
            <a:pPr marL="800100" lvl="1" indent="-342900" algn="l">
              <a:buFont typeface="Arial" panose="020B0604020202020204" pitchFamily="34" charset="0"/>
              <a:buChar char="•"/>
            </a:pPr>
            <a:r>
              <a:rPr lang="en-US" sz="2400" dirty="0">
                <a:latin typeface="Proxima Nova Rg" panose="02000506030000020004" pitchFamily="2" charset="0"/>
              </a:rPr>
              <a:t>Measurements: 0.05, 1.5</a:t>
            </a:r>
          </a:p>
          <a:p>
            <a:pPr marL="800100" lvl="1" indent="-342900" algn="l">
              <a:buFont typeface="Arial" panose="020B0604020202020204" pitchFamily="34" charset="0"/>
              <a:buChar char="•"/>
            </a:pPr>
            <a:r>
              <a:rPr lang="en-US" sz="2400" dirty="0">
                <a:latin typeface="Proxima Nova Rg" panose="02000506030000020004" pitchFamily="2" charset="0"/>
              </a:rPr>
              <a:t>Ratios: 1:2, 2:1, 1:2:2:1</a:t>
            </a:r>
          </a:p>
          <a:p>
            <a:pPr marL="342900" indent="-342900" algn="l">
              <a:buFont typeface="Arial" panose="020B0604020202020204" pitchFamily="34" charset="0"/>
              <a:buChar char="•"/>
            </a:pPr>
            <a:r>
              <a:rPr lang="en-US" dirty="0">
                <a:latin typeface="Proxima Nova Rg" panose="02000506030000020004" pitchFamily="2" charset="0"/>
              </a:rPr>
              <a:t>In this class, round to two decimal places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pic>
        <p:nvPicPr>
          <p:cNvPr id="10" name="Picture 9" descr="A picture containing drawing&#10;&#10;Description automatically generated">
            <a:extLst>
              <a:ext uri="{FF2B5EF4-FFF2-40B4-BE49-F238E27FC236}">
                <a16:creationId xmlns:a16="http://schemas.microsoft.com/office/drawing/2014/main" id="{A0CE3C07-F899-43EC-A1FE-269F3EA98E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25436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RESOURCES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519707"/>
            <a:ext cx="10532756" cy="4811237"/>
          </a:xfrm>
        </p:spPr>
        <p:txBody>
          <a:bodyPr anchor="ctr"/>
          <a:lstStyle/>
          <a:p>
            <a:pPr algn="l">
              <a:spcAft>
                <a:spcPts val="600"/>
              </a:spcAft>
            </a:pPr>
            <a:r>
              <a:rPr lang="en-US" dirty="0">
                <a:latin typeface="Proxima Nova Lt" panose="02000506030000020004" pitchFamily="50" charset="0"/>
                <a:ea typeface="Gotham Medium" pitchFamily="2" charset="-128"/>
              </a:rPr>
              <a:t>EG1003 Student Manual:</a:t>
            </a: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hlinkClick r:id="rId2"/>
              </a:rPr>
              <a:t>EG1003 Writing Style Guide</a:t>
            </a:r>
            <a:endParaRPr lang="en-US" sz="2400" dirty="0">
              <a:latin typeface="Proxima Nova Rg" panose="02000506030000020004" pitchFamily="2" charset="0"/>
              <a:ea typeface="Gotham Book" pitchFamily="2" charset="-128"/>
            </a:endParaRP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hlinkClick r:id="rId3"/>
              </a:rPr>
              <a:t>Sample Lab Report</a:t>
            </a:r>
            <a:endParaRPr lang="en-US" sz="2400" dirty="0">
              <a:latin typeface="Proxima Nova Rg" panose="02000506030000020004" pitchFamily="2" charset="0"/>
              <a:ea typeface="Gotham Book" pitchFamily="2" charset="-128"/>
            </a:endParaRPr>
          </a:p>
          <a:p>
            <a:pPr algn="l">
              <a:spcAft>
                <a:spcPts val="600"/>
              </a:spcAft>
            </a:pPr>
            <a:r>
              <a:rPr lang="en-US" dirty="0">
                <a:latin typeface="Proxima Nova Lt" panose="02000506030000020004" pitchFamily="50" charset="0"/>
                <a:ea typeface="Gotham Medium" pitchFamily="2" charset="-128"/>
              </a:rPr>
              <a:t>Writing Center:</a:t>
            </a: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rPr>
              <a:t>Schedule an appointment:</a:t>
            </a:r>
            <a:r>
              <a:rPr lang="en-US" sz="2400" dirty="0"/>
              <a:t> </a:t>
            </a:r>
            <a:r>
              <a:rPr lang="en-US" sz="2400" dirty="0">
                <a:latin typeface="Proxima Nova Rg" panose="02000506030000020004" charset="0"/>
                <a:hlinkClick r:id="rId4"/>
              </a:rPr>
              <a:t>nyupoly.mywconline.com</a:t>
            </a:r>
            <a:endParaRPr lang="en-US" sz="2400" dirty="0">
              <a:latin typeface="Proxima Nova Rg" panose="02000506030000020004" charset="0"/>
            </a:endParaRPr>
          </a:p>
          <a:p>
            <a:pPr marL="800100" lvl="1" indent="-342900" algn="l">
              <a:spcAft>
                <a:spcPts val="600"/>
              </a:spcAft>
              <a:buFont typeface="Arial" panose="020B0604020202020204" pitchFamily="34" charset="0"/>
              <a:buChar char="•"/>
            </a:pPr>
            <a:r>
              <a:rPr lang="en-US" sz="2400" dirty="0">
                <a:latin typeface="Proxima Nova Rg" panose="02000506030000020004" charset="0"/>
                <a:ea typeface="Gotham Book" pitchFamily="2" charset="-128"/>
              </a:rPr>
              <a:t>Exclusively remote until Feb 22, in-person/remote available after</a:t>
            </a:r>
          </a:p>
          <a:p>
            <a:pPr marL="800100" lvl="1" indent="-342900" algn="l">
              <a:spcAft>
                <a:spcPts val="600"/>
              </a:spcAft>
              <a:buFont typeface="Arial" panose="020B0604020202020204" pitchFamily="34" charset="0"/>
              <a:buChar char="•"/>
            </a:pPr>
            <a:r>
              <a:rPr lang="en-US" sz="2400">
                <a:latin typeface="Proxima Nova Rg" panose="02000506030000020004" charset="0"/>
                <a:ea typeface="Gotham Book" pitchFamily="2" charset="-128"/>
              </a:rPr>
              <a:t>Location: LC104</a:t>
            </a:r>
          </a:p>
          <a:p>
            <a:pPr algn="l">
              <a:spcAft>
                <a:spcPts val="600"/>
              </a:spcAft>
            </a:pPr>
            <a:r>
              <a:rPr lang="en-US">
                <a:latin typeface="Proxima Nova Lt" panose="02000506030000020004" pitchFamily="50" charset="0"/>
                <a:ea typeface="Gotham Medium" pitchFamily="2" charset="-128"/>
              </a:rPr>
              <a:t>Writing </a:t>
            </a:r>
            <a:r>
              <a:rPr lang="en-US" dirty="0">
                <a:latin typeface="Proxima Nova Lt" panose="02000506030000020004" pitchFamily="50" charset="0"/>
                <a:ea typeface="Gotham Medium" pitchFamily="2" charset="-128"/>
              </a:rPr>
              <a:t>Consultants:</a:t>
            </a: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rPr>
              <a:t>Available during recitation to answer questions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5"/>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35B0FC37-D800-49B5-81BB-02B9E89FC7FC}"/>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pic>
        <p:nvPicPr>
          <p:cNvPr id="10" name="Picture 9" descr="A picture containing drawing&#10;&#10;Description automatically generated">
            <a:extLst>
              <a:ext uri="{FF2B5EF4-FFF2-40B4-BE49-F238E27FC236}">
                <a16:creationId xmlns:a16="http://schemas.microsoft.com/office/drawing/2014/main" id="{DB81FFFA-8183-4C42-83B9-9AE09962B0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433627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anose="02000603030000020004" pitchFamily="2"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22202EA3-DD63-47DF-9C49-DDDA349F45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33926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499</Words>
  <Application>Microsoft Macintosh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Gotham Medium</vt:lpstr>
      <vt:lpstr>Calibri</vt:lpstr>
      <vt:lpstr>Arial</vt:lpstr>
      <vt:lpstr>Proxima Nova Lt</vt:lpstr>
      <vt:lpstr>Proxima Nova Rg</vt:lpstr>
      <vt:lpstr>Calibri Light</vt:lpstr>
      <vt:lpstr>Office Theme</vt:lpstr>
      <vt:lpstr>STORYTELLING</vt:lpstr>
      <vt:lpstr>CHOOSING WORDS</vt:lpstr>
      <vt:lpstr>HOW MUCH IS TOO MUCH?</vt:lpstr>
      <vt:lpstr>WHAT PERSPECTIVE DO YOU NEED?</vt:lpstr>
      <vt:lpstr>ACRONYMS</vt:lpstr>
      <vt:lpstr>CAPITALS</vt:lpstr>
      <vt:lpstr>NUMBERS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Diya</dc:creator>
  <cp:lastModifiedBy>Hillary Abordo</cp:lastModifiedBy>
  <cp:revision>24</cp:revision>
  <dcterms:created xsi:type="dcterms:W3CDTF">2019-06-25T23:10:16Z</dcterms:created>
  <dcterms:modified xsi:type="dcterms:W3CDTF">2022-01-24T23:47:11Z</dcterms:modified>
</cp:coreProperties>
</file>