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1" r:id="rId3"/>
    <p:sldId id="259" r:id="rId4"/>
    <p:sldId id="269" r:id="rId5"/>
    <p:sldId id="270" r:id="rId6"/>
    <p:sldId id="264" r:id="rId7"/>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Gotham Medium" panose="02000604030000020004" pitchFamily="50" charset="0"/>
      <p:regular r:id="rId14"/>
      <p:italic r:id="rId15"/>
    </p:embeddedFont>
    <p:embeddedFont>
      <p:font typeface="Proxima Nova Lt" panose="02000506030000020004" pitchFamily="50" charset="0"/>
      <p:bold r:id="rId16"/>
    </p:embeddedFont>
    <p:embeddedFont>
      <p:font typeface="Proxima Nova Rg" panose="02000506030000020004"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8/2/2020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8/2/2020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DATA IS YOUR STORY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2" charset="0"/>
              </a:rPr>
              <a:t>EG1003  |  RECITATION 5</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3D947EB-CCC9-4FB7-A398-728BF4632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WHAT ARE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4824287" cy="3917892"/>
          </a:xfrm>
        </p:spPr>
        <p:txBody>
          <a:bodyPr anchor="ctr"/>
          <a:lstStyle/>
          <a:p>
            <a:pPr marL="342900" indent="-342900" algn="l">
              <a:buFont typeface="Arial" panose="020B0604020202020204" pitchFamily="34" charset="0"/>
              <a:buChar char="•"/>
            </a:pPr>
            <a:r>
              <a:rPr lang="en-US" dirty="0">
                <a:latin typeface="Proxima Nova Rg" panose="02000506030000020004" pitchFamily="2" charset="0"/>
              </a:rPr>
              <a:t>Measured data</a:t>
            </a:r>
          </a:p>
          <a:p>
            <a:pPr marL="342900" indent="-342900" algn="l">
              <a:buFont typeface="Arial" panose="020B0604020202020204" pitchFamily="34" charset="0"/>
              <a:buChar char="•"/>
            </a:pPr>
            <a:r>
              <a:rPr lang="en-US" dirty="0">
                <a:latin typeface="Proxima Nova Rg" panose="02000506030000020004" pitchFamily="2" charset="0"/>
              </a:rPr>
              <a:t>Data in the form of well-labeled tables, graphs, photos, and other illustrations</a:t>
            </a:r>
          </a:p>
          <a:p>
            <a:pPr marL="342900" indent="-342900" algn="l">
              <a:buFont typeface="Arial" panose="020B0604020202020204" pitchFamily="34" charset="0"/>
              <a:buChar char="•"/>
            </a:pPr>
            <a:r>
              <a:rPr lang="en-US" dirty="0">
                <a:latin typeface="Proxima Nova Rg" panose="02000506030000020004" pitchFamily="2" charset="0"/>
              </a:rPr>
              <a:t>Recorded without analysis</a:t>
            </a:r>
          </a:p>
          <a:p>
            <a:pPr marL="342900" indent="-342900" algn="l">
              <a:buFont typeface="Arial" panose="020B0604020202020204" pitchFamily="34" charset="0"/>
              <a:buChar char="•"/>
            </a:pPr>
            <a:r>
              <a:rPr lang="en-US" dirty="0">
                <a:latin typeface="Proxima Nova Rg" panose="02000506030000020004" pitchFamily="2" charset="0"/>
              </a:rPr>
              <a:t>Objective description</a:t>
            </a:r>
          </a:p>
          <a:p>
            <a:pPr marL="342900" indent="-342900" algn="l">
              <a:buFont typeface="Arial" panose="020B0604020202020204" pitchFamily="34" charset="0"/>
              <a:buChar char="•"/>
            </a:pPr>
            <a:r>
              <a:rPr lang="en-US" dirty="0">
                <a:latin typeface="Proxima Nova Rg" panose="02000506030000020004" pitchFamily="2" charset="0"/>
              </a:rPr>
              <a:t>What was observed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39228AFC-7918-4F01-8A92-F1D0C162F9B8}"/>
              </a:ext>
            </a:extLst>
          </p:cNvPr>
          <p:cNvSpPr/>
          <p:nvPr/>
        </p:nvSpPr>
        <p:spPr>
          <a:xfrm>
            <a:off x="6217920" y="5320157"/>
            <a:ext cx="5155213" cy="338554"/>
          </a:xfrm>
          <a:prstGeom prst="rect">
            <a:avLst/>
          </a:prstGeom>
        </p:spPr>
        <p:txBody>
          <a:bodyPr wrap="square">
            <a:spAutoFit/>
          </a:bodyPr>
          <a:lstStyle/>
          <a:p>
            <a:pPr algn="ctr"/>
            <a:r>
              <a:rPr lang="en-US" sz="1600" dirty="0">
                <a:latin typeface="Proxima Nova Rg" panose="02000506030000020004" pitchFamily="2" charset="0"/>
              </a:rPr>
              <a:t>Figure 1: Holmes &amp; Watson Courtesy of BBC Sherlock</a:t>
            </a:r>
          </a:p>
        </p:txBody>
      </p:sp>
      <p:sp>
        <p:nvSpPr>
          <p:cNvPr id="13" name="TextBox 12">
            <a:extLst>
              <a:ext uri="{FF2B5EF4-FFF2-40B4-BE49-F238E27FC236}">
                <a16:creationId xmlns:a16="http://schemas.microsoft.com/office/drawing/2014/main"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1" name="Picture 10">
            <a:extLst>
              <a:ext uri="{FF2B5EF4-FFF2-40B4-BE49-F238E27FC236}">
                <a16:creationId xmlns:a16="http://schemas.microsoft.com/office/drawing/2014/main" id="{86871E54-FBA5-46C3-9B87-6307F90EBC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679" y="2224802"/>
            <a:ext cx="4629694" cy="30816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C77116B3-763D-42F9-B193-AAE6D43A3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Present data, do </a:t>
            </a:r>
            <a:r>
              <a:rPr lang="en-US" dirty="0">
                <a:latin typeface="Proxima Nova Lt" panose="02000506030000020004" pitchFamily="50" charset="0"/>
              </a:rPr>
              <a:t>not</a:t>
            </a:r>
            <a:r>
              <a:rPr lang="en-US" dirty="0">
                <a:latin typeface="Proxima Nova Rg" panose="02000506030000020004" pitchFamily="2" charset="0"/>
              </a:rPr>
              <a:t> analyze data</a:t>
            </a:r>
          </a:p>
          <a:p>
            <a:pPr marL="342900" indent="-342900" algn="l">
              <a:buFont typeface="Arial" panose="020B0604020202020204" pitchFamily="34" charset="0"/>
              <a:buChar char="•"/>
            </a:pPr>
            <a:r>
              <a:rPr lang="en-US" dirty="0">
                <a:latin typeface="Proxima Nova Rg" panose="02000506030000020004" pitchFamily="2" charset="0"/>
              </a:rPr>
              <a:t>Past tense</a:t>
            </a:r>
          </a:p>
          <a:p>
            <a:pPr marL="342900" indent="-342900" algn="l">
              <a:buFont typeface="Arial" panose="020B0604020202020204" pitchFamily="34" charset="0"/>
              <a:buChar char="•"/>
            </a:pPr>
            <a:r>
              <a:rPr lang="en-US" dirty="0">
                <a:latin typeface="Proxima Nova Rg" panose="02000506030000020004" pitchFamily="2" charset="0"/>
              </a:rPr>
              <a:t>Picture(s) of dissected products, labeled “Figure 1: Nerf Gun”</a:t>
            </a:r>
          </a:p>
          <a:p>
            <a:pPr marL="342900" indent="-342900" algn="l">
              <a:buFont typeface="Arial" panose="020B0604020202020204" pitchFamily="34" charset="0"/>
              <a:buChar char="•"/>
            </a:pPr>
            <a:r>
              <a:rPr lang="en-US" dirty="0">
                <a:latin typeface="Proxima Nova Rg" panose="02000506030000020004" pitchFamily="2" charset="0"/>
              </a:rPr>
              <a:t>Power supply/energy source, primary motion, energy flow, form outer body</a:t>
            </a:r>
          </a:p>
          <a:p>
            <a:pPr marL="342900" indent="-342900" algn="l">
              <a:buFont typeface="Arial" panose="020B0604020202020204" pitchFamily="34" charset="0"/>
              <a:buChar char="•"/>
            </a:pPr>
            <a:r>
              <a:rPr lang="en-US" dirty="0">
                <a:latin typeface="Proxima Nova Rg" panose="02000506030000020004" pitchFamily="2" charset="0"/>
              </a:rPr>
              <a:t>Other labs – present data</a:t>
            </a:r>
          </a:p>
          <a:p>
            <a:pPr marL="342900" indent="-342900" algn="l">
              <a:buFont typeface="Arial" panose="020B0604020202020204" pitchFamily="34" charset="0"/>
              <a:buChar char="•"/>
            </a:pPr>
            <a:r>
              <a:rPr lang="en-US" dirty="0">
                <a:latin typeface="Proxima Nova Rg" panose="02000506030000020004" pitchFamily="2" charset="0"/>
              </a:rPr>
              <a:t>Competition results, labeled “Table 1: Competition Results”</a:t>
            </a:r>
          </a:p>
          <a:p>
            <a:pPr marL="342900" indent="-342900" algn="l">
              <a:buFont typeface="Arial" panose="020B0604020202020204" pitchFamily="34" charset="0"/>
              <a:buChar char="•"/>
            </a:pPr>
            <a:r>
              <a:rPr lang="en-US" dirty="0">
                <a:latin typeface="Proxima Nova Rg" panose="02000506030000020004" pitchFamily="2" charset="0"/>
              </a:rPr>
              <a:t>Discuss trial results and competition results</a:t>
            </a:r>
          </a:p>
          <a:p>
            <a:pPr marL="342900" indent="-342900" algn="l">
              <a:buFont typeface="Arial" panose="020B0604020202020204" pitchFamily="34" charset="0"/>
              <a:buChar char="•"/>
            </a:pPr>
            <a:r>
              <a:rPr lang="en-US" dirty="0">
                <a:latin typeface="Proxima Nova Rg" panose="02000506030000020004" pitchFamily="2" charset="0"/>
              </a:rPr>
              <a:t>Pictures and discussion of other competitors, also labeled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id="{4E1816A4-C0F3-42D3-8293-96602479D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5631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5" name="Picture 14">
            <a:extLst>
              <a:ext uri="{FF2B5EF4-FFF2-40B4-BE49-F238E27FC236}">
                <a16:creationId xmlns:a16="http://schemas.microsoft.com/office/drawing/2014/main" id="{0A2884FF-8F59-4C5D-A130-099ABFA995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9" y="2309701"/>
            <a:ext cx="10287000" cy="3124200"/>
          </a:xfrm>
          <a:prstGeom prst="rect">
            <a:avLst/>
          </a:prstGeom>
        </p:spPr>
      </p:pic>
      <p:sp>
        <p:nvSpPr>
          <p:cNvPr id="16" name="Subtitle 2">
            <a:extLst>
              <a:ext uri="{FF2B5EF4-FFF2-40B4-BE49-F238E27FC236}">
                <a16:creationId xmlns:a16="http://schemas.microsoft.com/office/drawing/2014/main" id="{C83BD3CA-9E4A-45BF-821C-9C04CBC242F8}"/>
              </a:ext>
            </a:extLst>
          </p:cNvPr>
          <p:cNvSpPr>
            <a:spLocks noGrp="1"/>
          </p:cNvSpPr>
          <p:nvPr>
            <p:ph type="subTitle" idx="1"/>
          </p:nvPr>
        </p:nvSpPr>
        <p:spPr>
          <a:xfrm>
            <a:off x="892629" y="1969368"/>
            <a:ext cx="8080204" cy="338554"/>
          </a:xfrm>
        </p:spPr>
        <p:txBody>
          <a:bodyPr anchor="ctr">
            <a:normAutofit/>
          </a:bodyPr>
          <a:lstStyle/>
          <a:p>
            <a:pPr algn="l"/>
            <a:r>
              <a:rPr lang="en-US" sz="1600" dirty="0">
                <a:latin typeface="Proxima Nova Rg" panose="02000506030000020004" pitchFamily="2" charset="0"/>
                <a:ea typeface="Gotham Book" pitchFamily="2" charset="-128"/>
              </a:rPr>
              <a:t>Table 1: Boom Construction Competition Ranking</a:t>
            </a:r>
          </a:p>
        </p:txBody>
      </p:sp>
      <p:pic>
        <p:nvPicPr>
          <p:cNvPr id="10" name="Picture 9" descr="A picture containing drawing&#10;&#10;Description automatically generated">
            <a:extLst>
              <a:ext uri="{FF2B5EF4-FFF2-40B4-BE49-F238E27FC236}">
                <a16:creationId xmlns:a16="http://schemas.microsoft.com/office/drawing/2014/main" id="{941DC028-4BAC-42A8-B9BB-CA13EB3A0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85791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Figure 1 shows the boom was built using two thick dowels, two thin dowels, four 3D-printed dowel connectors, and Kevlar string. </a:t>
            </a:r>
          </a:p>
          <a:p>
            <a:pPr marL="342900" indent="-342900" algn="l">
              <a:buFont typeface="Arial" panose="020B0604020202020204" pitchFamily="34" charset="0"/>
              <a:buChar char="•"/>
            </a:pPr>
            <a:r>
              <a:rPr lang="en-US" dirty="0">
                <a:latin typeface="Proxima Nova Rg" panose="02000506030000020004" pitchFamily="2" charset="0"/>
              </a:rPr>
              <a:t>It had a boom weight of 269 g, a boom length of 1.51 m, an anchor time of 101 s, and held 450 g. Its unweighted ratio was 1.67 and its weighted ratio was 0.77. It placed fourth in the competition (Table 1).</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id="{40CE4E5A-4369-403C-AC65-7EDB523B8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05734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035585F0-ED25-4E2E-809E-5A8866C92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215</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Proxima Nova Lt</vt:lpstr>
      <vt:lpstr>Proxima Nova Rg</vt:lpstr>
      <vt:lpstr>Gotham Medium</vt:lpstr>
      <vt:lpstr>Calibri Light</vt:lpstr>
      <vt:lpstr>Arial</vt:lpstr>
      <vt:lpstr>Calibri</vt:lpstr>
      <vt:lpstr>Office Theme</vt:lpstr>
      <vt:lpstr>DATA IS YOUR STORY</vt:lpstr>
      <vt:lpstr>WHAT ARE OBSERVATIONS?</vt:lpstr>
      <vt:lpstr>DATA AND OBSERVATIONS</vt:lpstr>
      <vt:lpstr>DATA AND OBSERVATIONS</vt:lpstr>
      <vt:lpstr>DATA AND OBSERVATIONS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Amanda Zhou</cp:lastModifiedBy>
  <cp:revision>20</cp:revision>
  <dcterms:created xsi:type="dcterms:W3CDTF">2019-06-25T23:10:16Z</dcterms:created>
  <dcterms:modified xsi:type="dcterms:W3CDTF">2020-08-02T18:54:51Z</dcterms:modified>
</cp:coreProperties>
</file>