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287" r:id="rId14"/>
    <p:sldId id="289" r:id="rId15"/>
    <p:sldId id="264" r:id="rId16"/>
  </p:sldIdLst>
  <p:sldSz cx="12192000" cy="6858000"/>
  <p:notesSz cx="6858000" cy="9144000"/>
  <p:embeddedFontLst>
    <p:embeddedFont>
      <p:font typeface="Calibri Light" panose="020F0302020204030204" pitchFamily="34" charset="0"/>
      <p:regular r:id="rId18"/>
      <p:italic r:id="rId19"/>
    </p:embeddedFont>
    <p:embeddedFont>
      <p:font typeface="Proxima Nova Rg" panose="02000506030000020004" charset="0"/>
      <p:regular r:id="rId20"/>
      <p:bold r:id="rId21"/>
      <p:italic r:id="rId22"/>
      <p:boldItalic r:id="rId23"/>
    </p:embeddedFont>
    <p:embeddedFont>
      <p:font typeface="Gotham Medium" panose="02000604030000020004" pitchFamily="50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Proxima Nova Lt" panose="02000506030000020004" pitchFamily="50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6560F-895F-CE40-ACCB-98736B383D80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CE979C59-C26A-4F43-8241-F1CFA032BE0A}">
      <dgm:prSet phldrT="[Text]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B2990A86-4093-3548-BCB7-BA9151E70D7C}" type="parTrans" cxnId="{B98B2B6E-EDA7-BF49-B904-12255AA385AE}">
      <dgm:prSet/>
      <dgm:spPr/>
      <dgm:t>
        <a:bodyPr/>
        <a:lstStyle/>
        <a:p>
          <a:endParaRPr lang="en-US"/>
        </a:p>
      </dgm:t>
    </dgm:pt>
    <dgm:pt modelId="{B3D85617-CC02-774F-A896-86EAF9CDAB28}" type="sibTrans" cxnId="{B98B2B6E-EDA7-BF49-B904-12255AA385AE}">
      <dgm:prSet/>
      <dgm:spPr/>
      <dgm:t>
        <a:bodyPr/>
        <a:lstStyle/>
        <a:p>
          <a:endParaRPr lang="en-US"/>
        </a:p>
      </dgm:t>
    </dgm:pt>
    <dgm:pt modelId="{C45FFE65-B53D-0441-837D-9F0AB8754E82}">
      <dgm:prSet phldrT="[Text]"/>
      <dgm:spPr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2C8E2676-48E8-9B4A-A209-D3DFB6C6F1D2}" type="parTrans" cxnId="{31FB721E-2C87-E24C-9F80-62983BFF1E95}">
      <dgm:prSet/>
      <dgm:spPr/>
      <dgm:t>
        <a:bodyPr/>
        <a:lstStyle/>
        <a:p>
          <a:endParaRPr lang="en-US"/>
        </a:p>
      </dgm:t>
    </dgm:pt>
    <dgm:pt modelId="{64A020B2-806B-FF49-8B58-C9ADEE85D3EF}" type="sibTrans" cxnId="{31FB721E-2C87-E24C-9F80-62983BFF1E95}">
      <dgm:prSet/>
      <dgm:spPr/>
      <dgm:t>
        <a:bodyPr/>
        <a:lstStyle/>
        <a:p>
          <a:endParaRPr lang="en-US"/>
        </a:p>
      </dgm:t>
    </dgm:pt>
    <dgm:pt modelId="{D35A6031-A5EA-B048-BA90-CB4FFAFFE375}">
      <dgm:prSet phldrT="[Text]"/>
      <dgm:spPr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5776A521-3D6E-ED45-A3A1-66100F8D1356}" type="parTrans" cxnId="{1B507AC5-B7FB-A74A-987A-3D39DF94021F}">
      <dgm:prSet/>
      <dgm:spPr/>
      <dgm:t>
        <a:bodyPr/>
        <a:lstStyle/>
        <a:p>
          <a:endParaRPr lang="en-US"/>
        </a:p>
      </dgm:t>
    </dgm:pt>
    <dgm:pt modelId="{DB714EA9-C54B-6243-AC1E-5FE9B766CC94}" type="sibTrans" cxnId="{1B507AC5-B7FB-A74A-987A-3D39DF94021F}">
      <dgm:prSet/>
      <dgm:spPr/>
      <dgm:t>
        <a:bodyPr/>
        <a:lstStyle/>
        <a:p>
          <a:endParaRPr lang="en-US"/>
        </a:p>
      </dgm:t>
    </dgm:pt>
    <dgm:pt modelId="{3499533D-16BD-E24E-A4F9-301627038196}" type="pres">
      <dgm:prSet presAssocID="{E8D6560F-895F-CE40-ACCB-98736B383D8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D7B9F11-A90E-DC49-AB24-C9D67AE57406}" type="pres">
      <dgm:prSet presAssocID="{CE979C59-C26A-4F43-8241-F1CFA032BE0A}" presName="gear1" presStyleLbl="node1" presStyleIdx="0" presStyleCnt="3" custLinFactNeighborX="2543" custLinFactNeighborY="6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4F6F2-34BE-9F4D-895E-BCFC2AC29A03}" type="pres">
      <dgm:prSet presAssocID="{CE979C59-C26A-4F43-8241-F1CFA032BE0A}" presName="gear1srcNode" presStyleLbl="node1" presStyleIdx="0" presStyleCnt="3"/>
      <dgm:spPr/>
      <dgm:t>
        <a:bodyPr/>
        <a:lstStyle/>
        <a:p>
          <a:endParaRPr lang="en-US"/>
        </a:p>
      </dgm:t>
    </dgm:pt>
    <dgm:pt modelId="{F637F0FD-AFB6-E04E-B6BA-D86B6F1A7146}" type="pres">
      <dgm:prSet presAssocID="{CE979C59-C26A-4F43-8241-F1CFA032BE0A}" presName="gear1dstNode" presStyleLbl="node1" presStyleIdx="0" presStyleCnt="3"/>
      <dgm:spPr/>
      <dgm:t>
        <a:bodyPr/>
        <a:lstStyle/>
        <a:p>
          <a:endParaRPr lang="en-US"/>
        </a:p>
      </dgm:t>
    </dgm:pt>
    <dgm:pt modelId="{4674B485-623E-7B48-9478-2247C22F781B}" type="pres">
      <dgm:prSet presAssocID="{C45FFE65-B53D-0441-837D-9F0AB8754E8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725D0-88BD-2C4C-9C5C-3A8F029F6DB7}" type="pres">
      <dgm:prSet presAssocID="{C45FFE65-B53D-0441-837D-9F0AB8754E82}" presName="gear2srcNode" presStyleLbl="node1" presStyleIdx="1" presStyleCnt="3"/>
      <dgm:spPr/>
      <dgm:t>
        <a:bodyPr/>
        <a:lstStyle/>
        <a:p>
          <a:endParaRPr lang="en-US"/>
        </a:p>
      </dgm:t>
    </dgm:pt>
    <dgm:pt modelId="{4F507C16-C74B-E945-B875-5AB548B7CD09}" type="pres">
      <dgm:prSet presAssocID="{C45FFE65-B53D-0441-837D-9F0AB8754E82}" presName="gear2dstNode" presStyleLbl="node1" presStyleIdx="1" presStyleCnt="3"/>
      <dgm:spPr/>
      <dgm:t>
        <a:bodyPr/>
        <a:lstStyle/>
        <a:p>
          <a:endParaRPr lang="en-US"/>
        </a:p>
      </dgm:t>
    </dgm:pt>
    <dgm:pt modelId="{F5A54233-19F8-334C-8A9A-4FD45C4DA4F6}" type="pres">
      <dgm:prSet presAssocID="{D35A6031-A5EA-B048-BA90-CB4FFAFFE375}" presName="gear3" presStyleLbl="node1" presStyleIdx="2" presStyleCnt="3"/>
      <dgm:spPr/>
      <dgm:t>
        <a:bodyPr/>
        <a:lstStyle/>
        <a:p>
          <a:endParaRPr lang="en-US"/>
        </a:p>
      </dgm:t>
    </dgm:pt>
    <dgm:pt modelId="{67BC5D8A-6786-6344-805D-67F799766DC0}" type="pres">
      <dgm:prSet presAssocID="{D35A6031-A5EA-B048-BA90-CB4FFAFFE37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27B90-5DC4-F64D-9B2C-F600000186A2}" type="pres">
      <dgm:prSet presAssocID="{D35A6031-A5EA-B048-BA90-CB4FFAFFE375}" presName="gear3srcNode" presStyleLbl="node1" presStyleIdx="2" presStyleCnt="3"/>
      <dgm:spPr/>
      <dgm:t>
        <a:bodyPr/>
        <a:lstStyle/>
        <a:p>
          <a:endParaRPr lang="en-US"/>
        </a:p>
      </dgm:t>
    </dgm:pt>
    <dgm:pt modelId="{4700E45A-94EA-BE4C-A202-A01816B83A6E}" type="pres">
      <dgm:prSet presAssocID="{D35A6031-A5EA-B048-BA90-CB4FFAFFE375}" presName="gear3dstNode" presStyleLbl="node1" presStyleIdx="2" presStyleCnt="3"/>
      <dgm:spPr/>
      <dgm:t>
        <a:bodyPr/>
        <a:lstStyle/>
        <a:p>
          <a:endParaRPr lang="en-US"/>
        </a:p>
      </dgm:t>
    </dgm:pt>
    <dgm:pt modelId="{04F1D3CB-97CC-BC41-B85C-09FE9CA2DFEA}" type="pres">
      <dgm:prSet presAssocID="{B3D85617-CC02-774F-A896-86EAF9CDAB28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DC8A9061-2B70-F146-9091-FA1B657B9D1E}" type="pres">
      <dgm:prSet presAssocID="{64A020B2-806B-FF49-8B58-C9ADEE85D3EF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5B4F8219-D73A-FF47-B30B-EA680D61FC3C}" type="pres">
      <dgm:prSet presAssocID="{DB714EA9-C54B-6243-AC1E-5FE9B766CC94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FF34C12-E408-4EBD-861A-2F6BA9C055F8}" type="presOf" srcId="{64A020B2-806B-FF49-8B58-C9ADEE85D3EF}" destId="{DC8A9061-2B70-F146-9091-FA1B657B9D1E}" srcOrd="0" destOrd="0" presId="urn:microsoft.com/office/officeart/2005/8/layout/gear1"/>
    <dgm:cxn modelId="{B48B56DC-0CDB-4E60-A50D-61220C47AEDC}" type="presOf" srcId="{DB714EA9-C54B-6243-AC1E-5FE9B766CC94}" destId="{5B4F8219-D73A-FF47-B30B-EA680D61FC3C}" srcOrd="0" destOrd="0" presId="urn:microsoft.com/office/officeart/2005/8/layout/gear1"/>
    <dgm:cxn modelId="{EB62D002-0E8E-4998-9B62-D75DABD6A79F}" type="presOf" srcId="{CE979C59-C26A-4F43-8241-F1CFA032BE0A}" destId="{AD7B9F11-A90E-DC49-AB24-C9D67AE57406}" srcOrd="0" destOrd="0" presId="urn:microsoft.com/office/officeart/2005/8/layout/gear1"/>
    <dgm:cxn modelId="{95226D0F-CB48-444E-BE92-370452F39B16}" type="presOf" srcId="{D35A6031-A5EA-B048-BA90-CB4FFAFFE375}" destId="{4700E45A-94EA-BE4C-A202-A01816B83A6E}" srcOrd="3" destOrd="0" presId="urn:microsoft.com/office/officeart/2005/8/layout/gear1"/>
    <dgm:cxn modelId="{6ECE5A93-7401-4E36-88BD-A167C5F33B73}" type="presOf" srcId="{D35A6031-A5EA-B048-BA90-CB4FFAFFE375}" destId="{67BC5D8A-6786-6344-805D-67F799766DC0}" srcOrd="1" destOrd="0" presId="urn:microsoft.com/office/officeart/2005/8/layout/gear1"/>
    <dgm:cxn modelId="{0000D0C2-D15B-4463-9B17-210071897FD1}" type="presOf" srcId="{B3D85617-CC02-774F-A896-86EAF9CDAB28}" destId="{04F1D3CB-97CC-BC41-B85C-09FE9CA2DFEA}" srcOrd="0" destOrd="0" presId="urn:microsoft.com/office/officeart/2005/8/layout/gear1"/>
    <dgm:cxn modelId="{FD37E9CA-A8AA-47AA-B028-B708C7268E8F}" type="presOf" srcId="{E8D6560F-895F-CE40-ACCB-98736B383D80}" destId="{3499533D-16BD-E24E-A4F9-301627038196}" srcOrd="0" destOrd="0" presId="urn:microsoft.com/office/officeart/2005/8/layout/gear1"/>
    <dgm:cxn modelId="{116BF684-A90B-45BE-8D08-850B0E03394A}" type="presOf" srcId="{C45FFE65-B53D-0441-837D-9F0AB8754E82}" destId="{4F507C16-C74B-E945-B875-5AB548B7CD09}" srcOrd="2" destOrd="0" presId="urn:microsoft.com/office/officeart/2005/8/layout/gear1"/>
    <dgm:cxn modelId="{6799EADE-5330-455F-BB63-8791DCB9D751}" type="presOf" srcId="{CE979C59-C26A-4F43-8241-F1CFA032BE0A}" destId="{F637F0FD-AFB6-E04E-B6BA-D86B6F1A7146}" srcOrd="2" destOrd="0" presId="urn:microsoft.com/office/officeart/2005/8/layout/gear1"/>
    <dgm:cxn modelId="{E34A1CF0-F51B-46A8-94D9-7E107D5B3AC1}" type="presOf" srcId="{CE979C59-C26A-4F43-8241-F1CFA032BE0A}" destId="{0054F6F2-34BE-9F4D-895E-BCFC2AC29A03}" srcOrd="1" destOrd="0" presId="urn:microsoft.com/office/officeart/2005/8/layout/gear1"/>
    <dgm:cxn modelId="{A51C3DC3-454C-4C59-855F-760879BC03C8}" type="presOf" srcId="{C45FFE65-B53D-0441-837D-9F0AB8754E82}" destId="{4674B485-623E-7B48-9478-2247C22F781B}" srcOrd="0" destOrd="0" presId="urn:microsoft.com/office/officeart/2005/8/layout/gear1"/>
    <dgm:cxn modelId="{B98B2B6E-EDA7-BF49-B904-12255AA385AE}" srcId="{E8D6560F-895F-CE40-ACCB-98736B383D80}" destId="{CE979C59-C26A-4F43-8241-F1CFA032BE0A}" srcOrd="0" destOrd="0" parTransId="{B2990A86-4093-3548-BCB7-BA9151E70D7C}" sibTransId="{B3D85617-CC02-774F-A896-86EAF9CDAB28}"/>
    <dgm:cxn modelId="{4D18A430-3C18-4B73-9249-F256BDE7F0C2}" type="presOf" srcId="{D35A6031-A5EA-B048-BA90-CB4FFAFFE375}" destId="{DDC27B90-5DC4-F64D-9B2C-F600000186A2}" srcOrd="2" destOrd="0" presId="urn:microsoft.com/office/officeart/2005/8/layout/gear1"/>
    <dgm:cxn modelId="{EAE37C4D-6E79-4018-B8D2-BC3F4B89693C}" type="presOf" srcId="{C45FFE65-B53D-0441-837D-9F0AB8754E82}" destId="{078725D0-88BD-2C4C-9C5C-3A8F029F6DB7}" srcOrd="1" destOrd="0" presId="urn:microsoft.com/office/officeart/2005/8/layout/gear1"/>
    <dgm:cxn modelId="{31FB721E-2C87-E24C-9F80-62983BFF1E95}" srcId="{E8D6560F-895F-CE40-ACCB-98736B383D80}" destId="{C45FFE65-B53D-0441-837D-9F0AB8754E82}" srcOrd="1" destOrd="0" parTransId="{2C8E2676-48E8-9B4A-A209-D3DFB6C6F1D2}" sibTransId="{64A020B2-806B-FF49-8B58-C9ADEE85D3EF}"/>
    <dgm:cxn modelId="{1B507AC5-B7FB-A74A-987A-3D39DF94021F}" srcId="{E8D6560F-895F-CE40-ACCB-98736B383D80}" destId="{D35A6031-A5EA-B048-BA90-CB4FFAFFE375}" srcOrd="2" destOrd="0" parTransId="{5776A521-3D6E-ED45-A3A1-66100F8D1356}" sibTransId="{DB714EA9-C54B-6243-AC1E-5FE9B766CC94}"/>
    <dgm:cxn modelId="{3460085E-CA7E-45DD-B9C2-B3E6F67622FB}" type="presOf" srcId="{D35A6031-A5EA-B048-BA90-CB4FFAFFE375}" destId="{F5A54233-19F8-334C-8A9A-4FD45C4DA4F6}" srcOrd="0" destOrd="0" presId="urn:microsoft.com/office/officeart/2005/8/layout/gear1"/>
    <dgm:cxn modelId="{766549A7-0566-4242-8871-15E935614D45}" type="presParOf" srcId="{3499533D-16BD-E24E-A4F9-301627038196}" destId="{AD7B9F11-A90E-DC49-AB24-C9D67AE57406}" srcOrd="0" destOrd="0" presId="urn:microsoft.com/office/officeart/2005/8/layout/gear1"/>
    <dgm:cxn modelId="{A92073D2-C02F-417A-85AD-18D73E09A857}" type="presParOf" srcId="{3499533D-16BD-E24E-A4F9-301627038196}" destId="{0054F6F2-34BE-9F4D-895E-BCFC2AC29A03}" srcOrd="1" destOrd="0" presId="urn:microsoft.com/office/officeart/2005/8/layout/gear1"/>
    <dgm:cxn modelId="{37D0FAE6-ADEA-4D1A-B4EB-AF4726A68B7F}" type="presParOf" srcId="{3499533D-16BD-E24E-A4F9-301627038196}" destId="{F637F0FD-AFB6-E04E-B6BA-D86B6F1A7146}" srcOrd="2" destOrd="0" presId="urn:microsoft.com/office/officeart/2005/8/layout/gear1"/>
    <dgm:cxn modelId="{155507AE-01A5-4720-8DCD-4D9EFC862E57}" type="presParOf" srcId="{3499533D-16BD-E24E-A4F9-301627038196}" destId="{4674B485-623E-7B48-9478-2247C22F781B}" srcOrd="3" destOrd="0" presId="urn:microsoft.com/office/officeart/2005/8/layout/gear1"/>
    <dgm:cxn modelId="{8553B614-B724-41DF-9387-70831F934D3E}" type="presParOf" srcId="{3499533D-16BD-E24E-A4F9-301627038196}" destId="{078725D0-88BD-2C4C-9C5C-3A8F029F6DB7}" srcOrd="4" destOrd="0" presId="urn:microsoft.com/office/officeart/2005/8/layout/gear1"/>
    <dgm:cxn modelId="{5DB5537E-7378-47C9-A721-E0B6A59DA376}" type="presParOf" srcId="{3499533D-16BD-E24E-A4F9-301627038196}" destId="{4F507C16-C74B-E945-B875-5AB548B7CD09}" srcOrd="5" destOrd="0" presId="urn:microsoft.com/office/officeart/2005/8/layout/gear1"/>
    <dgm:cxn modelId="{D404F05E-0B91-4A71-A7A3-CAF1A1AC4DF3}" type="presParOf" srcId="{3499533D-16BD-E24E-A4F9-301627038196}" destId="{F5A54233-19F8-334C-8A9A-4FD45C4DA4F6}" srcOrd="6" destOrd="0" presId="urn:microsoft.com/office/officeart/2005/8/layout/gear1"/>
    <dgm:cxn modelId="{4A55BA92-89C6-492A-AF92-973A6373CCA1}" type="presParOf" srcId="{3499533D-16BD-E24E-A4F9-301627038196}" destId="{67BC5D8A-6786-6344-805D-67F799766DC0}" srcOrd="7" destOrd="0" presId="urn:microsoft.com/office/officeart/2005/8/layout/gear1"/>
    <dgm:cxn modelId="{1D464586-6175-4A2F-B8CE-55471FAE49F5}" type="presParOf" srcId="{3499533D-16BD-E24E-A4F9-301627038196}" destId="{DDC27B90-5DC4-F64D-9B2C-F600000186A2}" srcOrd="8" destOrd="0" presId="urn:microsoft.com/office/officeart/2005/8/layout/gear1"/>
    <dgm:cxn modelId="{2FA3ECDE-CB10-4672-A625-01666EF0CBCE}" type="presParOf" srcId="{3499533D-16BD-E24E-A4F9-301627038196}" destId="{4700E45A-94EA-BE4C-A202-A01816B83A6E}" srcOrd="9" destOrd="0" presId="urn:microsoft.com/office/officeart/2005/8/layout/gear1"/>
    <dgm:cxn modelId="{23F690E7-AA8A-4B80-A975-05B7A8C1E11D}" type="presParOf" srcId="{3499533D-16BD-E24E-A4F9-301627038196}" destId="{04F1D3CB-97CC-BC41-B85C-09FE9CA2DFEA}" srcOrd="10" destOrd="0" presId="urn:microsoft.com/office/officeart/2005/8/layout/gear1"/>
    <dgm:cxn modelId="{63F11C31-680B-4359-B111-991A248792DE}" type="presParOf" srcId="{3499533D-16BD-E24E-A4F9-301627038196}" destId="{DC8A9061-2B70-F146-9091-FA1B657B9D1E}" srcOrd="11" destOrd="0" presId="urn:microsoft.com/office/officeart/2005/8/layout/gear1"/>
    <dgm:cxn modelId="{C3D68B7D-5F88-40DD-A474-804944302FE8}" type="presParOf" srcId="{3499533D-16BD-E24E-A4F9-301627038196}" destId="{5B4F8219-D73A-FF47-B30B-EA680D61FC3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B9F11-A90E-DC49-AB24-C9D67AE57406}">
      <dsp:nvSpPr>
        <dsp:cNvPr id="0" name=""/>
        <dsp:cNvSpPr/>
      </dsp:nvSpPr>
      <dsp:spPr>
        <a:xfrm>
          <a:off x="3192196" y="1926409"/>
          <a:ext cx="2354501" cy="2354501"/>
        </a:xfrm>
        <a:prstGeom prst="gear9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/>
            <a:t> </a:t>
          </a:r>
        </a:p>
      </dsp:txBody>
      <dsp:txXfrm>
        <a:off x="3665555" y="2477940"/>
        <a:ext cx="1407783" cy="1210262"/>
      </dsp:txXfrm>
    </dsp:sp>
    <dsp:sp modelId="{4674B485-623E-7B48-9478-2247C22F781B}">
      <dsp:nvSpPr>
        <dsp:cNvPr id="0" name=""/>
        <dsp:cNvSpPr/>
      </dsp:nvSpPr>
      <dsp:spPr>
        <a:xfrm>
          <a:off x="1762430" y="1369891"/>
          <a:ext cx="1712364" cy="1712364"/>
        </a:xfrm>
        <a:prstGeom prst="gear6">
          <a:avLst/>
        </a:prstGeom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/>
            <a:t> </a:t>
          </a:r>
        </a:p>
      </dsp:txBody>
      <dsp:txXfrm>
        <a:off x="2193523" y="1803589"/>
        <a:ext cx="850178" cy="844968"/>
      </dsp:txXfrm>
    </dsp:sp>
    <dsp:sp modelId="{F5A54233-19F8-334C-8A9A-4FD45C4DA4F6}">
      <dsp:nvSpPr>
        <dsp:cNvPr id="0" name=""/>
        <dsp:cNvSpPr/>
      </dsp:nvSpPr>
      <dsp:spPr>
        <a:xfrm rot="20700000">
          <a:off x="2721529" y="188534"/>
          <a:ext cx="1677767" cy="1677767"/>
        </a:xfrm>
        <a:prstGeom prst="gear6">
          <a:avLst/>
        </a:prstGeom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/>
            <a:t> </a:t>
          </a:r>
        </a:p>
      </dsp:txBody>
      <dsp:txXfrm rot="-20700000">
        <a:off x="3089512" y="556518"/>
        <a:ext cx="941800" cy="941800"/>
      </dsp:txXfrm>
    </dsp:sp>
    <dsp:sp modelId="{04F1D3CB-97CC-BC41-B85C-09FE9CA2DFEA}">
      <dsp:nvSpPr>
        <dsp:cNvPr id="0" name=""/>
        <dsp:cNvSpPr/>
      </dsp:nvSpPr>
      <dsp:spPr>
        <a:xfrm>
          <a:off x="2952226" y="1570580"/>
          <a:ext cx="3013761" cy="3013761"/>
        </a:xfrm>
        <a:prstGeom prst="circularArrow">
          <a:avLst>
            <a:gd name="adj1" fmla="val 4687"/>
            <a:gd name="adj2" fmla="val 299029"/>
            <a:gd name="adj3" fmla="val 2518255"/>
            <a:gd name="adj4" fmla="val 1585678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A9061-2B70-F146-9091-FA1B657B9D1E}">
      <dsp:nvSpPr>
        <dsp:cNvPr id="0" name=""/>
        <dsp:cNvSpPr/>
      </dsp:nvSpPr>
      <dsp:spPr>
        <a:xfrm>
          <a:off x="1459173" y="990638"/>
          <a:ext cx="2189685" cy="218968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F8219-D73A-FF47-B30B-EA680D61FC3C}">
      <dsp:nvSpPr>
        <dsp:cNvPr id="0" name=""/>
        <dsp:cNvSpPr/>
      </dsp:nvSpPr>
      <dsp:spPr>
        <a:xfrm>
          <a:off x="2333444" y="-179331"/>
          <a:ext cx="2360922" cy="236092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BD7BA-A8E3-461C-90C8-15CBFDFCCBA2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91143-7703-48EC-8182-BBD8B4CE3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4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1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0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ndex.php/Absence_and_Lateness_Policies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18.png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2.svg"/><Relationship Id="rId12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0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INTRODUCTION TO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EGED III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EGED III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55F789D-E947-45FE-9B78-D03942A50C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564107" y="2407493"/>
            <a:ext cx="73062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Notify </a:t>
            </a: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Professor</a:t>
            </a:r>
            <a:r>
              <a:rPr lang="en-US" sz="2800" b="1" dirty="0">
                <a:latin typeface="Proxima Nova Rg" panose="02000506030000020004" pitchFamily="2" charset="0"/>
              </a:rPr>
              <a:t> </a:t>
            </a:r>
            <a:r>
              <a:rPr lang="en-US" sz="2800" dirty="0">
                <a:latin typeface="Proxima Nova Rg" panose="02000506030000020004" pitchFamily="2" charset="0"/>
              </a:rPr>
              <a:t>and </a:t>
            </a: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Recitation TA</a:t>
            </a:r>
            <a:r>
              <a:rPr lang="en-US" sz="2800" dirty="0">
                <a:solidFill>
                  <a:schemeClr val="accent6"/>
                </a:solidFill>
                <a:latin typeface="Proxima Nova Rg" panose="02000506030000020004" pitchFamily="2" charset="0"/>
              </a:rPr>
              <a:t> </a:t>
            </a:r>
            <a:r>
              <a:rPr lang="en-US" sz="2800" dirty="0">
                <a:latin typeface="Proxima Nova Rg" panose="02000506030000020004" pitchFamily="2" charset="0"/>
              </a:rPr>
              <a:t>in advance of absence</a:t>
            </a:r>
          </a:p>
          <a:p>
            <a:endParaRPr lang="en-US" sz="28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Excused absences processed through NYU Tandon Student Affairs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D13FEE3-7589-3749-BC32-BF1884CD46AD}"/>
              </a:ext>
            </a:extLst>
          </p:cNvPr>
          <p:cNvSpPr/>
          <p:nvPr/>
        </p:nvSpPr>
        <p:spPr>
          <a:xfrm>
            <a:off x="440962" y="5318022"/>
            <a:ext cx="8613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Proxima Nova Lt" panose="02000506030000020004" pitchFamily="50" charset="0"/>
              </a:rPr>
              <a:t>Full absence &amp; tardy policies on the </a:t>
            </a:r>
            <a:r>
              <a:rPr lang="en-US" sz="2800" dirty="0">
                <a:latin typeface="Proxima Nova Lt" panose="02000506030000020004" pitchFamily="50" charset="0"/>
                <a:hlinkClick r:id="rId3"/>
              </a:rPr>
              <a:t>EG1003 Manual</a:t>
            </a:r>
            <a:r>
              <a:rPr lang="en-US" sz="2800" dirty="0">
                <a:latin typeface="Proxima Nova Lt" panose="02000506030000020004" pitchFamily="50" charset="0"/>
              </a:rPr>
              <a:t> </a:t>
            </a:r>
          </a:p>
        </p:txBody>
      </p:sp>
      <p:pic>
        <p:nvPicPr>
          <p:cNvPr id="6" name="Graphic 5" descr="Alarm clock">
            <a:extLst>
              <a:ext uri="{FF2B5EF4-FFF2-40B4-BE49-F238E27FC236}">
                <a16:creationId xmlns="" xmlns:a16="http://schemas.microsoft.com/office/drawing/2014/main" id="{A80E6953-621C-D749-B574-D0B8D4CC3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00449" y="1691427"/>
            <a:ext cx="3475146" cy="347514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873AD300-BF32-4B3E-AF03-FD1713B8E442}"/>
              </a:ext>
            </a:extLst>
          </p:cNvPr>
          <p:cNvSpPr txBox="1">
            <a:spLocks/>
          </p:cNvSpPr>
          <p:nvPr/>
        </p:nvSpPr>
        <p:spPr>
          <a:xfrm>
            <a:off x="564107" y="63166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ABSENCE &amp; TARDY POLICIES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2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D5C9520C-468F-7D4C-9573-0B560214D907}"/>
              </a:ext>
            </a:extLst>
          </p:cNvPr>
          <p:cNvGraphicFramePr>
            <a:graphicFrameLocks noGrp="1"/>
          </p:cNvGraphicFramePr>
          <p:nvPr/>
        </p:nvGraphicFramePr>
        <p:xfrm>
          <a:off x="231280" y="2036908"/>
          <a:ext cx="11723914" cy="3627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14242">
                  <a:extLst>
                    <a:ext uri="{9D8B030D-6E8A-4147-A177-3AD203B41FA5}">
                      <a16:colId xmlns="" xmlns:a16="http://schemas.microsoft.com/office/drawing/2014/main" val="2500531765"/>
                    </a:ext>
                  </a:extLst>
                </a:gridCol>
                <a:gridCol w="5409672">
                  <a:extLst>
                    <a:ext uri="{9D8B030D-6E8A-4147-A177-3AD203B41FA5}">
                      <a16:colId xmlns="" xmlns:a16="http://schemas.microsoft.com/office/drawing/2014/main" val="3485823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Proxima Nova Lt" panose="02000506030000020004" pitchFamily="50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Proxima Nova Lt" panose="02000506030000020004" pitchFamily="50" charset="0"/>
                        </a:rPr>
                        <a:t>Percentage of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959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Proxima Nova Rg" panose="02000506030000020004" pitchFamily="2" charset="0"/>
                        </a:rPr>
                        <a:t>TA Lab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Proxima Nova Rg" panose="02000506030000020004" pitchFamily="2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599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Proxima Nova Rg" panose="02000506030000020004" pitchFamily="2" charset="0"/>
                        </a:rPr>
                        <a:t>WC Lab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Proxima Nova Rg" panose="02000506030000020004" pitchFamily="2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81557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Proxima Nova Rg" panose="02000506030000020004" pitchFamily="2" charset="0"/>
                        </a:rPr>
                        <a:t>Lab Quizzes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Proxima Nova Rg" panose="02000506030000020004" pitchFamily="2" charset="0"/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550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Proxima Nova Rg" panose="02000506030000020004" pitchFamily="2" charset="0"/>
                        </a:rPr>
                        <a:t>Recitation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Proxima Nova Rg" panose="02000506030000020004" pitchFamily="2" charset="0"/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8067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Proxima Nova Rg" panose="02000506030000020004" pitchFamily="2" charset="0"/>
                        </a:rPr>
                        <a:t>Semester-Long Design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Proxima Nova Rg" panose="02000506030000020004" pitchFamily="2" charset="0"/>
                        </a:rPr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3458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Proxima Nova Rg" panose="02000506030000020004" pitchFamily="2" charset="0"/>
                        </a:rPr>
                        <a:t>Lecture Attendance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Proxima Nova Rg" panose="02000506030000020004" pitchFamily="2" charset="0"/>
                        </a:rPr>
                        <a:t>10%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945149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46C51E4-7188-490D-892C-85457F08776E}"/>
              </a:ext>
            </a:extLst>
          </p:cNvPr>
          <p:cNvSpPr txBox="1">
            <a:spLocks/>
          </p:cNvSpPr>
          <p:nvPr/>
        </p:nvSpPr>
        <p:spPr>
          <a:xfrm>
            <a:off x="561344" y="616463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GRADING BREAKDOWN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16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281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073" y="2083021"/>
            <a:ext cx="5849266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Website</a:t>
            </a:r>
            <a:b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</a:br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Assignment submission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Course announcements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Syllabus &amp; schedule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Grades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="" xmlns:a16="http://schemas.microsoft.com/office/drawing/2014/main" id="{80F736FA-C3C2-CA4D-983E-31AEEE0C9F49}"/>
              </a:ext>
            </a:extLst>
          </p:cNvPr>
          <p:cNvSpPr txBox="1">
            <a:spLocks/>
          </p:cNvSpPr>
          <p:nvPr/>
        </p:nvSpPr>
        <p:spPr>
          <a:xfrm>
            <a:off x="6135189" y="2337293"/>
            <a:ext cx="584926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Lab Manual manual.eg.poly.edu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Lab &amp; project information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Course material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Course policies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Help and how-</a:t>
            </a:r>
            <a:r>
              <a:rPr lang="en-US" sz="2800" dirty="0" err="1">
                <a:latin typeface="Proxima Nova Rg" panose="02000506030000020004" pitchFamily="2" charset="0"/>
              </a:rPr>
              <a:t>tos</a:t>
            </a:r>
            <a:endParaRPr lang="en-US" sz="28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b="1" dirty="0">
              <a:latin typeface="Proxima Nova Rg" panose="02000506030000020004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B16AFCA-9A34-41AE-B6F7-D37C3BDF45B6}"/>
              </a:ext>
            </a:extLst>
          </p:cNvPr>
          <p:cNvSpPr txBox="1">
            <a:spLocks/>
          </p:cNvSpPr>
          <p:nvPr/>
        </p:nvSpPr>
        <p:spPr>
          <a:xfrm>
            <a:off x="564107" y="64799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RESOURCES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17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205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 SUBMISSION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33496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work must be submitted electronically through the EG1003 website (eg.poly.edu)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>
                <a:latin typeface="Proxima Nova Rg" panose="02000506030000020004" pitchFamily="2" charset="0"/>
              </a:rPr>
              <a:t>All assignments </a:t>
            </a:r>
            <a:r>
              <a:rPr lang="en-US" dirty="0">
                <a:latin typeface="Proxima Nova Rg" panose="02000506030000020004" pitchFamily="2" charset="0"/>
              </a:rPr>
              <a:t>are due at 11:59 pm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Grades will not be negotiated if there is no electronic submission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5" name="Graphic 4" descr="Laptop">
            <a:extLst>
              <a:ext uri="{FF2B5EF4-FFF2-40B4-BE49-F238E27FC236}">
                <a16:creationId xmlns:a16="http://schemas.microsoft.com/office/drawing/2014/main" xmlns="" id="{E4B714D5-EBFA-405E-B42B-BB6F3B1B1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958978" y="3263793"/>
            <a:ext cx="2392621" cy="2392621"/>
          </a:xfrm>
          <a:prstGeom prst="rect">
            <a:avLst/>
          </a:prstGeom>
        </p:spPr>
      </p:pic>
      <p:pic>
        <p:nvPicPr>
          <p:cNvPr id="10" name="Graphic 9" descr="Document">
            <a:extLst>
              <a:ext uri="{FF2B5EF4-FFF2-40B4-BE49-F238E27FC236}">
                <a16:creationId xmlns:a16="http://schemas.microsoft.com/office/drawing/2014/main" xmlns="" id="{D3C5D6A2-C1AD-49A6-B835-63669E4FFB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440832" y="2284527"/>
            <a:ext cx="1907331" cy="190733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C2BAA33-2FAD-4BE4-9860-5742017FC5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95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Read the student manual for information (manual.eg.poly.edu)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the EG1003 website regularly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Check for last minute cancellations and changes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Stay connected with teammates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Express questions and concerns to your Professor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Ask questions!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069F268-4778-4D43-B983-C4CEE6236C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91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06D5A65-C0E3-4616-A1AA-F1A7F3588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Objectives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Absence &amp; Tardy Policies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Grading Breakdown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796988"/>
            <a:ext cx="0" cy="230094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xmlns="" id="{D817FA9A-1384-43C8-B09E-251698C53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441" y="1659594"/>
            <a:ext cx="3528332" cy="352833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1620A37-6C2C-4F53-9B84-FDEFCA8FAD10}"/>
              </a:ext>
            </a:extLst>
          </p:cNvPr>
          <p:cNvSpPr/>
          <p:nvPr/>
        </p:nvSpPr>
        <p:spPr>
          <a:xfrm>
            <a:off x="6096000" y="51879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Engineer courtesy of UC Riverside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4365173-84D7-42B6-B535-3D68E78867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59" y="1884633"/>
            <a:ext cx="6609783" cy="4051000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Explore concentrations of engineering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Develop professional skills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Teamwork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Oral communication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Written communication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Develop technical skills</a:t>
            </a:r>
            <a:r>
              <a:rPr lang="en-US" sz="2800" b="1" dirty="0">
                <a:latin typeface="Proxima Nova Rg" panose="02000506030000020004" pitchFamily="2" charset="0"/>
              </a:rPr>
              <a:t>	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Utilize the engineering design process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F824BC3-00EE-4F40-8632-C5884C09B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683" y="3615591"/>
            <a:ext cx="1788210" cy="17882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C81118E-B61C-4E41-A572-C05BF23FE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531" y="3895049"/>
            <a:ext cx="2045608" cy="15182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9BBB31A-5852-F648-853A-CEE2C3604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886" y="2314364"/>
            <a:ext cx="2961820" cy="112909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8D01EA89-A5D1-48B7-8CB0-1B370CCC07C9}"/>
              </a:ext>
            </a:extLst>
          </p:cNvPr>
          <p:cNvSpPr txBox="1">
            <a:spLocks/>
          </p:cNvSpPr>
          <p:nvPr/>
        </p:nvSpPr>
        <p:spPr>
          <a:xfrm>
            <a:off x="564107" y="64799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OBJECTIVES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0640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5555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5" name="Graphic 4" descr="Lecturer">
            <a:extLst>
              <a:ext uri="{FF2B5EF4-FFF2-40B4-BE49-F238E27FC236}">
                <a16:creationId xmlns="" xmlns:a16="http://schemas.microsoft.com/office/drawing/2014/main" id="{331280FE-FE07-8241-A124-30A17CA44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577" y="2381143"/>
            <a:ext cx="1987626" cy="1987626"/>
          </a:xfrm>
          <a:prstGeom prst="rect">
            <a:avLst/>
          </a:prstGeom>
        </p:spPr>
      </p:pic>
      <p:pic>
        <p:nvPicPr>
          <p:cNvPr id="15" name="Graphic 14" descr="Test tubes">
            <a:extLst>
              <a:ext uri="{FF2B5EF4-FFF2-40B4-BE49-F238E27FC236}">
                <a16:creationId xmlns="" xmlns:a16="http://schemas.microsoft.com/office/drawing/2014/main" id="{611AAA93-B052-114C-B336-607D1C6DBD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15969" y="2502279"/>
            <a:ext cx="1987626" cy="1987626"/>
          </a:xfrm>
          <a:prstGeom prst="rect">
            <a:avLst/>
          </a:prstGeom>
        </p:spPr>
      </p:pic>
      <p:pic>
        <p:nvPicPr>
          <p:cNvPr id="17" name="Graphic 16" descr="Teacher">
            <a:extLst>
              <a:ext uri="{FF2B5EF4-FFF2-40B4-BE49-F238E27FC236}">
                <a16:creationId xmlns="" xmlns:a16="http://schemas.microsoft.com/office/drawing/2014/main" id="{D531CAB7-AC9A-E042-A044-715160132C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6000" y="2368530"/>
            <a:ext cx="2255125" cy="2255125"/>
          </a:xfrm>
          <a:prstGeom prst="rect">
            <a:avLst/>
          </a:prstGeom>
        </p:spPr>
      </p:pic>
      <p:pic>
        <p:nvPicPr>
          <p:cNvPr id="19" name="Graphic 18" descr="Robot">
            <a:extLst>
              <a:ext uri="{FF2B5EF4-FFF2-40B4-BE49-F238E27FC236}">
                <a16:creationId xmlns="" xmlns:a16="http://schemas.microsoft.com/office/drawing/2014/main" id="{70448AD9-B5C1-9344-BEBC-165A67540A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08946" y="2368530"/>
            <a:ext cx="2024715" cy="202471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AFC3F76-900B-274D-B5E4-BBF7FCB2C6FB}"/>
              </a:ext>
            </a:extLst>
          </p:cNvPr>
          <p:cNvSpPr txBox="1"/>
          <p:nvPr/>
        </p:nvSpPr>
        <p:spPr>
          <a:xfrm>
            <a:off x="0" y="4485754"/>
            <a:ext cx="3176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Lecture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1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/ week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EFEE726-6E7A-4349-B023-2CBD64C86377}"/>
              </a:ext>
            </a:extLst>
          </p:cNvPr>
          <p:cNvSpPr txBox="1"/>
          <p:nvPr/>
        </p:nvSpPr>
        <p:spPr>
          <a:xfrm>
            <a:off x="2621392" y="4485754"/>
            <a:ext cx="3176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Lab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3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/ week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7A7F9A1-08AF-0A43-AE51-A831D1E1E81B}"/>
              </a:ext>
            </a:extLst>
          </p:cNvPr>
          <p:cNvSpPr txBox="1"/>
          <p:nvPr/>
        </p:nvSpPr>
        <p:spPr>
          <a:xfrm>
            <a:off x="5853191" y="4485753"/>
            <a:ext cx="2740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Recitation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1.5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/ week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384EFC0-82CA-1344-8915-F92D58EFCB41}"/>
              </a:ext>
            </a:extLst>
          </p:cNvPr>
          <p:cNvSpPr txBox="1"/>
          <p:nvPr/>
        </p:nvSpPr>
        <p:spPr>
          <a:xfrm>
            <a:off x="8721476" y="4481449"/>
            <a:ext cx="2999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Semester-Long Design Project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8164FC0B-C2E8-448E-BDE3-B693AB0F67F6}"/>
              </a:ext>
            </a:extLst>
          </p:cNvPr>
          <p:cNvSpPr txBox="1">
            <a:spLocks/>
          </p:cNvSpPr>
          <p:nvPr/>
        </p:nvSpPr>
        <p:spPr>
          <a:xfrm>
            <a:off x="564107" y="636523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FORMAT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71801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65DA58-A826-B043-9CC3-7A4E61954D25}"/>
              </a:ext>
            </a:extLst>
          </p:cNvPr>
          <p:cNvSpPr/>
          <p:nvPr/>
        </p:nvSpPr>
        <p:spPr>
          <a:xfrm>
            <a:off x="5875723" y="2495327"/>
            <a:ext cx="59071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Department and guest lecturers cover engineering aspects</a:t>
            </a:r>
          </a:p>
          <a:p>
            <a:endParaRPr lang="en-US" sz="28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Mandatory attendance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Taken during first five minutes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Don’t be late!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="" xmlns:a16="http://schemas.microsoft.com/office/drawing/2014/main" id="{611B9FE5-3F6D-5A4A-807B-64F93D929B1B}"/>
              </a:ext>
            </a:extLst>
          </p:cNvPr>
          <p:cNvGraphicFramePr/>
          <p:nvPr>
            <p:extLst/>
          </p:nvPr>
        </p:nvGraphicFramePr>
        <p:xfrm>
          <a:off x="-1113971" y="1613145"/>
          <a:ext cx="6692735" cy="4280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itle 1">
            <a:extLst>
              <a:ext uri="{FF2B5EF4-FFF2-40B4-BE49-F238E27FC236}">
                <a16:creationId xmlns="" xmlns:a16="http://schemas.microsoft.com/office/drawing/2014/main" id="{C6209FF8-7140-4474-A80C-9EA319E8E66E}"/>
              </a:ext>
            </a:extLst>
          </p:cNvPr>
          <p:cNvSpPr txBox="1">
            <a:spLocks/>
          </p:cNvSpPr>
          <p:nvPr/>
        </p:nvSpPr>
        <p:spPr>
          <a:xfrm>
            <a:off x="564107" y="64799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LECTURE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10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87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65DA58-A826-B043-9CC3-7A4E61954D25}"/>
              </a:ext>
            </a:extLst>
          </p:cNvPr>
          <p:cNvSpPr/>
          <p:nvPr/>
        </p:nvSpPr>
        <p:spPr>
          <a:xfrm>
            <a:off x="829266" y="2078575"/>
            <a:ext cx="1079862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Lab groups of 2-3 students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Weekly lab report due at </a:t>
            </a: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11:59 pm </a:t>
            </a:r>
            <a:r>
              <a:rPr lang="en-US" sz="2800" dirty="0">
                <a:latin typeface="Proxima Nova Rg" panose="02000506030000020004" pitchFamily="2" charset="0"/>
              </a:rPr>
              <a:t>on night before the next lab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Weekly quiz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Lab material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Lecture material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Makeup labs requested on EG website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73F05AF-7EA0-406C-81EE-580E57A81AEB}"/>
              </a:ext>
            </a:extLst>
          </p:cNvPr>
          <p:cNvSpPr txBox="1">
            <a:spLocks/>
          </p:cNvSpPr>
          <p:nvPr/>
        </p:nvSpPr>
        <p:spPr>
          <a:xfrm>
            <a:off x="564107" y="64799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LABORATORY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11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539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DE5C4BF-99C1-0240-B7D0-C1342C867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420" y="2392017"/>
            <a:ext cx="3048000" cy="304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564107" y="1930858"/>
            <a:ext cx="8719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Student presentations on labs &amp; projects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Due at </a:t>
            </a:r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11:59 pm </a:t>
            </a:r>
            <a:r>
              <a:rPr lang="en-US" sz="2800" dirty="0">
                <a:latin typeface="Proxima Nova Rg" panose="02000506030000020004" pitchFamily="2" charset="0"/>
              </a:rPr>
              <a:t>the night before recitation</a:t>
            </a:r>
          </a:p>
          <a:p>
            <a:endParaRPr lang="en-US" sz="28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Professor and TA material on becoming a well-rounded engineer: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Engineering career pathways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Professional skills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Engineering mindset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Technical writing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380BAA9B-1E2C-4AFC-AC53-F34A455258AD}"/>
              </a:ext>
            </a:extLst>
          </p:cNvPr>
          <p:cNvSpPr txBox="1">
            <a:spLocks/>
          </p:cNvSpPr>
          <p:nvPr/>
        </p:nvSpPr>
        <p:spPr>
          <a:xfrm>
            <a:off x="564107" y="63166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RECITATION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253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97C27AE-1222-914E-A369-FDD4A8E0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85" b="20242"/>
          <a:stretch/>
        </p:blipFill>
        <p:spPr>
          <a:xfrm>
            <a:off x="5821905" y="2492977"/>
            <a:ext cx="5531893" cy="32154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C89C1D0-39F6-2D42-8646-192431712881}"/>
              </a:ext>
            </a:extLst>
          </p:cNvPr>
          <p:cNvSpPr/>
          <p:nvPr/>
        </p:nvSpPr>
        <p:spPr>
          <a:xfrm>
            <a:off x="564107" y="2792632"/>
            <a:ext cx="55318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Ten-week project</a:t>
            </a:r>
          </a:p>
          <a:p>
            <a:endParaRPr lang="en-US" sz="28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Teams of 2-3 students</a:t>
            </a:r>
          </a:p>
          <a:p>
            <a:endParaRPr lang="en-US" sz="28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More info to come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B892D18-96CB-6A47-B79A-F2F1DFF0329B}"/>
              </a:ext>
            </a:extLst>
          </p:cNvPr>
          <p:cNvSpPr/>
          <p:nvPr/>
        </p:nvSpPr>
        <p:spPr>
          <a:xfrm>
            <a:off x="6021284" y="5704871"/>
            <a:ext cx="5133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Sample SLDP RAD project courtesy of EG1003</a:t>
            </a: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D10144E-90CE-4DBB-9EAE-D250F7C0B420}"/>
              </a:ext>
            </a:extLst>
          </p:cNvPr>
          <p:cNvSpPr txBox="1">
            <a:spLocks/>
          </p:cNvSpPr>
          <p:nvPr/>
        </p:nvSpPr>
        <p:spPr>
          <a:xfrm>
            <a:off x="564107" y="755213"/>
            <a:ext cx="11063786" cy="14371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SEMESTER-LONG DESIGN PROJECT (SLDP)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13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63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941113" y="2134691"/>
            <a:ext cx="11154281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Lecture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Attendance in first five minutes</a:t>
            </a:r>
          </a:p>
          <a:p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Laboratory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No extensions on quiz time for tardiness</a:t>
            </a:r>
          </a:p>
          <a:p>
            <a:r>
              <a:rPr lang="en-US" sz="2800" dirty="0" smtClean="0">
                <a:solidFill>
                  <a:schemeClr val="accent6"/>
                </a:solidFill>
                <a:latin typeface="Proxima Nova Lt" panose="02000506030000020004" pitchFamily="50" charset="0"/>
              </a:rPr>
              <a:t>Recitation</a:t>
            </a:r>
            <a:endParaRPr lang="en-US" sz="2800" dirty="0">
              <a:solidFill>
                <a:schemeClr val="accent6"/>
              </a:solidFill>
              <a:latin typeface="Proxima Nova Lt" panose="02000506030000020004" pitchFamily="50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Unexcused absences result in 0 on presentation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Proxima Nova Rg" panose="02000506030000020004" pitchFamily="2" charset="0"/>
              </a:rPr>
              <a:t>Your </a:t>
            </a:r>
            <a:r>
              <a:rPr lang="en-US" sz="2800" dirty="0">
                <a:latin typeface="Proxima Nova Rg" panose="02000506030000020004" pitchFamily="2" charset="0"/>
              </a:rPr>
              <a:t>group will present without you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60B027E9-1156-47A0-A790-60F8A5BE6D6E}"/>
              </a:ext>
            </a:extLst>
          </p:cNvPr>
          <p:cNvSpPr txBox="1">
            <a:spLocks/>
          </p:cNvSpPr>
          <p:nvPr/>
        </p:nvSpPr>
        <p:spPr>
          <a:xfrm>
            <a:off x="564107" y="63166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ABSENCE &amp; TARDY POLICIES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14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47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379</Words>
  <Application>Microsoft Office PowerPoint</Application>
  <PresentationFormat>Widescreen</PresentationFormat>
  <Paragraphs>128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 Light</vt:lpstr>
      <vt:lpstr>Arial</vt:lpstr>
      <vt:lpstr>Proxima Nova Rg</vt:lpstr>
      <vt:lpstr>Gotham Medium</vt:lpstr>
      <vt:lpstr>Calibri</vt:lpstr>
      <vt:lpstr>Proxima Nova Lt</vt:lpstr>
      <vt:lpstr>Office Theme</vt:lpstr>
      <vt:lpstr>INTRODUCTION TO EGED III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 SUBMISSION</vt:lpstr>
      <vt:lpstr>CLOSING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40</cp:revision>
  <dcterms:created xsi:type="dcterms:W3CDTF">2019-06-25T23:10:16Z</dcterms:created>
  <dcterms:modified xsi:type="dcterms:W3CDTF">2020-09-06T09:40:37Z</dcterms:modified>
</cp:coreProperties>
</file>