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0"/>
  </p:notesMasterIdLst>
  <p:sldIdLst>
    <p:sldId id="301" r:id="rId2"/>
    <p:sldId id="302" r:id="rId3"/>
    <p:sldId id="303" r:id="rId4"/>
    <p:sldId id="304" r:id="rId5"/>
    <p:sldId id="331" r:id="rId6"/>
    <p:sldId id="333" r:id="rId7"/>
    <p:sldId id="334" r:id="rId8"/>
    <p:sldId id="335" r:id="rId9"/>
    <p:sldId id="326" r:id="rId10"/>
    <p:sldId id="336" r:id="rId11"/>
    <p:sldId id="332" r:id="rId12"/>
    <p:sldId id="330" r:id="rId13"/>
    <p:sldId id="329" r:id="rId14"/>
    <p:sldId id="327" r:id="rId15"/>
    <p:sldId id="324" r:id="rId16"/>
    <p:sldId id="322" r:id="rId17"/>
    <p:sldId id="325" r:id="rId18"/>
    <p:sldId id="323" r:id="rId19"/>
  </p:sldIdLst>
  <p:sldSz cx="12192000" cy="6858000"/>
  <p:notesSz cx="6858000" cy="9144000"/>
  <p:embeddedFontLs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lack" pitchFamily="2" charset="77"/>
      <p:bold r:id="rId25"/>
      <p:italic r:id="rId26"/>
      <p:boldItalic r:id="rId27"/>
    </p:embeddedFont>
    <p:embeddedFont>
      <p:font typeface="Proxima Nova" panose="02000506030000020004" pitchFamily="2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067"/>
    <a:srgbClr val="23005F"/>
    <a:srgbClr val="B9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49"/>
  </p:normalViewPr>
  <p:slideViewPr>
    <p:cSldViewPr snapToGrid="0" snapToObjects="1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B153972F-0835-470B-F7CB-4D080BEA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>
            <a:extLst>
              <a:ext uri="{FF2B5EF4-FFF2-40B4-BE49-F238E27FC236}">
                <a16:creationId xmlns:a16="http://schemas.microsoft.com/office/drawing/2014/main" id="{565E83DB-EC5D-12CF-418D-5FEF2AB962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>
            <a:extLst>
              <a:ext uri="{FF2B5EF4-FFF2-40B4-BE49-F238E27FC236}">
                <a16:creationId xmlns:a16="http://schemas.microsoft.com/office/drawing/2014/main" id="{049202ED-5A6E-F745-D9EA-688198E4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054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65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505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828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56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281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6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78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11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76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7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9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01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5CAF3B86-0835-D94C-583A-2F3D37695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>
            <a:extLst>
              <a:ext uri="{FF2B5EF4-FFF2-40B4-BE49-F238E27FC236}">
                <a16:creationId xmlns:a16="http://schemas.microsoft.com/office/drawing/2014/main" id="{74A1D534-9174-C5B0-18DE-76D0DA774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>
            <a:extLst>
              <a:ext uri="{FF2B5EF4-FFF2-40B4-BE49-F238E27FC236}">
                <a16:creationId xmlns:a16="http://schemas.microsoft.com/office/drawing/2014/main" id="{D3EB6BFD-E6B7-11EC-49F6-D7334F1E82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13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4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LAZ &amp;MRR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4A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7BC43E00-6BC4-8635-6599-087868C0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18ACA-3CFB-75F5-ACDC-33E9C3D1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B0F0E-8184-E5E0-9BF6-A9EF7B244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0" name="Google Shape;1469;p173">
            <a:extLst>
              <a:ext uri="{FF2B5EF4-FFF2-40B4-BE49-F238E27FC236}">
                <a16:creationId xmlns:a16="http://schemas.microsoft.com/office/drawing/2014/main" id="{6B447B00-074B-976E-7B02-0837602E4A2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" name="Google Shape;1444;p171">
            <a:extLst>
              <a:ext uri="{FF2B5EF4-FFF2-40B4-BE49-F238E27FC236}">
                <a16:creationId xmlns:a16="http://schemas.microsoft.com/office/drawing/2014/main" id="{B7A50245-3318-F96C-1A23-9FC3F82EFD4A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1444;p171">
            <a:extLst>
              <a:ext uri="{FF2B5EF4-FFF2-40B4-BE49-F238E27FC236}">
                <a16:creationId xmlns:a16="http://schemas.microsoft.com/office/drawing/2014/main" id="{1AE96B23-599B-AADA-6288-1BDCF29767C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474DCEB-B0A7-BA93-BAD6-270FE1307B1B}"/>
              </a:ext>
            </a:extLst>
          </p:cNvPr>
          <p:cNvSpPr txBox="1"/>
          <p:nvPr/>
        </p:nvSpPr>
        <p:spPr>
          <a:xfrm>
            <a:off x="485533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55" name="Google Shape;1444;p171">
            <a:extLst>
              <a:ext uri="{FF2B5EF4-FFF2-40B4-BE49-F238E27FC236}">
                <a16:creationId xmlns:a16="http://schemas.microsoft.com/office/drawing/2014/main" id="{E002E646-7917-610A-1BB8-4E5520FC89E1}"/>
              </a:ext>
            </a:extLst>
          </p:cNvPr>
          <p:cNvCxnSpPr>
            <a:cxnSpLocks/>
          </p:cNvCxnSpPr>
          <p:nvPr/>
        </p:nvCxnSpPr>
        <p:spPr>
          <a:xfrm>
            <a:off x="485533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6F32C7B-7D34-3612-0449-E355A05C31D8}"/>
              </a:ext>
            </a:extLst>
          </p:cNvPr>
          <p:cNvSpPr txBox="1"/>
          <p:nvPr/>
        </p:nvSpPr>
        <p:spPr>
          <a:xfrm>
            <a:off x="3417088" y="1916899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Ultrasonic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0" name="Google Shape;1444;p171">
            <a:extLst>
              <a:ext uri="{FF2B5EF4-FFF2-40B4-BE49-F238E27FC236}">
                <a16:creationId xmlns:a16="http://schemas.microsoft.com/office/drawing/2014/main" id="{33ABE682-3546-9EEF-DB93-8A5DF4E00425}"/>
              </a:ext>
            </a:extLst>
          </p:cNvPr>
          <p:cNvCxnSpPr>
            <a:cxnSpLocks/>
          </p:cNvCxnSpPr>
          <p:nvPr/>
        </p:nvCxnSpPr>
        <p:spPr>
          <a:xfrm>
            <a:off x="3417088" y="2286231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908DACB-2DF6-9EAF-E94E-C8979802736C}"/>
              </a:ext>
            </a:extLst>
          </p:cNvPr>
          <p:cNvSpPr txBox="1"/>
          <p:nvPr/>
        </p:nvSpPr>
        <p:spPr>
          <a:xfrm>
            <a:off x="6387070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Touch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2" name="Google Shape;1444;p171">
            <a:extLst>
              <a:ext uri="{FF2B5EF4-FFF2-40B4-BE49-F238E27FC236}">
                <a16:creationId xmlns:a16="http://schemas.microsoft.com/office/drawing/2014/main" id="{D1D04C1F-D843-064C-9F3B-F4929E55431B}"/>
              </a:ext>
            </a:extLst>
          </p:cNvPr>
          <p:cNvCxnSpPr>
            <a:cxnSpLocks/>
          </p:cNvCxnSpPr>
          <p:nvPr/>
        </p:nvCxnSpPr>
        <p:spPr>
          <a:xfrm>
            <a:off x="6387070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7" name="Google Shape;1444;p171">
            <a:extLst>
              <a:ext uri="{FF2B5EF4-FFF2-40B4-BE49-F238E27FC236}">
                <a16:creationId xmlns:a16="http://schemas.microsoft.com/office/drawing/2014/main" id="{C2697A90-5097-732D-E314-647B42539C4E}"/>
              </a:ext>
            </a:extLst>
          </p:cNvPr>
          <p:cNvCxnSpPr>
            <a:cxnSpLocks/>
          </p:cNvCxnSpPr>
          <p:nvPr/>
        </p:nvCxnSpPr>
        <p:spPr>
          <a:xfrm>
            <a:off x="9383376" y="2266950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8F1059F-D5C4-C389-C028-4D5D8B8747BC}"/>
              </a:ext>
            </a:extLst>
          </p:cNvPr>
          <p:cNvSpPr txBox="1"/>
          <p:nvPr/>
        </p:nvSpPr>
        <p:spPr>
          <a:xfrm>
            <a:off x="437383" y="2731296"/>
            <a:ext cx="2543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Tracks the angle that the robot is turning or positioned at.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8AC6BDFD-B111-B826-F609-67802F8942D8}"/>
              </a:ext>
            </a:extLst>
          </p:cNvPr>
          <p:cNvSpPr txBox="1"/>
          <p:nvPr/>
        </p:nvSpPr>
        <p:spPr>
          <a:xfrm>
            <a:off x="3417088" y="2541210"/>
            <a:ext cx="2597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how far the robot is from an obstacle. (returns the total distance)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371D059D-61DA-AF16-A902-C4B968332DFC}"/>
              </a:ext>
            </a:extLst>
          </p:cNvPr>
          <p:cNvSpPr txBox="1"/>
          <p:nvPr/>
        </p:nvSpPr>
        <p:spPr>
          <a:xfrm>
            <a:off x="6387070" y="2594915"/>
            <a:ext cx="25446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whether the robot is pressing against and obstacle or edge of the course.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C42187F5-6D36-6261-8949-1A34033B06FA}"/>
              </a:ext>
            </a:extLst>
          </p:cNvPr>
          <p:cNvSpPr txBox="1"/>
          <p:nvPr/>
        </p:nvSpPr>
        <p:spPr>
          <a:xfrm>
            <a:off x="9329077" y="2509190"/>
            <a:ext cx="2586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Detects if there are obstacles in the robot’s path. (returns HIGH if there’s an obstacle and LOW if there isn’t)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4" name="Google Shape;182;p25">
            <a:extLst>
              <a:ext uri="{FF2B5EF4-FFF2-40B4-BE49-F238E27FC236}">
                <a16:creationId xmlns:a16="http://schemas.microsoft.com/office/drawing/2014/main" id="{B93DF5B4-B055-EB56-042E-2DAE9167B12B}"/>
              </a:ext>
            </a:extLst>
          </p:cNvPr>
          <p:cNvSpPr txBox="1">
            <a:spLocks/>
          </p:cNvSpPr>
          <p:nvPr/>
        </p:nvSpPr>
        <p:spPr>
          <a:xfrm>
            <a:off x="582162" y="1548696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Manufacturing for VEX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Parts can be 3D printed or built in the OL craft station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Examples include: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Bumpers for Robot corners</a:t>
            </a: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Claw Attachments</a:t>
            </a: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Battery, motor shield, sensor housing units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342900">
              <a:lnSpc>
                <a:spcPct val="90000"/>
              </a:lnSpc>
              <a:buClr>
                <a:schemeClr val="bg1"/>
              </a:buClr>
              <a:buSzPts val="1800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8" name="Picture 7" descr="A blue paper object with a hole in the top&#10;&#10;Description automatically generated">
            <a:extLst>
              <a:ext uri="{FF2B5EF4-FFF2-40B4-BE49-F238E27FC236}">
                <a16:creationId xmlns:a16="http://schemas.microsoft.com/office/drawing/2014/main" id="{48847FC3-4241-4229-0EBF-814C7DF67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959" y="1722598"/>
            <a:ext cx="4091984" cy="2653396"/>
          </a:xfrm>
          <a:prstGeom prst="roundRect">
            <a:avLst/>
          </a:prstGeom>
        </p:spPr>
      </p:pic>
      <p:sp>
        <p:nvSpPr>
          <p:cNvPr id="9" name="Google Shape;187;p25">
            <a:extLst>
              <a:ext uri="{FF2B5EF4-FFF2-40B4-BE49-F238E27FC236}">
                <a16:creationId xmlns:a16="http://schemas.microsoft.com/office/drawing/2014/main" id="{0D9AE5CD-5C1F-3839-A678-225B787F846D}"/>
              </a:ext>
            </a:extLst>
          </p:cNvPr>
          <p:cNvSpPr/>
          <p:nvPr/>
        </p:nvSpPr>
        <p:spPr>
          <a:xfrm>
            <a:off x="6615514" y="4633669"/>
            <a:ext cx="45488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11: Gyro Sensor Screw Mount Mesh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1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30" name="Google Shape;1469;p173">
            <a:extLst>
              <a:ext uri="{FF2B5EF4-FFF2-40B4-BE49-F238E27FC236}">
                <a16:creationId xmlns:a16="http://schemas.microsoft.com/office/drawing/2014/main" id="{B8B072FE-B84E-4C7D-FFD8-06E92AC87E04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Google Shape;1444;p171">
            <a:extLst>
              <a:ext uri="{FF2B5EF4-FFF2-40B4-BE49-F238E27FC236}">
                <a16:creationId xmlns:a16="http://schemas.microsoft.com/office/drawing/2014/main" id="{03CB2FE2-2462-CB7C-FA28-6C1AF225FD0E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15B69D16-2DE9-4BFC-23EA-A96C573BCF9C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216;p8">
            <a:extLst>
              <a:ext uri="{FF2B5EF4-FFF2-40B4-BE49-F238E27FC236}">
                <a16:creationId xmlns:a16="http://schemas.microsoft.com/office/drawing/2014/main" id="{8AE8077E-2430-8F3D-59F6-3661697A77D5}"/>
              </a:ext>
            </a:extLst>
          </p:cNvPr>
          <p:cNvSpPr txBox="1">
            <a:spLocks/>
          </p:cNvSpPr>
          <p:nvPr/>
        </p:nvSpPr>
        <p:spPr>
          <a:xfrm>
            <a:off x="1058091" y="1923350"/>
            <a:ext cx="554766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lab PC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Pre-built mini VEX robot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Mini VEX Course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 Sensor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" name="Google Shape;1466;p173">
            <a:extLst>
              <a:ext uri="{FF2B5EF4-FFF2-40B4-BE49-F238E27FC236}">
                <a16:creationId xmlns:a16="http://schemas.microsoft.com/office/drawing/2014/main" id="{73B43EE8-CA51-16A5-AE4C-BCD2E19312D4}"/>
              </a:ext>
            </a:extLst>
          </p:cNvPr>
          <p:cNvSpPr/>
          <p:nvPr/>
        </p:nvSpPr>
        <p:spPr>
          <a:xfrm>
            <a:off x="6605752" y="284894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65;p173">
            <a:extLst>
              <a:ext uri="{FF2B5EF4-FFF2-40B4-BE49-F238E27FC236}">
                <a16:creationId xmlns:a16="http://schemas.microsoft.com/office/drawing/2014/main" id="{D5BEB66A-55E8-7A9A-1D12-4A6DDC2BBD55}"/>
              </a:ext>
            </a:extLst>
          </p:cNvPr>
          <p:cNvSpPr/>
          <p:nvPr/>
        </p:nvSpPr>
        <p:spPr>
          <a:xfrm>
            <a:off x="7160848" y="1536386"/>
            <a:ext cx="3733336" cy="373333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Picture 35" descr="A model of a robot&#10;&#10;Description automatically generated">
            <a:extLst>
              <a:ext uri="{FF2B5EF4-FFF2-40B4-BE49-F238E27FC236}">
                <a16:creationId xmlns:a16="http://schemas.microsoft.com/office/drawing/2014/main" id="{4EAE700A-63CD-7CA2-EC08-58C33CDB3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055" y="2208164"/>
            <a:ext cx="3909782" cy="2389780"/>
          </a:xfrm>
          <a:prstGeom prst="rect">
            <a:avLst/>
          </a:prstGeom>
        </p:spPr>
      </p:pic>
      <p:sp>
        <p:nvSpPr>
          <p:cNvPr id="39" name="Google Shape;221;p8">
            <a:extLst>
              <a:ext uri="{FF2B5EF4-FFF2-40B4-BE49-F238E27FC236}">
                <a16:creationId xmlns:a16="http://schemas.microsoft.com/office/drawing/2014/main" id="{62346AB2-9BF8-A4C6-AB40-8B830ACC6963}"/>
              </a:ext>
            </a:extLst>
          </p:cNvPr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12: Mini VEX robot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29;p9">
            <a:extLst>
              <a:ext uri="{FF2B5EF4-FFF2-40B4-BE49-F238E27FC236}">
                <a16:creationId xmlns:a16="http://schemas.microsoft.com/office/drawing/2014/main" id="{4FCE6DAE-0681-83FE-4007-793CF9A03BC8}"/>
              </a:ext>
            </a:extLst>
          </p:cNvPr>
          <p:cNvSpPr txBox="1">
            <a:spLocks/>
          </p:cNvSpPr>
          <p:nvPr/>
        </p:nvSpPr>
        <p:spPr>
          <a:xfrm>
            <a:off x="578166" y="1541013"/>
            <a:ext cx="6185241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1: Importing the Library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Coding the robot to move forward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Traverse tiles 1-4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Use gyro sensor to turn the robot </a:t>
            </a: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Traverse tiles 4-5 </a:t>
            </a:r>
          </a:p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Extra: Complete the Entire Course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Traverse tiles 5-8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8" name="Google Shape;236;p9" descr="No description available.">
            <a:extLst>
              <a:ext uri="{FF2B5EF4-FFF2-40B4-BE49-F238E27FC236}">
                <a16:creationId xmlns:a16="http://schemas.microsoft.com/office/drawing/2014/main" id="{537BAE5F-8A6D-B095-FD3B-06BCD7A24C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95795" y="2206752"/>
            <a:ext cx="3595568" cy="2460119"/>
          </a:xfrm>
          <a:prstGeom prst="roundRect">
            <a:avLst/>
          </a:prstGeom>
          <a:noFill/>
          <a:ln w="254000">
            <a:solidFill>
              <a:srgbClr val="B9ADE5"/>
            </a:solidFill>
          </a:ln>
        </p:spPr>
      </p:pic>
      <p:sp>
        <p:nvSpPr>
          <p:cNvPr id="29" name="Google Shape;234;p9">
            <a:extLst>
              <a:ext uri="{FF2B5EF4-FFF2-40B4-BE49-F238E27FC236}">
                <a16:creationId xmlns:a16="http://schemas.microsoft.com/office/drawing/2014/main" id="{64326037-7C94-98A9-8C11-189A41291061}"/>
              </a:ext>
            </a:extLst>
          </p:cNvPr>
          <p:cNvSpPr/>
          <p:nvPr/>
        </p:nvSpPr>
        <p:spPr>
          <a:xfrm>
            <a:off x="7102031" y="5114838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13: Mini VEX Robot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465;p173">
            <a:extLst>
              <a:ext uri="{FF2B5EF4-FFF2-40B4-BE49-F238E27FC236}">
                <a16:creationId xmlns:a16="http://schemas.microsoft.com/office/drawing/2014/main" id="{264466CC-ECF3-C162-01FE-D39B6B8DFF7B}"/>
              </a:ext>
            </a:extLst>
          </p:cNvPr>
          <p:cNvSpPr/>
          <p:nvPr/>
        </p:nvSpPr>
        <p:spPr>
          <a:xfrm>
            <a:off x="8083018" y="4486439"/>
            <a:ext cx="1370302" cy="1370302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466;p173">
            <a:extLst>
              <a:ext uri="{FF2B5EF4-FFF2-40B4-BE49-F238E27FC236}">
                <a16:creationId xmlns:a16="http://schemas.microsoft.com/office/drawing/2014/main" id="{3693C8C3-C330-1D6E-F92E-80CE93954B39}"/>
              </a:ext>
            </a:extLst>
          </p:cNvPr>
          <p:cNvSpPr/>
          <p:nvPr/>
        </p:nvSpPr>
        <p:spPr>
          <a:xfrm>
            <a:off x="7770497" y="251831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465;p173">
            <a:extLst>
              <a:ext uri="{FF2B5EF4-FFF2-40B4-BE49-F238E27FC236}">
                <a16:creationId xmlns:a16="http://schemas.microsoft.com/office/drawing/2014/main" id="{F7A0F97C-9309-ED2F-2740-8654376B9317}"/>
              </a:ext>
            </a:extLst>
          </p:cNvPr>
          <p:cNvSpPr/>
          <p:nvPr/>
        </p:nvSpPr>
        <p:spPr>
          <a:xfrm>
            <a:off x="3030199" y="1580549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466;p173">
            <a:extLst>
              <a:ext uri="{FF2B5EF4-FFF2-40B4-BE49-F238E27FC236}">
                <a16:creationId xmlns:a16="http://schemas.microsoft.com/office/drawing/2014/main" id="{F7ACA84D-0795-1183-8E5E-E858DE134953}"/>
              </a:ext>
            </a:extLst>
          </p:cNvPr>
          <p:cNvSpPr/>
          <p:nvPr/>
        </p:nvSpPr>
        <p:spPr>
          <a:xfrm>
            <a:off x="1379227" y="2212196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Picture 18" descr="A black and white track&#10;&#10;Description automatically generated with medium confidence">
            <a:extLst>
              <a:ext uri="{FF2B5EF4-FFF2-40B4-BE49-F238E27FC236}">
                <a16:creationId xmlns:a16="http://schemas.microsoft.com/office/drawing/2014/main" id="{A3D051C1-033B-C307-8C81-06D254BB6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652" y="1357160"/>
            <a:ext cx="7410693" cy="4114593"/>
          </a:xfrm>
          <a:prstGeom prst="rect">
            <a:avLst/>
          </a:prstGeom>
        </p:spPr>
      </p:pic>
      <p:sp>
        <p:nvSpPr>
          <p:cNvPr id="20" name="Google Shape;248;p10">
            <a:extLst>
              <a:ext uri="{FF2B5EF4-FFF2-40B4-BE49-F238E27FC236}">
                <a16:creationId xmlns:a16="http://schemas.microsoft.com/office/drawing/2014/main" id="{8A73E1DA-2D4F-3C31-7CE7-AABEAB116E1C}"/>
              </a:ext>
            </a:extLst>
          </p:cNvPr>
          <p:cNvSpPr/>
          <p:nvPr/>
        </p:nvSpPr>
        <p:spPr>
          <a:xfrm>
            <a:off x="3704451" y="560830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14: Mini VEX Course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4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C46BDA1E-24F3-286F-AF2E-EE34CA4F6480}"/>
              </a:ext>
            </a:extLst>
          </p:cNvPr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766F25F-9DAB-8755-55CD-08B3AC21B531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07FB5CAF-9E81-AE6F-C796-3324EDDE8796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2;p18">
            <a:extLst>
              <a:ext uri="{FF2B5EF4-FFF2-40B4-BE49-F238E27FC236}">
                <a16:creationId xmlns:a16="http://schemas.microsoft.com/office/drawing/2014/main" id="{51502774-64C6-32D3-EBCB-B397DE683448}"/>
              </a:ext>
            </a:extLst>
          </p:cNvPr>
          <p:cNvSpPr txBox="1">
            <a:spLocks/>
          </p:cNvSpPr>
          <p:nvPr/>
        </p:nvSpPr>
        <p:spPr>
          <a:xfrm>
            <a:off x="443753" y="1589198"/>
            <a:ext cx="6556137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Space Exploration and Colonization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Exploration or exploitation?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Right to alter landscape of other planets?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High risk activity (causes body mass loss, sleeplessness, etc.)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Causes pollution in space- what is our obligation to clean it up?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Funded by governments and private businesses- should funds be used elsewhere?</a:t>
            </a:r>
          </a:p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Discuss other ethical dilemmas regarding space.</a:t>
            </a:r>
          </a:p>
        </p:txBody>
      </p:sp>
      <p:pic>
        <p:nvPicPr>
          <p:cNvPr id="13" name="Google Shape;159;p18">
            <a:extLst>
              <a:ext uri="{FF2B5EF4-FFF2-40B4-BE49-F238E27FC236}">
                <a16:creationId xmlns:a16="http://schemas.microsoft.com/office/drawing/2014/main" id="{66B60DCB-5DDD-D571-97CB-A354961D5C1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0533" y="2128438"/>
            <a:ext cx="3860830" cy="2573243"/>
          </a:xfrm>
          <a:prstGeom prst="roundRect">
            <a:avLst/>
          </a:prstGeom>
          <a:noFill/>
          <a:ln w="254000">
            <a:solidFill>
              <a:srgbClr val="B9ADE5"/>
            </a:solidFill>
          </a:ln>
        </p:spPr>
      </p:pic>
      <p:sp>
        <p:nvSpPr>
          <p:cNvPr id="14" name="Google Shape;158;p18">
            <a:extLst>
              <a:ext uri="{FF2B5EF4-FFF2-40B4-BE49-F238E27FC236}">
                <a16:creationId xmlns:a16="http://schemas.microsoft.com/office/drawing/2014/main" id="{B548DEF7-5E3F-A56A-6ED2-C82A226840F8}"/>
              </a:ext>
            </a:extLst>
          </p:cNvPr>
          <p:cNvSpPr/>
          <p:nvPr/>
        </p:nvSpPr>
        <p:spPr>
          <a:xfrm>
            <a:off x="7531563" y="5105868"/>
            <a:ext cx="3690502" cy="37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16: Je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ff Bezos’ space exploration company Blue Origin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5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A9C9B1ED-F23B-9AC6-851F-9529459F5B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7CB8BE4F-2A15-55A3-FE59-9F07C0CA15BA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BDEDF844-C44B-04F1-BB4E-AA516FCC15F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9BC4EDD-086F-6EA4-CF60-57696965F928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37315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BAC1365E-A4CA-6C45-9CC1-C16D50348EC8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1DFB428-90F5-7A14-7EBA-6B59810D6BC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8CE51FC2-FBEF-BB28-E6A3-351D6C394F47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265;p12">
            <a:extLst>
              <a:ext uri="{FF2B5EF4-FFF2-40B4-BE49-F238E27FC236}">
                <a16:creationId xmlns:a16="http://schemas.microsoft.com/office/drawing/2014/main" id="{9A4DC41E-ADF6-AD85-ED44-08F5E96E9AF2}"/>
              </a:ext>
            </a:extLst>
          </p:cNvPr>
          <p:cNvSpPr txBox="1">
            <a:spLocks/>
          </p:cNvSpPr>
          <p:nvPr/>
        </p:nvSpPr>
        <p:spPr>
          <a:xfrm>
            <a:off x="578166" y="1532906"/>
            <a:ext cx="5774512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Ask TAs for help if needed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careful not to go full power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27AB35F6-8BB5-D0F1-FDDD-E6E627614DD2}"/>
              </a:ext>
            </a:extLst>
          </p:cNvPr>
          <p:cNvSpPr/>
          <p:nvPr/>
        </p:nvSpPr>
        <p:spPr>
          <a:xfrm>
            <a:off x="8815786" y="1532906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6;p173">
            <a:extLst>
              <a:ext uri="{FF2B5EF4-FFF2-40B4-BE49-F238E27FC236}">
                <a16:creationId xmlns:a16="http://schemas.microsoft.com/office/drawing/2014/main" id="{9C416C12-B30C-0EF8-34A0-F5EE2B48C0F6}"/>
              </a:ext>
            </a:extLst>
          </p:cNvPr>
          <p:cNvSpPr/>
          <p:nvPr/>
        </p:nvSpPr>
        <p:spPr>
          <a:xfrm>
            <a:off x="7164814" y="2402739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 descr="A blue battery with red wire&#10;&#10;Description automatically generated">
            <a:extLst>
              <a:ext uri="{FF2B5EF4-FFF2-40B4-BE49-F238E27FC236}">
                <a16:creationId xmlns:a16="http://schemas.microsoft.com/office/drawing/2014/main" id="{3CEE7C4A-2D38-3385-4E8D-EB2907C69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026" y="1630539"/>
            <a:ext cx="3416300" cy="2933700"/>
          </a:xfrm>
          <a:prstGeom prst="rect">
            <a:avLst/>
          </a:prstGeom>
        </p:spPr>
      </p:pic>
      <p:sp>
        <p:nvSpPr>
          <p:cNvPr id="24" name="Google Shape;271;p12">
            <a:extLst>
              <a:ext uri="{FF2B5EF4-FFF2-40B4-BE49-F238E27FC236}">
                <a16:creationId xmlns:a16="http://schemas.microsoft.com/office/drawing/2014/main" id="{2AF63578-AB0F-D8E5-77D1-B996F17DB23C}"/>
              </a:ext>
            </a:extLst>
          </p:cNvPr>
          <p:cNvSpPr/>
          <p:nvPr/>
        </p:nvSpPr>
        <p:spPr>
          <a:xfrm>
            <a:off x="7164814" y="5222515"/>
            <a:ext cx="47830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17: VEX Battery Courtesy of VEX Robotics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300;p9">
            <a:extLst>
              <a:ext uri="{FF2B5EF4-FFF2-40B4-BE49-F238E27FC236}">
                <a16:creationId xmlns:a16="http://schemas.microsoft.com/office/drawing/2014/main" id="{F0201337-5B4D-A17A-9960-BB9AB45898B7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5DF6D1E-E696-FD81-DE21-EBB7F0A4D637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STOPS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9B874AFA-C0DD-8D09-47BF-0A5FD9966C51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D7E18719-1073-7D27-EB27-6A4573A171AB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65;p12">
            <a:extLst>
              <a:ext uri="{FF2B5EF4-FFF2-40B4-BE49-F238E27FC236}">
                <a16:creationId xmlns:a16="http://schemas.microsoft.com/office/drawing/2014/main" id="{4820B384-2093-336F-CCC7-02583E82B92A}"/>
              </a:ext>
            </a:extLst>
          </p:cNvPr>
          <p:cNvSpPr txBox="1">
            <a:spLocks/>
          </p:cNvSpPr>
          <p:nvPr/>
        </p:nvSpPr>
        <p:spPr>
          <a:xfrm>
            <a:off x="456817" y="1375951"/>
            <a:ext cx="6874150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Design and build the chassis of the robot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Design and build the claw (LAZ only)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Run test trials for sensor calibration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Draft the Preliminary Design Investigation (PDI) Report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Create a preliminary CAD drawing of the robot using Fusion 360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Begin working on the Milestone 1 Presentation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E70100-AA49-4730-C002-2C6092F48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97252" y="2161482"/>
            <a:ext cx="3602566" cy="253288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71;p12">
            <a:extLst>
              <a:ext uri="{FF2B5EF4-FFF2-40B4-BE49-F238E27FC236}">
                <a16:creationId xmlns:a16="http://schemas.microsoft.com/office/drawing/2014/main" id="{F71B548F-D758-E15C-4480-2F174EF7B962}"/>
              </a:ext>
            </a:extLst>
          </p:cNvPr>
          <p:cNvSpPr/>
          <p:nvPr/>
        </p:nvSpPr>
        <p:spPr>
          <a:xfrm>
            <a:off x="7395766" y="495931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18: VEX LAZ Robot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2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51E0E-FA7C-7501-23B9-EC2B80DA41B1}"/>
              </a:ext>
            </a:extLst>
          </p:cNvPr>
          <p:cNvSpPr txBox="1"/>
          <p:nvPr/>
        </p:nvSpPr>
        <p:spPr>
          <a:xfrm>
            <a:off x="885875" y="1825101"/>
            <a:ext cx="6096000" cy="325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Google Shape;1466;p173">
            <a:extLst>
              <a:ext uri="{FF2B5EF4-FFF2-40B4-BE49-F238E27FC236}">
                <a16:creationId xmlns:a16="http://schemas.microsoft.com/office/drawing/2014/main" id="{F7B9E49C-BCBB-109E-FC97-189BE2CC4B02}"/>
              </a:ext>
            </a:extLst>
          </p:cNvPr>
          <p:cNvSpPr/>
          <p:nvPr/>
        </p:nvSpPr>
        <p:spPr>
          <a:xfrm>
            <a:off x="8609453" y="307442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65;p173">
            <a:extLst>
              <a:ext uri="{FF2B5EF4-FFF2-40B4-BE49-F238E27FC236}">
                <a16:creationId xmlns:a16="http://schemas.microsoft.com/office/drawing/2014/main" id="{73A5AE49-1690-E3A6-8BD6-322799250475}"/>
              </a:ext>
            </a:extLst>
          </p:cNvPr>
          <p:cNvSpPr/>
          <p:nvPr/>
        </p:nvSpPr>
        <p:spPr>
          <a:xfrm>
            <a:off x="6157320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0D73E4EA-80B7-FC04-BC0E-3E2B0DFB809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50BA7849-1172-A2F8-1DD7-3CFEA2AF644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F1D32C34-34FF-D9AD-646A-E536D4FC6F0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08;p2">
            <a:extLst>
              <a:ext uri="{FF2B5EF4-FFF2-40B4-BE49-F238E27FC236}">
                <a16:creationId xmlns:a16="http://schemas.microsoft.com/office/drawing/2014/main" id="{6C940D7E-2A6B-5AC3-A606-DDD5B2B6CC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1106" y="2334639"/>
            <a:ext cx="4270828" cy="260298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3" name="Google Shape;106;p2">
            <a:extLst>
              <a:ext uri="{FF2B5EF4-FFF2-40B4-BE49-F238E27FC236}">
                <a16:creationId xmlns:a16="http://schemas.microsoft.com/office/drawing/2014/main" id="{77670916-EEC7-22E1-A3A0-9935DAB17E66}"/>
              </a:ext>
            </a:extLst>
          </p:cNvPr>
          <p:cNvSpPr/>
          <p:nvPr/>
        </p:nvSpPr>
        <p:spPr>
          <a:xfrm>
            <a:off x="6388913" y="5090670"/>
            <a:ext cx="51552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35AE926F-32C0-06B6-18F2-5D3C9AEB8505}"/>
              </a:ext>
            </a:extLst>
          </p:cNvPr>
          <p:cNvSpPr txBox="1">
            <a:spLocks/>
          </p:cNvSpPr>
          <p:nvPr/>
        </p:nvSpPr>
        <p:spPr>
          <a:xfrm>
            <a:off x="805218" y="1654409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466;p173">
            <a:extLst>
              <a:ext uri="{FF2B5EF4-FFF2-40B4-BE49-F238E27FC236}">
                <a16:creationId xmlns:a16="http://schemas.microsoft.com/office/drawing/2014/main" id="{696123BD-9C13-504E-FDF4-E3102FA9BF0B}"/>
              </a:ext>
            </a:extLst>
          </p:cNvPr>
          <p:cNvSpPr/>
          <p:nvPr/>
        </p:nvSpPr>
        <p:spPr>
          <a:xfrm>
            <a:off x="6896278" y="2687724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65;p173">
            <a:extLst>
              <a:ext uri="{FF2B5EF4-FFF2-40B4-BE49-F238E27FC236}">
                <a16:creationId xmlns:a16="http://schemas.microsoft.com/office/drawing/2014/main" id="{0A44074C-9278-A41D-35AF-A9E96E8517A8}"/>
              </a:ext>
            </a:extLst>
          </p:cNvPr>
          <p:cNvSpPr/>
          <p:nvPr/>
        </p:nvSpPr>
        <p:spPr>
          <a:xfrm>
            <a:off x="7451374" y="1375165"/>
            <a:ext cx="3733336" cy="373333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A metal and green robot&#10;&#10;Description automatically generated with medium confidence">
            <a:extLst>
              <a:ext uri="{FF2B5EF4-FFF2-40B4-BE49-F238E27FC236}">
                <a16:creationId xmlns:a16="http://schemas.microsoft.com/office/drawing/2014/main" id="{3CE95035-BCEC-F477-F601-41067AB5E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192" y="1745693"/>
            <a:ext cx="2933700" cy="2933700"/>
          </a:xfrm>
          <a:prstGeom prst="rect">
            <a:avLst/>
          </a:prstGeom>
        </p:spPr>
      </p:pic>
      <p:sp>
        <p:nvSpPr>
          <p:cNvPr id="12" name="Google Shape;129;p4">
            <a:extLst>
              <a:ext uri="{FF2B5EF4-FFF2-40B4-BE49-F238E27FC236}">
                <a16:creationId xmlns:a16="http://schemas.microsoft.com/office/drawing/2014/main" id="{B7C49BBD-8785-1526-5567-7D5BD4039453}"/>
              </a:ext>
            </a:extLst>
          </p:cNvPr>
          <p:cNvSpPr/>
          <p:nvPr/>
        </p:nvSpPr>
        <p:spPr>
          <a:xfrm>
            <a:off x="6926494" y="5278525"/>
            <a:ext cx="47830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VEX </a:t>
            </a:r>
            <a:r>
              <a:rPr lang="en-US" sz="16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Clawbot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Courtesy of Robot Mesh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5;p4">
            <a:extLst>
              <a:ext uri="{FF2B5EF4-FFF2-40B4-BE49-F238E27FC236}">
                <a16:creationId xmlns:a16="http://schemas.microsoft.com/office/drawing/2014/main" id="{C2112981-59C5-A11C-63B2-B9AC3C1278FF}"/>
              </a:ext>
            </a:extLst>
          </p:cNvPr>
          <p:cNvSpPr txBox="1">
            <a:spLocks/>
          </p:cNvSpPr>
          <p:nvPr/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VEX Robotics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for LAZ and MRR projects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Educational robotic system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1905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</a:pPr>
            <a:endParaRPr lang="en-US" sz="220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</a:pPr>
            <a:endParaRPr lang="en-US" sz="22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19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C9D8B6-0093-EF11-E81C-E477AFAACF2B}"/>
              </a:ext>
            </a:extLst>
          </p:cNvPr>
          <p:cNvSpPr/>
          <p:nvPr/>
        </p:nvSpPr>
        <p:spPr>
          <a:xfrm>
            <a:off x="4387232" y="1457954"/>
            <a:ext cx="3417533" cy="394209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0D3CAC-3331-7293-E934-CFF8AA5A1ECD}"/>
              </a:ext>
            </a:extLst>
          </p:cNvPr>
          <p:cNvSpPr/>
          <p:nvPr/>
        </p:nvSpPr>
        <p:spPr>
          <a:xfrm>
            <a:off x="8185790" y="1457953"/>
            <a:ext cx="3417533" cy="394209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588677" y="1505960"/>
            <a:ext cx="3417533" cy="394209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E9BC1B67-73A6-D325-808D-6A6C82C43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t="9508" b="9508"/>
          <a:stretch/>
        </p:blipFill>
        <p:spPr bwMode="auto">
          <a:xfrm>
            <a:off x="943077" y="2289188"/>
            <a:ext cx="2708731" cy="22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B124BEC-A348-2983-D73A-55E5E69EF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9840" r="12657" b="12658"/>
          <a:stretch/>
        </p:blipFill>
        <p:spPr bwMode="auto">
          <a:xfrm>
            <a:off x="4496217" y="2216031"/>
            <a:ext cx="3199565" cy="23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2A34323-375F-F95A-D988-464787DD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19" y="2216031"/>
            <a:ext cx="2353474" cy="23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054A86-E9A8-F0AD-5ED8-35D270C2BBBB}"/>
              </a:ext>
            </a:extLst>
          </p:cNvPr>
          <p:cNvSpPr txBox="1"/>
          <p:nvPr/>
        </p:nvSpPr>
        <p:spPr>
          <a:xfrm>
            <a:off x="689806" y="1695513"/>
            <a:ext cx="32152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 Microcontroller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811542" y="2121159"/>
            <a:ext cx="297180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40543F-19E8-ED34-21BC-5B94B76D46BB}"/>
              </a:ext>
            </a:extLst>
          </p:cNvPr>
          <p:cNvSpPr txBox="1"/>
          <p:nvPr/>
        </p:nvSpPr>
        <p:spPr>
          <a:xfrm>
            <a:off x="4496217" y="1695513"/>
            <a:ext cx="32152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 Motor Shield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0" name="Google Shape;1444;p171">
            <a:extLst>
              <a:ext uri="{FF2B5EF4-FFF2-40B4-BE49-F238E27FC236}">
                <a16:creationId xmlns:a16="http://schemas.microsoft.com/office/drawing/2014/main" id="{C979F9DD-A722-9838-3017-41FF8D6EC8D0}"/>
              </a:ext>
            </a:extLst>
          </p:cNvPr>
          <p:cNvCxnSpPr>
            <a:cxnSpLocks/>
          </p:cNvCxnSpPr>
          <p:nvPr/>
        </p:nvCxnSpPr>
        <p:spPr>
          <a:xfrm>
            <a:off x="4617953" y="2121159"/>
            <a:ext cx="297180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D85EBC-3D60-9D00-C98A-B495A8A883B8}"/>
              </a:ext>
            </a:extLst>
          </p:cNvPr>
          <p:cNvSpPr txBox="1"/>
          <p:nvPr/>
        </p:nvSpPr>
        <p:spPr>
          <a:xfrm>
            <a:off x="8286922" y="1695513"/>
            <a:ext cx="32152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 Sensor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2" name="Google Shape;1444;p171">
            <a:extLst>
              <a:ext uri="{FF2B5EF4-FFF2-40B4-BE49-F238E27FC236}">
                <a16:creationId xmlns:a16="http://schemas.microsoft.com/office/drawing/2014/main" id="{664E60F1-3083-5162-5DEE-81E3A020451A}"/>
              </a:ext>
            </a:extLst>
          </p:cNvPr>
          <p:cNvCxnSpPr>
            <a:cxnSpLocks/>
          </p:cNvCxnSpPr>
          <p:nvPr/>
        </p:nvCxnSpPr>
        <p:spPr>
          <a:xfrm>
            <a:off x="8408658" y="2121159"/>
            <a:ext cx="297180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141;p5">
            <a:extLst>
              <a:ext uri="{FF2B5EF4-FFF2-40B4-BE49-F238E27FC236}">
                <a16:creationId xmlns:a16="http://schemas.microsoft.com/office/drawing/2014/main" id="{53FA046E-A2CE-E82C-D3C7-FDAC2EB770F3}"/>
              </a:ext>
            </a:extLst>
          </p:cNvPr>
          <p:cNvSpPr/>
          <p:nvPr/>
        </p:nvSpPr>
        <p:spPr>
          <a:xfrm>
            <a:off x="588677" y="4602116"/>
            <a:ext cx="33164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1;p5">
            <a:extLst>
              <a:ext uri="{FF2B5EF4-FFF2-40B4-BE49-F238E27FC236}">
                <a16:creationId xmlns:a16="http://schemas.microsoft.com/office/drawing/2014/main" id="{547A66E1-427D-8B03-CABE-27F280A6DBE1}"/>
              </a:ext>
            </a:extLst>
          </p:cNvPr>
          <p:cNvSpPr/>
          <p:nvPr/>
        </p:nvSpPr>
        <p:spPr>
          <a:xfrm>
            <a:off x="4527875" y="4651912"/>
            <a:ext cx="3136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Arduino Motor Shield Layout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1;p5">
            <a:extLst>
              <a:ext uri="{FF2B5EF4-FFF2-40B4-BE49-F238E27FC236}">
                <a16:creationId xmlns:a16="http://schemas.microsoft.com/office/drawing/2014/main" id="{C6016419-847A-AA5C-9D0F-722E0F5E8981}"/>
              </a:ext>
            </a:extLst>
          </p:cNvPr>
          <p:cNvSpPr/>
          <p:nvPr/>
        </p:nvSpPr>
        <p:spPr>
          <a:xfrm>
            <a:off x="8326433" y="4651911"/>
            <a:ext cx="31362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Gyro Sensor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CAC45C-0C33-64E2-401A-79760C7C5E16}"/>
              </a:ext>
            </a:extLst>
          </p:cNvPr>
          <p:cNvSpPr/>
          <p:nvPr/>
        </p:nvSpPr>
        <p:spPr>
          <a:xfrm>
            <a:off x="6450382" y="1477738"/>
            <a:ext cx="4982842" cy="4151878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926347" y="1440203"/>
            <a:ext cx="4982842" cy="4151886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1149212" y="2055402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3AF168-CFFA-6100-ED4A-F9D0C956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33" y="2387548"/>
            <a:ext cx="4437669" cy="26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67B936-4210-3FF6-E4EC-21DD2C34AE80}"/>
              </a:ext>
            </a:extLst>
          </p:cNvPr>
          <p:cNvSpPr txBox="1"/>
          <p:nvPr/>
        </p:nvSpPr>
        <p:spPr>
          <a:xfrm>
            <a:off x="1027476" y="1629755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Motors and Battery Wiring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18" name="Google Shape;141;p5">
            <a:extLst>
              <a:ext uri="{FF2B5EF4-FFF2-40B4-BE49-F238E27FC236}">
                <a16:creationId xmlns:a16="http://schemas.microsoft.com/office/drawing/2014/main" id="{98DC77BE-C5EC-9A28-F4B1-D0F78B5F4121}"/>
              </a:ext>
            </a:extLst>
          </p:cNvPr>
          <p:cNvSpPr/>
          <p:nvPr/>
        </p:nvSpPr>
        <p:spPr>
          <a:xfrm>
            <a:off x="926347" y="5079597"/>
            <a:ext cx="49828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Motors and Battery Wiring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C8261446-7F4C-1972-2FD2-3E0C78FE7D47}"/>
              </a:ext>
            </a:extLst>
          </p:cNvPr>
          <p:cNvCxnSpPr>
            <a:cxnSpLocks/>
          </p:cNvCxnSpPr>
          <p:nvPr/>
        </p:nvCxnSpPr>
        <p:spPr>
          <a:xfrm>
            <a:off x="6696454" y="2092937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95A08-E9C5-7A3A-2B56-280DD03C8B5A}"/>
              </a:ext>
            </a:extLst>
          </p:cNvPr>
          <p:cNvSpPr txBox="1"/>
          <p:nvPr/>
        </p:nvSpPr>
        <p:spPr>
          <a:xfrm>
            <a:off x="6574718" y="1667290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 Wiring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22EDE10-CF39-E1B5-180D-1B01E51C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45" y="2235538"/>
            <a:ext cx="4028808" cy="29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41;p5">
            <a:extLst>
              <a:ext uri="{FF2B5EF4-FFF2-40B4-BE49-F238E27FC236}">
                <a16:creationId xmlns:a16="http://schemas.microsoft.com/office/drawing/2014/main" id="{31ACD0CB-A040-ACE0-B4F0-576D3BFFE5BD}"/>
              </a:ext>
            </a:extLst>
          </p:cNvPr>
          <p:cNvSpPr/>
          <p:nvPr/>
        </p:nvSpPr>
        <p:spPr>
          <a:xfrm>
            <a:off x="6387860" y="5098432"/>
            <a:ext cx="49828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8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Gyro Wiring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4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8;p7">
            <a:extLst>
              <a:ext uri="{FF2B5EF4-FFF2-40B4-BE49-F238E27FC236}">
                <a16:creationId xmlns:a16="http://schemas.microsoft.com/office/drawing/2014/main" id="{4A74BAAB-4C8C-F297-BF4A-136F117FC987}"/>
              </a:ext>
            </a:extLst>
          </p:cNvPr>
          <p:cNvSpPr txBox="1">
            <a:spLocks/>
          </p:cNvSpPr>
          <p:nvPr/>
        </p:nvSpPr>
        <p:spPr>
          <a:xfrm>
            <a:off x="443753" y="2459435"/>
            <a:ext cx="3724365" cy="249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VEX Library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025E6-C2F4-7271-5E11-60CA94645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915" y="1761196"/>
            <a:ext cx="3724365" cy="4140164"/>
          </a:xfrm>
          <a:prstGeom prst="roundRect">
            <a:avLst/>
          </a:prstGeom>
          <a:ln w="254000">
            <a:solidFill>
              <a:srgbClr val="B9ADE5"/>
            </a:solidFill>
          </a:ln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BADDBA-998F-62B0-6132-BD4653F98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724" y="1761196"/>
            <a:ext cx="3603186" cy="3671725"/>
          </a:xfrm>
          <a:prstGeom prst="roundRect">
            <a:avLst/>
          </a:prstGeom>
          <a:ln w="2540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607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C46EFB5C-AAF4-E232-68B8-CABD5D59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89;p25" descr="Vex Library 14.png">
            <a:extLst>
              <a:ext uri="{FF2B5EF4-FFF2-40B4-BE49-F238E27FC236}">
                <a16:creationId xmlns:a16="http://schemas.microsoft.com/office/drawing/2014/main" id="{AD2BC97F-BD7A-8BE0-936F-DAC10A5B14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262"/>
          <a:stretch/>
        </p:blipFill>
        <p:spPr>
          <a:xfrm>
            <a:off x="6468579" y="1476356"/>
            <a:ext cx="4576140" cy="385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3456F-F1B0-6B4B-4FED-369275DF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1B35E-9E53-F1F1-F13F-6BA817B74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AAC60C0-42B7-31EF-642D-778601EAD40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4A7C63EC-00F3-214A-D724-FD73973A0F09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742056C4-A5F6-810E-6932-F24D9CEDC875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82;p25">
            <a:extLst>
              <a:ext uri="{FF2B5EF4-FFF2-40B4-BE49-F238E27FC236}">
                <a16:creationId xmlns:a16="http://schemas.microsoft.com/office/drawing/2014/main" id="{92018F62-4E82-A66E-D033-8DC1AA6927CA}"/>
              </a:ext>
            </a:extLst>
          </p:cNvPr>
          <p:cNvSpPr txBox="1">
            <a:spLocks/>
          </p:cNvSpPr>
          <p:nvPr/>
        </p:nvSpPr>
        <p:spPr>
          <a:xfrm>
            <a:off x="720269" y="1754846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Order of Code: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Import VEX Library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Declare Object(s)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Objects in the VEX Library include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657350" lvl="3" indent="-285750">
              <a:lnSpc>
                <a:spcPct val="90000"/>
              </a:lnSpc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Vex Object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657350" lvl="3" indent="-285750">
              <a:lnSpc>
                <a:spcPct val="90000"/>
              </a:lnSpc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Motor Objects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657350" lvl="3" indent="-285750">
              <a:lnSpc>
                <a:spcPct val="90000"/>
              </a:lnSpc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Sensor Objects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45720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45720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Example: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()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342900">
              <a:lnSpc>
                <a:spcPct val="90000"/>
              </a:lnSpc>
              <a:buClr>
                <a:schemeClr val="bg1"/>
              </a:buClr>
              <a:buSzPts val="1800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1" name="Google Shape;187;p25">
            <a:extLst>
              <a:ext uri="{FF2B5EF4-FFF2-40B4-BE49-F238E27FC236}">
                <a16:creationId xmlns:a16="http://schemas.microsoft.com/office/drawing/2014/main" id="{68BF33AD-1D70-0770-4B69-8FE8ED86BAFC}"/>
              </a:ext>
            </a:extLst>
          </p:cNvPr>
          <p:cNvSpPr/>
          <p:nvPr/>
        </p:nvSpPr>
        <p:spPr>
          <a:xfrm>
            <a:off x="6416376" y="5503481"/>
            <a:ext cx="427064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10: Example of Code in Arduino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0;p25">
            <a:extLst>
              <a:ext uri="{FF2B5EF4-FFF2-40B4-BE49-F238E27FC236}">
                <a16:creationId xmlns:a16="http://schemas.microsoft.com/office/drawing/2014/main" id="{463C8942-5D76-0C91-24C3-1EC3C62179C9}"/>
              </a:ext>
            </a:extLst>
          </p:cNvPr>
          <p:cNvSpPr txBox="1"/>
          <p:nvPr/>
        </p:nvSpPr>
        <p:spPr>
          <a:xfrm>
            <a:off x="6468578" y="1481028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1;p25">
            <a:extLst>
              <a:ext uri="{FF2B5EF4-FFF2-40B4-BE49-F238E27FC236}">
                <a16:creationId xmlns:a16="http://schemas.microsoft.com/office/drawing/2014/main" id="{1719CC92-B785-EB76-196D-5DF3B111EE51}"/>
              </a:ext>
            </a:extLst>
          </p:cNvPr>
          <p:cNvSpPr txBox="1"/>
          <p:nvPr/>
        </p:nvSpPr>
        <p:spPr>
          <a:xfrm>
            <a:off x="6468580" y="1888682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2;p25">
            <a:extLst>
              <a:ext uri="{FF2B5EF4-FFF2-40B4-BE49-F238E27FC236}">
                <a16:creationId xmlns:a16="http://schemas.microsoft.com/office/drawing/2014/main" id="{AE9F179C-E892-1C6F-5DE0-08AA11D3F788}"/>
              </a:ext>
            </a:extLst>
          </p:cNvPr>
          <p:cNvSpPr txBox="1"/>
          <p:nvPr/>
        </p:nvSpPr>
        <p:spPr>
          <a:xfrm>
            <a:off x="6468579" y="3316612"/>
            <a:ext cx="4576140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2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0" name="Google Shape;1469;p173">
            <a:extLst>
              <a:ext uri="{FF2B5EF4-FFF2-40B4-BE49-F238E27FC236}">
                <a16:creationId xmlns:a16="http://schemas.microsoft.com/office/drawing/2014/main" id="{830D18E0-7A20-1BF8-626F-CF440421A64E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" name="Google Shape;1444;p171">
            <a:extLst>
              <a:ext uri="{FF2B5EF4-FFF2-40B4-BE49-F238E27FC236}">
                <a16:creationId xmlns:a16="http://schemas.microsoft.com/office/drawing/2014/main" id="{0B41BEEA-EAE2-0E55-5767-667EFB7E79DA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1444;p171">
            <a:extLst>
              <a:ext uri="{FF2B5EF4-FFF2-40B4-BE49-F238E27FC236}">
                <a16:creationId xmlns:a16="http://schemas.microsoft.com/office/drawing/2014/main" id="{D6378275-7596-E714-D4E6-AC1D8336828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CF61305-B30A-B26E-045F-472CD76A7902}"/>
              </a:ext>
            </a:extLst>
          </p:cNvPr>
          <p:cNvSpPr/>
          <p:nvPr/>
        </p:nvSpPr>
        <p:spPr>
          <a:xfrm>
            <a:off x="349610" y="1637477"/>
            <a:ext cx="2774731" cy="403810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BDAE895-7D8C-AF9A-E668-D4AA3834CB9D}"/>
              </a:ext>
            </a:extLst>
          </p:cNvPr>
          <p:cNvSpPr/>
          <p:nvPr/>
        </p:nvSpPr>
        <p:spPr>
          <a:xfrm>
            <a:off x="3321268" y="1655378"/>
            <a:ext cx="2774731" cy="403810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195DA2D-EE57-A2B0-FD7D-831C4034F7CB}"/>
              </a:ext>
            </a:extLst>
          </p:cNvPr>
          <p:cNvSpPr/>
          <p:nvPr/>
        </p:nvSpPr>
        <p:spPr>
          <a:xfrm>
            <a:off x="6292930" y="1637477"/>
            <a:ext cx="2774731" cy="405600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7029223-72D5-1156-5621-9D162D92F7C0}"/>
              </a:ext>
            </a:extLst>
          </p:cNvPr>
          <p:cNvSpPr/>
          <p:nvPr/>
        </p:nvSpPr>
        <p:spPr>
          <a:xfrm>
            <a:off x="9264588" y="1655378"/>
            <a:ext cx="2774731" cy="402019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7F2CABC-FDA9-B3F4-DD55-F82FDD7B4C0F}"/>
              </a:ext>
            </a:extLst>
          </p:cNvPr>
          <p:cNvSpPr/>
          <p:nvPr/>
        </p:nvSpPr>
        <p:spPr>
          <a:xfrm>
            <a:off x="437383" y="3933306"/>
            <a:ext cx="2586446" cy="16317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A0FBC1-BBEC-A92C-9129-F1E571F1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2" y="4046538"/>
            <a:ext cx="1731125" cy="14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9AD4148-5DAF-DD48-8AC6-5EB321E23F0D}"/>
              </a:ext>
            </a:extLst>
          </p:cNvPr>
          <p:cNvSpPr/>
          <p:nvPr/>
        </p:nvSpPr>
        <p:spPr>
          <a:xfrm>
            <a:off x="3404874" y="3933306"/>
            <a:ext cx="2586446" cy="1631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DCFF4C-EE1E-889A-E654-B23652C8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01" y="3990962"/>
            <a:ext cx="1595393" cy="14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34C2358-0614-BDD1-0CFA-D67E34623A53}"/>
              </a:ext>
            </a:extLst>
          </p:cNvPr>
          <p:cNvSpPr/>
          <p:nvPr/>
        </p:nvSpPr>
        <p:spPr>
          <a:xfrm>
            <a:off x="6380700" y="3990962"/>
            <a:ext cx="2586446" cy="15740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B296E82-613F-6625-F7E9-7750CF0B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10" y="4047578"/>
            <a:ext cx="1934073" cy="14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6325CFC-C631-6DD2-ACD5-28CB89C4D0DC}"/>
              </a:ext>
            </a:extLst>
          </p:cNvPr>
          <p:cNvSpPr/>
          <p:nvPr/>
        </p:nvSpPr>
        <p:spPr>
          <a:xfrm>
            <a:off x="9356418" y="3933306"/>
            <a:ext cx="2586446" cy="1631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5CB9278-6E7E-73BB-332C-929D69B2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17" y="4358822"/>
            <a:ext cx="2341460" cy="8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DC1EEF9-9A80-5A71-E002-286C5D68980C}"/>
              </a:ext>
            </a:extLst>
          </p:cNvPr>
          <p:cNvSpPr txBox="1"/>
          <p:nvPr/>
        </p:nvSpPr>
        <p:spPr>
          <a:xfrm>
            <a:off x="485533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55" name="Google Shape;1444;p171">
            <a:extLst>
              <a:ext uri="{FF2B5EF4-FFF2-40B4-BE49-F238E27FC236}">
                <a16:creationId xmlns:a16="http://schemas.microsoft.com/office/drawing/2014/main" id="{C291FFEB-BA71-5796-5E88-E64611DD2CF0}"/>
              </a:ext>
            </a:extLst>
          </p:cNvPr>
          <p:cNvCxnSpPr>
            <a:cxnSpLocks/>
          </p:cNvCxnSpPr>
          <p:nvPr/>
        </p:nvCxnSpPr>
        <p:spPr>
          <a:xfrm>
            <a:off x="485533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D2E5D7E-E11C-4E50-79F1-A07100C64DCD}"/>
              </a:ext>
            </a:extLst>
          </p:cNvPr>
          <p:cNvSpPr txBox="1"/>
          <p:nvPr/>
        </p:nvSpPr>
        <p:spPr>
          <a:xfrm>
            <a:off x="3417088" y="1916899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Ultrasonic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0" name="Google Shape;1444;p171">
            <a:extLst>
              <a:ext uri="{FF2B5EF4-FFF2-40B4-BE49-F238E27FC236}">
                <a16:creationId xmlns:a16="http://schemas.microsoft.com/office/drawing/2014/main" id="{D7C24807-EE00-0701-AA1E-4E3558E136EB}"/>
              </a:ext>
            </a:extLst>
          </p:cNvPr>
          <p:cNvCxnSpPr>
            <a:cxnSpLocks/>
          </p:cNvCxnSpPr>
          <p:nvPr/>
        </p:nvCxnSpPr>
        <p:spPr>
          <a:xfrm>
            <a:off x="3417088" y="2286231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9A71BD9-984C-7941-4064-5314E97ECC78}"/>
              </a:ext>
            </a:extLst>
          </p:cNvPr>
          <p:cNvSpPr txBox="1"/>
          <p:nvPr/>
        </p:nvSpPr>
        <p:spPr>
          <a:xfrm>
            <a:off x="6387070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Touch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2" name="Google Shape;1444;p171">
            <a:extLst>
              <a:ext uri="{FF2B5EF4-FFF2-40B4-BE49-F238E27FC236}">
                <a16:creationId xmlns:a16="http://schemas.microsoft.com/office/drawing/2014/main" id="{CD18B817-5E6C-961E-3C1D-6D154222A5BC}"/>
              </a:ext>
            </a:extLst>
          </p:cNvPr>
          <p:cNvCxnSpPr>
            <a:cxnSpLocks/>
          </p:cNvCxnSpPr>
          <p:nvPr/>
        </p:nvCxnSpPr>
        <p:spPr>
          <a:xfrm>
            <a:off x="6387070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53839BA-6DD9-D41E-48ED-25D44E5E8CAF}"/>
              </a:ext>
            </a:extLst>
          </p:cNvPr>
          <p:cNvSpPr txBox="1"/>
          <p:nvPr/>
        </p:nvSpPr>
        <p:spPr>
          <a:xfrm>
            <a:off x="9383376" y="1897618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 err="1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IRObstacle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1027" name="Google Shape;1444;p171">
            <a:extLst>
              <a:ext uri="{FF2B5EF4-FFF2-40B4-BE49-F238E27FC236}">
                <a16:creationId xmlns:a16="http://schemas.microsoft.com/office/drawing/2014/main" id="{BE0CBAD8-B6D2-380D-7F28-09D584B4A3B6}"/>
              </a:ext>
            </a:extLst>
          </p:cNvPr>
          <p:cNvCxnSpPr>
            <a:cxnSpLocks/>
          </p:cNvCxnSpPr>
          <p:nvPr/>
        </p:nvCxnSpPr>
        <p:spPr>
          <a:xfrm>
            <a:off x="9383376" y="2266950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52BEFDC0-9E17-0B46-12F2-DC29B7F88C19}"/>
              </a:ext>
            </a:extLst>
          </p:cNvPr>
          <p:cNvSpPr txBox="1"/>
          <p:nvPr/>
        </p:nvSpPr>
        <p:spPr>
          <a:xfrm>
            <a:off x="437383" y="2731296"/>
            <a:ext cx="2543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Tracks the angle that the robot is turning or positioned at.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205AAC36-92BA-C9F9-2A47-B211710918EA}"/>
              </a:ext>
            </a:extLst>
          </p:cNvPr>
          <p:cNvSpPr txBox="1"/>
          <p:nvPr/>
        </p:nvSpPr>
        <p:spPr>
          <a:xfrm>
            <a:off x="3417088" y="2541210"/>
            <a:ext cx="2597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how far the robot is from an obstacle. (returns the total distance)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FF13137A-9CAA-3633-F5B4-BC29569F5651}"/>
              </a:ext>
            </a:extLst>
          </p:cNvPr>
          <p:cNvSpPr txBox="1"/>
          <p:nvPr/>
        </p:nvSpPr>
        <p:spPr>
          <a:xfrm>
            <a:off x="6387070" y="2594915"/>
            <a:ext cx="25446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whether the robot is pressing against and obstacle or edge of the course.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8B40B35F-1B0F-30C0-DC0B-AFF873B7B8A9}"/>
              </a:ext>
            </a:extLst>
          </p:cNvPr>
          <p:cNvSpPr txBox="1"/>
          <p:nvPr/>
        </p:nvSpPr>
        <p:spPr>
          <a:xfrm>
            <a:off x="9329077" y="2509190"/>
            <a:ext cx="2586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Detects if there are obstacles in the robot’s path. (returns HIGH if there’s an obstacle and LOW if there isn’t)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48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20494</TotalTime>
  <Words>714</Words>
  <Application>Microsoft Macintosh PowerPoint</Application>
  <PresentationFormat>Widescreen</PresentationFormat>
  <Paragraphs>124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Proxima Nova</vt:lpstr>
      <vt:lpstr>Calibri</vt:lpstr>
      <vt:lpstr>Montserrat Black</vt:lpstr>
      <vt:lpstr>Quattrocento Sans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EG</cp:lastModifiedBy>
  <cp:revision>20</cp:revision>
  <dcterms:created xsi:type="dcterms:W3CDTF">2021-08-09T05:00:46Z</dcterms:created>
  <dcterms:modified xsi:type="dcterms:W3CDTF">2024-02-06T22:46:08Z</dcterms:modified>
</cp:coreProperties>
</file>