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12"/>
  </p:notesMasterIdLst>
  <p:sldIdLst>
    <p:sldId id="298" r:id="rId3"/>
    <p:sldId id="258" r:id="rId4"/>
    <p:sldId id="302" r:id="rId5"/>
    <p:sldId id="321" r:id="rId6"/>
    <p:sldId id="322" r:id="rId7"/>
    <p:sldId id="323" r:id="rId8"/>
    <p:sldId id="324" r:id="rId9"/>
    <p:sldId id="317" r:id="rId10"/>
    <p:sldId id="306"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Gotham Medium" panose="02000603030000020004" pitchFamily="2" charset="0"/>
      <p:regular r:id="rId19"/>
      <p:italic r:id="rId20"/>
    </p:embeddedFont>
    <p:embeddedFont>
      <p:font typeface="Proxima Nova Lt" panose="02000506030000020004" pitchFamily="50" charset="0"/>
      <p:regular r:id="rId21"/>
      <p:bold r:id="rId22"/>
    </p:embeddedFont>
    <p:embeddedFont>
      <p:font typeface="Proxima Nova Rg" panose="02000506030000020004" pitchFamily="2"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70" autoAdjust="0"/>
    <p:restoredTop sz="94684"/>
  </p:normalViewPr>
  <p:slideViewPr>
    <p:cSldViewPr snapToGrid="0">
      <p:cViewPr varScale="1">
        <p:scale>
          <a:sx n="159" d="100"/>
          <a:sy n="159" d="100"/>
        </p:scale>
        <p:origin x="104"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375022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A has two outcomes: the car can continue straight on course and kill several pedestrians or swerve and kill one passer-by</a:t>
            </a:r>
          </a:p>
          <a:p>
            <a:r>
              <a:rPr lang="en-US" dirty="0"/>
              <a:t>Option B has two outcomes: the car can continue straight on course and kill one passer-by or swerve and kill its passenger</a:t>
            </a:r>
          </a:p>
          <a:p>
            <a:r>
              <a:rPr lang="en-US" dirty="0"/>
              <a:t>Option C has two outcomes: the car can continue straight on course and kill several pedestrians or swerve and kill its passenger</a:t>
            </a:r>
          </a:p>
          <a:p>
            <a:endParaRPr lang="en-US" dirty="0"/>
          </a:p>
          <a:p>
            <a:r>
              <a:rPr lang="en-US" dirty="0"/>
              <a:t>There are not objective, correct answers to each of these situations. Autonomous technology cannot make its own ethical decisions, the engineers who program and design the technology do. </a:t>
            </a:r>
          </a:p>
        </p:txBody>
      </p:sp>
      <p:sp>
        <p:nvSpPr>
          <p:cNvPr id="4" name="Slide Number Placeholder 3"/>
          <p:cNvSpPr>
            <a:spLocks noGrp="1"/>
          </p:cNvSpPr>
          <p:nvPr>
            <p:ph type="sldNum" sz="quarter" idx="5"/>
          </p:nvPr>
        </p:nvSpPr>
        <p:spPr/>
        <p:txBody>
          <a:bodyPr/>
          <a:lstStyle/>
          <a:p>
            <a:fld id="{9F0E5E07-5C7E-3546-9E90-84F08637D3E3}" type="slidenum">
              <a:rPr lang="en-US" smtClean="0"/>
              <a:t>4</a:t>
            </a:fld>
            <a:endParaRPr lang="en-US"/>
          </a:p>
        </p:txBody>
      </p:sp>
    </p:spTree>
    <p:extLst>
      <p:ext uri="{BB962C8B-B14F-4D97-AF65-F5344CB8AC3E}">
        <p14:creationId xmlns:p14="http://schemas.microsoft.com/office/powerpoint/2010/main" val="1730859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100524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275543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Absences must be excused through the office of student affairs or you will not be able to complete makeup labs, receive a grade for your report or presentations. Communication is key! </a:t>
            </a:r>
          </a:p>
          <a:p>
            <a:r>
              <a:rPr lang="en-US" dirty="0"/>
              <a:t>Attendance at lecture adds up over time, make it a priority to attend every lecture. </a:t>
            </a:r>
          </a:p>
          <a:p>
            <a:r>
              <a:rPr lang="en-US" dirty="0"/>
              <a:t>If your lab absence is excused/in the process of being excused, you may request a makeup lab through the EG website. </a:t>
            </a:r>
          </a:p>
          <a:p>
            <a:r>
              <a:rPr lang="en-US" dirty="0"/>
              <a:t>Plagiarism is not a small slip up. It is a very major offense. Remember that for most courses, including this one, software are used to detect plagiarism. </a:t>
            </a:r>
          </a:p>
          <a:p>
            <a:r>
              <a:rPr lang="en-US" dirty="0"/>
              <a:t>Stay on top of your deadlines- this is a tough way to loose points since you are doing the work anyway, just do it on time. </a:t>
            </a:r>
          </a:p>
          <a:p>
            <a:r>
              <a:rPr lang="en-US" dirty="0"/>
              <a:t>Grow from mistakes you’ve made on presentations and lab reports by reviewing feedback from your TAs, Professors and Writing Consultants. As the semester goes on, you will be penalized for repeatedly making the same mistakes</a:t>
            </a:r>
            <a:br>
              <a:rPr lang="en-US" dirty="0"/>
            </a:b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893420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4EC714C-897E-E54C-8A81-15D372C8B67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8139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2/28/2022</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2/28/2022</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2/28/2022</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2/28/2022</a:t>
            </a:fld>
            <a:endParaRPr lang="en-US"/>
          </a:p>
        </p:txBody>
      </p:sp>
      <p:sp>
        <p:nvSpPr>
          <p:cNvPr id="5" name="Footer Placeholder 4">
            <a:extLst>
              <a:ext uri="{FF2B5EF4-FFF2-40B4-BE49-F238E27FC236}">
                <a16:creationId xmlns:a16="http://schemas.microsoft.com/office/drawing/2014/main"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2/28/2022</a:t>
            </a:fld>
            <a:endParaRPr lang="en-US"/>
          </a:p>
        </p:txBody>
      </p:sp>
      <p:sp>
        <p:nvSpPr>
          <p:cNvPr id="5" name="Footer Placeholder 4">
            <a:extLst>
              <a:ext uri="{FF2B5EF4-FFF2-40B4-BE49-F238E27FC236}">
                <a16:creationId xmlns:a16="http://schemas.microsoft.com/office/drawing/2014/main"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2/28/2022</a:t>
            </a:fld>
            <a:endParaRPr lang="en-US"/>
          </a:p>
        </p:txBody>
      </p:sp>
      <p:sp>
        <p:nvSpPr>
          <p:cNvPr id="5" name="Footer Placeholder 4">
            <a:extLst>
              <a:ext uri="{FF2B5EF4-FFF2-40B4-BE49-F238E27FC236}">
                <a16:creationId xmlns:a16="http://schemas.microsoft.com/office/drawing/2014/main"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2/28/2022</a:t>
            </a:fld>
            <a:endParaRPr lang="en-US"/>
          </a:p>
        </p:txBody>
      </p:sp>
      <p:sp>
        <p:nvSpPr>
          <p:cNvPr id="6" name="Footer Placeholder 5">
            <a:extLst>
              <a:ext uri="{FF2B5EF4-FFF2-40B4-BE49-F238E27FC236}">
                <a16:creationId xmlns:a16="http://schemas.microsoft.com/office/drawing/2014/main"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2/28/2022</a:t>
            </a:fld>
            <a:endParaRPr lang="en-US"/>
          </a:p>
        </p:txBody>
      </p:sp>
      <p:sp>
        <p:nvSpPr>
          <p:cNvPr id="8" name="Footer Placeholder 7">
            <a:extLst>
              <a:ext uri="{FF2B5EF4-FFF2-40B4-BE49-F238E27FC236}">
                <a16:creationId xmlns:a16="http://schemas.microsoft.com/office/drawing/2014/main"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2/28/2022</a:t>
            </a:fld>
            <a:endParaRPr lang="en-US"/>
          </a:p>
        </p:txBody>
      </p:sp>
      <p:sp>
        <p:nvSpPr>
          <p:cNvPr id="4" name="Footer Placeholder 3">
            <a:extLst>
              <a:ext uri="{FF2B5EF4-FFF2-40B4-BE49-F238E27FC236}">
                <a16:creationId xmlns:a16="http://schemas.microsoft.com/office/drawing/2014/main"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2/28/2022</a:t>
            </a:fld>
            <a:endParaRPr lang="en-US"/>
          </a:p>
        </p:txBody>
      </p:sp>
      <p:sp>
        <p:nvSpPr>
          <p:cNvPr id="3" name="Footer Placeholder 2">
            <a:extLst>
              <a:ext uri="{FF2B5EF4-FFF2-40B4-BE49-F238E27FC236}">
                <a16:creationId xmlns:a16="http://schemas.microsoft.com/office/drawing/2014/main"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2/28/2022</a:t>
            </a:fld>
            <a:endParaRPr lang="en-US"/>
          </a:p>
        </p:txBody>
      </p:sp>
      <p:sp>
        <p:nvSpPr>
          <p:cNvPr id="6" name="Footer Placeholder 5">
            <a:extLst>
              <a:ext uri="{FF2B5EF4-FFF2-40B4-BE49-F238E27FC236}">
                <a16:creationId xmlns:a16="http://schemas.microsoft.com/office/drawing/2014/main"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2/28/2022</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2/28/2022</a:t>
            </a:fld>
            <a:endParaRPr lang="en-US"/>
          </a:p>
        </p:txBody>
      </p:sp>
      <p:sp>
        <p:nvSpPr>
          <p:cNvPr id="6" name="Footer Placeholder 5">
            <a:extLst>
              <a:ext uri="{FF2B5EF4-FFF2-40B4-BE49-F238E27FC236}">
                <a16:creationId xmlns:a16="http://schemas.microsoft.com/office/drawing/2014/main"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2/28/2022</a:t>
            </a:fld>
            <a:endParaRPr lang="en-US"/>
          </a:p>
        </p:txBody>
      </p:sp>
      <p:sp>
        <p:nvSpPr>
          <p:cNvPr id="5" name="Footer Placeholder 4">
            <a:extLst>
              <a:ext uri="{FF2B5EF4-FFF2-40B4-BE49-F238E27FC236}">
                <a16:creationId xmlns:a16="http://schemas.microsoft.com/office/drawing/2014/main"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2/28/2022</a:t>
            </a:fld>
            <a:endParaRPr lang="en-US"/>
          </a:p>
        </p:txBody>
      </p:sp>
      <p:sp>
        <p:nvSpPr>
          <p:cNvPr id="5" name="Footer Placeholder 4">
            <a:extLst>
              <a:ext uri="{FF2B5EF4-FFF2-40B4-BE49-F238E27FC236}">
                <a16:creationId xmlns:a16="http://schemas.microsoft.com/office/drawing/2014/main"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2/28/2022</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2/28/2022</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2/28/2022</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2/28/2022</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2/28/2022</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2/28/2022</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2/28/2022</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2/28/2022</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2/28/2022</a:t>
            </a:fld>
            <a:endParaRPr lang="en-US"/>
          </a:p>
        </p:txBody>
      </p:sp>
      <p:sp>
        <p:nvSpPr>
          <p:cNvPr id="5" name="Footer Placeholder 4">
            <a:extLst>
              <a:ext uri="{FF2B5EF4-FFF2-40B4-BE49-F238E27FC236}">
                <a16:creationId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http://www.technologyreview.com/view/542626/why-self-driving-cars-must-be-programmed-to-kil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www.nspe.org/resources/ethics/code-ethic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a:latin typeface="Gotham Medium" panose="02000604030000020004" pitchFamily="50" charset="0"/>
              </a:rPr>
              <a:t>RECITATION 6 </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02229" y="4126685"/>
            <a:ext cx="9144000" cy="473561"/>
          </a:xfrm>
        </p:spPr>
        <p:txBody>
          <a:bodyPr>
            <a:noAutofit/>
          </a:bodyPr>
          <a:lstStyle/>
          <a:p>
            <a:r>
              <a:rPr lang="en-US" sz="2800" dirty="0">
                <a:latin typeface="Proxima Nova Rg" panose="02000506030000020004" pitchFamily="2" charset="0"/>
              </a:rPr>
              <a:t>EG1003</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6007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Ethics in Engineering</a:t>
            </a:r>
          </a:p>
          <a:p>
            <a:pPr marL="342900" indent="-342900" algn="l">
              <a:buFont typeface="Arial" panose="020B0604020202020204" pitchFamily="34" charset="0"/>
              <a:buChar char="•"/>
            </a:pPr>
            <a:r>
              <a:rPr lang="en-US" sz="2800" dirty="0">
                <a:latin typeface="Proxima Nova Rg" panose="02000506030000020004" pitchFamily="2" charset="0"/>
              </a:rPr>
              <a:t>How to Give a Milestone Presentation </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946860" y="3240911"/>
            <a:ext cx="0" cy="121534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305432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1128593" y="2011578"/>
            <a:ext cx="10140876" cy="2387600"/>
          </a:xfrm>
        </p:spPr>
        <p:txBody>
          <a:bodyPr>
            <a:normAutofit/>
          </a:bodyPr>
          <a:lstStyle/>
          <a:p>
            <a:r>
              <a:rPr lang="en-US" sz="4000" dirty="0">
                <a:solidFill>
                  <a:srgbClr val="57068C"/>
                </a:solidFill>
                <a:latin typeface="Proxima Nova Rg" panose="02000506030000020004" pitchFamily="2" charset="0"/>
              </a:rPr>
              <a:t>What ethical issues will arise with the advent of autonomous vehicles?</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142333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9470" y="588965"/>
            <a:ext cx="12192000" cy="965147"/>
          </a:xfrm>
        </p:spPr>
        <p:txBody>
          <a:bodyPr>
            <a:noAutofit/>
          </a:bodyPr>
          <a:lstStyle/>
          <a:p>
            <a:r>
              <a:rPr lang="en-US" sz="4800" dirty="0">
                <a:latin typeface="Gotham Medium" panose="02000604030000020004" pitchFamily="50" charset="0"/>
              </a:rPr>
              <a:t>ETHICS OF AUTONOMOUS VEHICLES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http://www.technologyreview.com/sites/default/files/styles/view_body_embed/public/images/Ethical%20cars.png?itok=A_wye_WL">
            <a:hlinkClick r:id="rId4"/>
            <a:extLst>
              <a:ext uri="{FF2B5EF4-FFF2-40B4-BE49-F238E27FC236}">
                <a16:creationId xmlns:a16="http://schemas.microsoft.com/office/drawing/2014/main" id="{290E9D84-421E-C140-9397-73790821F2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686" b="6351"/>
          <a:stretch/>
        </p:blipFill>
        <p:spPr bwMode="auto">
          <a:xfrm>
            <a:off x="2448683" y="2241086"/>
            <a:ext cx="7267384" cy="376787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526F8D9-5B88-BF42-B9D5-161A0D4073FC}"/>
              </a:ext>
            </a:extLst>
          </p:cNvPr>
          <p:cNvSpPr/>
          <p:nvPr/>
        </p:nvSpPr>
        <p:spPr>
          <a:xfrm>
            <a:off x="2894494" y="1717866"/>
            <a:ext cx="6421951" cy="523220"/>
          </a:xfrm>
          <a:prstGeom prst="rect">
            <a:avLst/>
          </a:prstGeom>
        </p:spPr>
        <p:txBody>
          <a:bodyPr wrap="none">
            <a:spAutoFit/>
          </a:bodyPr>
          <a:lstStyle/>
          <a:p>
            <a:r>
              <a:rPr lang="en-US" sz="2800" b="1" dirty="0">
                <a:solidFill>
                  <a:schemeClr val="accent6"/>
                </a:solidFill>
                <a:latin typeface="Proxima Nova Lt" panose="02000506030000020004" pitchFamily="2" charset="77"/>
              </a:rPr>
              <a:t>Who decides the value of human lives?</a:t>
            </a:r>
          </a:p>
        </p:txBody>
      </p:sp>
      <p:sp>
        <p:nvSpPr>
          <p:cNvPr id="14" name="Rectangle 13">
            <a:extLst>
              <a:ext uri="{FF2B5EF4-FFF2-40B4-BE49-F238E27FC236}">
                <a16:creationId xmlns:a16="http://schemas.microsoft.com/office/drawing/2014/main" id="{EB6C260D-57E3-0446-9D14-BF79FB17B26E}"/>
              </a:ext>
            </a:extLst>
          </p:cNvPr>
          <p:cNvSpPr/>
          <p:nvPr/>
        </p:nvSpPr>
        <p:spPr>
          <a:xfrm>
            <a:off x="3680916" y="5914169"/>
            <a:ext cx="4802918" cy="369332"/>
          </a:xfrm>
          <a:prstGeom prst="rect">
            <a:avLst/>
          </a:prstGeom>
        </p:spPr>
        <p:txBody>
          <a:bodyPr wrap="none">
            <a:spAutoFit/>
          </a:bodyPr>
          <a:lstStyle/>
          <a:p>
            <a:r>
              <a:rPr lang="en-US" dirty="0">
                <a:latin typeface="Proxima Nova Rg" panose="02000506030000020004" pitchFamily="2" charset="77"/>
              </a:rPr>
              <a:t>Figure 1: Traffic situations with inevitable harm</a:t>
            </a:r>
          </a:p>
        </p:txBody>
      </p:sp>
      <p:pic>
        <p:nvPicPr>
          <p:cNvPr id="15" name="Picture 14"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Tree>
    <p:extLst>
      <p:ext uri="{BB962C8B-B14F-4D97-AF65-F5344CB8AC3E}">
        <p14:creationId xmlns:p14="http://schemas.microsoft.com/office/powerpoint/2010/main" val="47308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1025562" y="2011578"/>
            <a:ext cx="10140876" cy="2387600"/>
          </a:xfrm>
        </p:spPr>
        <p:txBody>
          <a:bodyPr>
            <a:normAutofit/>
          </a:bodyPr>
          <a:lstStyle/>
          <a:p>
            <a:r>
              <a:rPr lang="en-US" sz="4000" dirty="0">
                <a:solidFill>
                  <a:srgbClr val="57068C"/>
                </a:solidFill>
                <a:latin typeface="Proxima Nova Rg" panose="02000506030000020004" pitchFamily="2" charset="0"/>
              </a:rPr>
              <a:t>What ethical issues will arise with the advent of at home genetic testing?</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1030243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1025562" y="1898067"/>
            <a:ext cx="10140876" cy="2387600"/>
          </a:xfrm>
        </p:spPr>
        <p:txBody>
          <a:bodyPr>
            <a:normAutofit/>
          </a:bodyPr>
          <a:lstStyle/>
          <a:p>
            <a:r>
              <a:rPr lang="en-US" sz="4000" dirty="0">
                <a:solidFill>
                  <a:srgbClr val="57068C"/>
                </a:solidFill>
                <a:latin typeface="Proxima Nova Rg" panose="02000506030000020004" pitchFamily="2" charset="0"/>
              </a:rPr>
              <a:t>What ethical issues will arise with the advent of facial recognition?</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spTree>
    <p:extLst>
      <p:ext uri="{BB962C8B-B14F-4D97-AF65-F5344CB8AC3E}">
        <p14:creationId xmlns:p14="http://schemas.microsoft.com/office/powerpoint/2010/main" val="315152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51379" y="721822"/>
            <a:ext cx="8889242" cy="965147"/>
          </a:xfrm>
        </p:spPr>
        <p:txBody>
          <a:bodyPr>
            <a:normAutofit/>
          </a:bodyPr>
          <a:lstStyle/>
          <a:p>
            <a:r>
              <a:rPr lang="en-US" sz="5400" dirty="0">
                <a:latin typeface="Gotham Medium" panose="02000604030000020004" pitchFamily="50" charset="0"/>
              </a:rPr>
              <a:t>ETHICS SUMMARY</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996683" y="1963503"/>
            <a:ext cx="9543938" cy="3556324"/>
          </a:xfrm>
        </p:spPr>
        <p:txBody>
          <a:bodyPr anchor="ctr">
            <a:normAutofit/>
          </a:bodyPr>
          <a:lstStyle/>
          <a:p>
            <a:pPr marL="342900" indent="-342900" algn="l">
              <a:buClr>
                <a:schemeClr val="tx1"/>
              </a:buClr>
              <a:buFont typeface="Arial" panose="020B0604020202020204" pitchFamily="34" charset="0"/>
              <a:buChar char="•"/>
            </a:pPr>
            <a:r>
              <a:rPr lang="en-US" dirty="0">
                <a:latin typeface="Proxima Nova Rg" panose="02000506030000020004" pitchFamily="2" charset="0"/>
              </a:rPr>
              <a:t>New technology will raise many ethical questions</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Your technical perspective and voice will be important</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 must work with policy-makers, business leaders, and the public</a:t>
            </a:r>
          </a:p>
          <a:p>
            <a:pPr marL="342900" indent="-342900" algn="l">
              <a:buClr>
                <a:schemeClr val="tx1"/>
              </a:buClr>
              <a:buFont typeface="Arial" panose="020B0604020202020204" pitchFamily="34" charset="0"/>
              <a:buChar char="•"/>
            </a:pPr>
            <a:r>
              <a:rPr lang="en-US" b="1" dirty="0">
                <a:solidFill>
                  <a:srgbClr val="57068C"/>
                </a:solidFill>
                <a:latin typeface="Proxima Nova Lt" panose="02000506030000020004" pitchFamily="2" charset="77"/>
              </a:rPr>
              <a:t>National Society of Professional Engineers Code of Ethics (</a:t>
            </a:r>
            <a:r>
              <a:rPr lang="en-US" b="1" dirty="0">
                <a:solidFill>
                  <a:srgbClr val="57068C"/>
                </a:solidFill>
                <a:latin typeface="Proxima Nova Lt" panose="02000506030000020004" pitchFamily="2" charset="77"/>
                <a:hlinkClick r:id="rId3"/>
              </a:rPr>
              <a:t>https://www.nspe.org/resources/ethics/code-ethics</a:t>
            </a:r>
            <a:r>
              <a:rPr lang="en-US" b="1" dirty="0">
                <a:solidFill>
                  <a:srgbClr val="57068C"/>
                </a:solidFill>
                <a:latin typeface="Proxima Nova Lt" panose="02000506030000020004" pitchFamily="2" charset="77"/>
              </a:rPr>
              <a:t>) </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Fundamental Canons</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Rules of Practice</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Professional Obligations</a:t>
            </a:r>
          </a:p>
          <a:p>
            <a:pPr marL="342900" indent="-342900" algn="l">
              <a:buClr>
                <a:schemeClr val="tx1"/>
              </a:buClr>
              <a:buFont typeface="Arial" panose="020B0604020202020204" pitchFamily="34" charset="0"/>
              <a:buChar char="•"/>
            </a:pPr>
            <a:endParaRPr lang="en-US" b="1" dirty="0">
              <a:solidFill>
                <a:srgbClr val="57068C"/>
              </a:solidFill>
              <a:latin typeface="Proxima Nova Lt" panose="02000506030000020004" pitchFamily="2" charset="77"/>
            </a:endParaRP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4"/>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spTree>
    <p:extLst>
      <p:ext uri="{BB962C8B-B14F-4D97-AF65-F5344CB8AC3E}">
        <p14:creationId xmlns:p14="http://schemas.microsoft.com/office/powerpoint/2010/main" val="3239607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3383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159381" y="631669"/>
            <a:ext cx="1187323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PRESENTATION ACTIVITY</a:t>
            </a:r>
          </a:p>
        </p:txBody>
      </p:sp>
      <p:sp>
        <p:nvSpPr>
          <p:cNvPr id="2" name="Rectangle 1">
            <a:extLst>
              <a:ext uri="{FF2B5EF4-FFF2-40B4-BE49-F238E27FC236}">
                <a16:creationId xmlns:a16="http://schemas.microsoft.com/office/drawing/2014/main" id="{652F66EF-9E38-664F-B1E3-CE7E9205A65C}"/>
              </a:ext>
            </a:extLst>
          </p:cNvPr>
          <p:cNvSpPr/>
          <p:nvPr/>
        </p:nvSpPr>
        <p:spPr>
          <a:xfrm>
            <a:off x="926690" y="1968917"/>
            <a:ext cx="10338619" cy="3785652"/>
          </a:xfrm>
          <a:prstGeom prst="rect">
            <a:avLst/>
          </a:prstGeom>
        </p:spPr>
        <p:txBody>
          <a:bodyPr wrap="square">
            <a:spAutoFit/>
          </a:bodyPr>
          <a:lstStyle/>
          <a:p>
            <a:pPr algn="ctr">
              <a:defRPr/>
            </a:pPr>
            <a:r>
              <a:rPr lang="en-US" sz="4800" b="1" dirty="0">
                <a:solidFill>
                  <a:srgbClr val="57068C"/>
                </a:solidFill>
                <a:latin typeface="Proxima Nova Lt" panose="02000506030000020004" pitchFamily="2" charset="77"/>
              </a:rPr>
              <a:t>Following each presentation, all teams discuss and share one effective aspect and one improvement for the group that just presented </a:t>
            </a:r>
          </a:p>
        </p:txBody>
      </p:sp>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25</a:t>
            </a:r>
          </a:p>
        </p:txBody>
      </p:sp>
      <p:pic>
        <p:nvPicPr>
          <p:cNvPr id="13" name="Picture 12"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185572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1154</TotalTime>
  <Words>506</Words>
  <Application>Microsoft Office PowerPoint</Application>
  <PresentationFormat>Widescreen</PresentationFormat>
  <Paragraphs>51</Paragraphs>
  <Slides>9</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Calibri</vt:lpstr>
      <vt:lpstr>Proxima Nova Lt</vt:lpstr>
      <vt:lpstr>Gotham Medium</vt:lpstr>
      <vt:lpstr>Proxima Nova Rg</vt:lpstr>
      <vt:lpstr>Calibri Light</vt:lpstr>
      <vt:lpstr>Arial</vt:lpstr>
      <vt:lpstr>Office Theme</vt:lpstr>
      <vt:lpstr>Custom Design</vt:lpstr>
      <vt:lpstr>RECITATION 6 </vt:lpstr>
      <vt:lpstr>AGENDA</vt:lpstr>
      <vt:lpstr>What ethical issues will arise with the advent of autonomous vehicles?</vt:lpstr>
      <vt:lpstr>ETHICS OF AUTONOMOUS VEHICLES </vt:lpstr>
      <vt:lpstr>What ethical issues will arise with the advent of at home genetic testing?</vt:lpstr>
      <vt:lpstr>What ethical issues will arise with the advent of facial recognition?</vt:lpstr>
      <vt:lpstr>ETHICS SUMMARY</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4</dc:title>
  <dc:creator>Diya</dc:creator>
  <cp:lastModifiedBy>Jack</cp:lastModifiedBy>
  <cp:revision>25</cp:revision>
  <dcterms:created xsi:type="dcterms:W3CDTF">2020-08-23T07:07:10Z</dcterms:created>
  <dcterms:modified xsi:type="dcterms:W3CDTF">2022-02-28T16:11:47Z</dcterms:modified>
  <cp:contentStatus/>
</cp:coreProperties>
</file>