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tif" ContentType="image/t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  <p:sldMasterId id="2147483658" r:id="rId2"/>
  </p:sldMasterIdLst>
  <p:notesMasterIdLst>
    <p:notesMasterId r:id="rId15"/>
  </p:notesMasterIdLst>
  <p:sldIdLst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8" r:id="rId13"/>
    <p:sldId id="267" r:id="rId14"/>
  </p:sldIdLst>
  <p:sldSz cx="12192000" cy="6858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1pPr>
    <a:lvl2pPr marL="0" marR="0" indent="457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2pPr>
    <a:lvl3pPr marL="0" marR="0" indent="914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3pPr>
    <a:lvl4pPr marL="0" marR="0" indent="1371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4pPr>
    <a:lvl5pPr marL="0" marR="0" indent="18288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5pPr>
    <a:lvl6pPr marL="0" marR="0" indent="22860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6pPr>
    <a:lvl7pPr marL="0" marR="0" indent="27432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7pPr>
    <a:lvl8pPr marL="0" marR="0" indent="32004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8pPr>
    <a:lvl9pPr marL="0" marR="0" indent="3657600" algn="l" defTabSz="914400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+mj-lt"/>
        <a:ea typeface="+mj-ea"/>
        <a:cs typeface="+mj-cs"/>
        <a:sym typeface="Calibri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DD4EA"/>
          </a:solidFill>
        </a:fill>
      </a:tcStyle>
    </a:wholeTbl>
    <a:band2H>
      <a:tcTxStyle/>
      <a:tcStyle>
        <a:tcBdr/>
        <a:fill>
          <a:solidFill>
            <a:srgbClr val="E8EBF5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1"/>
          </a:solidFill>
        </a:fill>
      </a:tcStyle>
    </a:firstRow>
  </a:tblStyle>
  <a:tblStyle styleId="{C7B018BB-80A7-4F77-B60F-C8B233D01FF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E0E0E0"/>
          </a:solidFill>
        </a:fill>
      </a:tcStyle>
    </a:wholeTbl>
    <a:band2H>
      <a:tcTxStyle/>
      <a:tcStyle>
        <a:tcBdr/>
        <a:fill>
          <a:solidFill>
            <a:srgbClr val="F0F0F0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3"/>
          </a:solidFill>
        </a:fill>
      </a:tcStyle>
    </a:firstRow>
  </a:tblStyle>
  <a:tblStyle styleId="{EEE7283C-3CF3-47DC-8721-378D4A62B228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D4E2CE"/>
          </a:solidFill>
        </a:fill>
      </a:tcStyle>
    </a:wholeTbl>
    <a:band2H>
      <a:tcTxStyle/>
      <a:tcStyle>
        <a:tcBdr/>
        <a:fill>
          <a:solidFill>
            <a:srgbClr val="EBF1E8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chemeClr val="accent6"/>
          </a:solidFill>
        </a:fill>
      </a:tcStyle>
    </a:firstRow>
  </a:tblStyle>
  <a:tblStyle styleId="{CF821DB8-F4EB-4A41-A1BA-3FCAFE7338EE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E6E6E6"/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254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/>
          </a:solidFill>
        </a:fill>
      </a:tcStyle>
    </a:firstRow>
  </a:tblStyle>
  <a:tblStyle styleId="{33BA23B1-9221-436E-865A-0063620EA4FD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CACACA"/>
          </a:solidFill>
        </a:fill>
      </a:tcStyle>
    </a:wholeTbl>
    <a:band2H>
      <a:tcTxStyle/>
      <a:tcStyle>
        <a:tcBdr/>
        <a:fill>
          <a:solidFill>
            <a:srgbClr val="E6E6E6"/>
          </a:solidFill>
        </a:fill>
      </a:tcStyle>
    </a:band2H>
    <a:firstCol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Col>
    <a:la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38100" cap="flat">
              <a:solidFill>
                <a:srgbClr val="FFFFFF"/>
              </a:solidFill>
              <a:prstDash val="solid"/>
              <a:round/>
            </a:ln>
          </a:top>
          <a:bottom>
            <a:ln w="127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lastRow>
    <a:firstRow>
      <a:tcTxStyle b="on" i="off">
        <a:fontRef idx="major">
          <a:srgbClr val="FFFFFF"/>
        </a:fontRef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round/>
            </a:ln>
          </a:left>
          <a:right>
            <a:ln w="12700" cap="flat">
              <a:solidFill>
                <a:srgbClr val="FFFFFF"/>
              </a:solidFill>
              <a:prstDash val="solid"/>
              <a:round/>
            </a:ln>
          </a:right>
          <a:top>
            <a:ln w="12700" cap="flat">
              <a:solidFill>
                <a:srgbClr val="FFFFFF"/>
              </a:solidFill>
              <a:prstDash val="solid"/>
              <a:round/>
            </a:ln>
          </a:top>
          <a:bottom>
            <a:ln w="38100" cap="flat">
              <a:solidFill>
                <a:srgbClr val="FFFFFF"/>
              </a:solidFill>
              <a:prstDash val="solid"/>
              <a:round/>
            </a:ln>
          </a:bottom>
          <a:insideH>
            <a:ln w="12700" cap="flat">
              <a:solidFill>
                <a:srgbClr val="FFFFFF"/>
              </a:solidFill>
              <a:prstDash val="solid"/>
              <a:round/>
            </a:ln>
          </a:insideH>
          <a:insideV>
            <a:ln w="12700" cap="flat">
              <a:solidFill>
                <a:srgbClr val="FFFFFF"/>
              </a:solidFill>
              <a:prstDash val="solid"/>
              <a:round/>
            </a:ln>
          </a:insideV>
        </a:tcBdr>
        <a:fill>
          <a:solidFill>
            <a:srgbClr val="000000"/>
          </a:solidFill>
        </a:fill>
      </a:tcStyle>
    </a:firstRow>
  </a:tblStyle>
  <a:tblStyle styleId="{2708684C-4D16-4618-839F-0558EEFCDFE6}" styleName="">
    <a:tblBg/>
    <a:wholeTbl>
      <a:tcTxStyle b="off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wholeTbl>
    <a:band2H>
      <a:tcTxStyle/>
      <a:tcStyle>
        <a:tcBdr/>
        <a:fill>
          <a:solidFill>
            <a:srgbClr val="FFFFFF"/>
          </a:solidFill>
        </a:fill>
      </a:tcStyle>
    </a:band2H>
    <a:firstCol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solidFill>
            <a:srgbClr val="000000">
              <a:alpha val="20000"/>
            </a:srgbClr>
          </a:solidFill>
        </a:fill>
      </a:tcStyle>
    </a:firstCol>
    <a:la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50800" cap="flat">
              <a:solidFill>
                <a:srgbClr val="000000"/>
              </a:solidFill>
              <a:prstDash val="solid"/>
              <a:round/>
            </a:ln>
          </a:top>
          <a:bottom>
            <a:ln w="127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lastRow>
    <a:firstRow>
      <a:tcTxStyle b="on" i="off">
        <a:fontRef idx="major">
          <a:srgbClr val="000000"/>
        </a:fontRef>
        <a:srgbClr val="000000"/>
      </a:tcTxStyle>
      <a:tcStyle>
        <a:tcBdr>
          <a:left>
            <a:ln w="12700" cap="flat">
              <a:solidFill>
                <a:srgbClr val="000000"/>
              </a:solidFill>
              <a:prstDash val="solid"/>
              <a:round/>
            </a:ln>
          </a:left>
          <a:right>
            <a:ln w="12700" cap="flat">
              <a:solidFill>
                <a:srgbClr val="000000"/>
              </a:solidFill>
              <a:prstDash val="solid"/>
              <a:round/>
            </a:ln>
          </a:right>
          <a:top>
            <a:ln w="12700" cap="flat">
              <a:solidFill>
                <a:srgbClr val="000000"/>
              </a:solidFill>
              <a:prstDash val="solid"/>
              <a:round/>
            </a:ln>
          </a:top>
          <a:bottom>
            <a:ln w="25400" cap="flat">
              <a:solidFill>
                <a:srgbClr val="000000"/>
              </a:solidFill>
              <a:prstDash val="solid"/>
              <a:round/>
            </a:ln>
          </a:bottom>
          <a:insideH>
            <a:ln w="12700" cap="flat">
              <a:solidFill>
                <a:srgbClr val="000000"/>
              </a:solidFill>
              <a:prstDash val="solid"/>
              <a:round/>
            </a:ln>
          </a:insideH>
          <a:insideV>
            <a:ln w="12700" cap="flat">
              <a:solidFill>
                <a:srgbClr val="000000"/>
              </a:solidFill>
              <a:prstDash val="solid"/>
              <a:round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648" y="62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theme" Target="theme/theme1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viewProps" Target="viewProps.xml"/><Relationship Id="rId2" Type="http://schemas.openxmlformats.org/officeDocument/2006/relationships/slideMaster" Target="slideMasters/slideMaster2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8.xml"/><Relationship Id="rId19" Type="http://schemas.openxmlformats.org/officeDocument/2006/relationships/tableStyles" Target="tableStyle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" name="Shape 9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92" name="Shape 92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3050400663"/>
      </p:ext>
    </p:extLst>
  </p:cSld>
  <p:clrMap bg1="lt1" tx1="dk1" bg2="lt2" tx2="dk2" accent1="accent1" accent2="accent2" accent3="accent3" accent4="accent4" accent5="accent5" accent6="accent6" hlink="hlink" folHlink="folHlink"/>
  <p:notesStyle>
    <a:lvl1pPr latinLnBrk="0">
      <a:defRPr sz="1200">
        <a:latin typeface="+mj-lt"/>
        <a:ea typeface="+mj-ea"/>
        <a:cs typeface="+mj-cs"/>
        <a:sym typeface="Calibri"/>
      </a:defRPr>
    </a:lvl1pPr>
    <a:lvl2pPr indent="228600" latinLnBrk="0">
      <a:defRPr sz="1200">
        <a:latin typeface="+mj-lt"/>
        <a:ea typeface="+mj-ea"/>
        <a:cs typeface="+mj-cs"/>
        <a:sym typeface="Calibri"/>
      </a:defRPr>
    </a:lvl2pPr>
    <a:lvl3pPr indent="457200" latinLnBrk="0">
      <a:defRPr sz="1200">
        <a:latin typeface="+mj-lt"/>
        <a:ea typeface="+mj-ea"/>
        <a:cs typeface="+mj-cs"/>
        <a:sym typeface="Calibri"/>
      </a:defRPr>
    </a:lvl3pPr>
    <a:lvl4pPr indent="685800" latinLnBrk="0">
      <a:defRPr sz="1200">
        <a:latin typeface="+mj-lt"/>
        <a:ea typeface="+mj-ea"/>
        <a:cs typeface="+mj-cs"/>
        <a:sym typeface="Calibri"/>
      </a:defRPr>
    </a:lvl4pPr>
    <a:lvl5pPr indent="914400" latinLnBrk="0">
      <a:defRPr sz="1200">
        <a:latin typeface="+mj-lt"/>
        <a:ea typeface="+mj-ea"/>
        <a:cs typeface="+mj-cs"/>
        <a:sym typeface="Calibri"/>
      </a:defRPr>
    </a:lvl5pPr>
    <a:lvl6pPr indent="1143000" latinLnBrk="0">
      <a:defRPr sz="1200">
        <a:latin typeface="+mj-lt"/>
        <a:ea typeface="+mj-ea"/>
        <a:cs typeface="+mj-cs"/>
        <a:sym typeface="Calibri"/>
      </a:defRPr>
    </a:lvl6pPr>
    <a:lvl7pPr indent="1371600" latinLnBrk="0">
      <a:defRPr sz="1200">
        <a:latin typeface="+mj-lt"/>
        <a:ea typeface="+mj-ea"/>
        <a:cs typeface="+mj-cs"/>
        <a:sym typeface="Calibri"/>
      </a:defRPr>
    </a:lvl7pPr>
    <a:lvl8pPr indent="1600200" latinLnBrk="0">
      <a:defRPr sz="1200">
        <a:latin typeface="+mj-lt"/>
        <a:ea typeface="+mj-ea"/>
        <a:cs typeface="+mj-cs"/>
        <a:sym typeface="Calibri"/>
      </a:defRPr>
    </a:lvl8pPr>
    <a:lvl9pPr indent="1828800" latinLnBrk="0">
      <a:defRPr sz="1200">
        <a:latin typeface="+mj-lt"/>
        <a:ea typeface="+mj-ea"/>
        <a:cs typeface="+mj-cs"/>
        <a:sym typeface="Calibri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1524000" y="1122362"/>
            <a:ext cx="9144000" cy="2387601"/>
          </a:xfrm>
          <a:prstGeom prst="rect">
            <a:avLst/>
          </a:prstGeom>
        </p:spPr>
        <p:txBody>
          <a:bodyPr anchor="b"/>
          <a:lstStyle>
            <a:lvl1pPr algn="ctr"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1524000" y="3602037"/>
            <a:ext cx="9144000" cy="1655763"/>
          </a:xfrm>
          <a:prstGeom prst="rect">
            <a:avLst/>
          </a:prstGeom>
        </p:spPr>
        <p:txBody>
          <a:bodyPr/>
          <a:lstStyle>
            <a:lvl1pPr marL="0" indent="0" algn="ctr">
              <a:buSzTx/>
              <a:buFontTx/>
              <a:buNone/>
              <a:defRPr sz="2400"/>
            </a:lvl1pPr>
            <a:lvl2pPr marL="0" indent="457200" algn="ctr">
              <a:buSzTx/>
              <a:buFontTx/>
              <a:buNone/>
              <a:defRPr sz="2400"/>
            </a:lvl2pPr>
            <a:lvl3pPr marL="0" indent="914400" algn="ctr">
              <a:buSzTx/>
              <a:buFontTx/>
              <a:buNone/>
              <a:defRPr sz="2400"/>
            </a:lvl3pPr>
            <a:lvl4pPr marL="0" indent="1371600" algn="ctr">
              <a:buSzTx/>
              <a:buFontTx/>
              <a:buNone/>
              <a:defRPr sz="2400"/>
            </a:lvl4pPr>
            <a:lvl5pPr marL="0" indent="1828800" algn="ctr">
              <a:buSzTx/>
              <a:buFontTx/>
              <a:buNone/>
              <a:defRPr sz="24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9ADDDCB-D232-4F83-BAB3-08983185F76A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="" xmlns:a16="http://schemas.microsoft.com/office/drawing/2014/main" id="{9F5EBA33-536B-4743-88B2-7F4A42A1481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5E9A0289-62B1-452B-B6B4-C7F4D7A8E9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9C0B67A-E348-4499-8F21-0B6E20E34E0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C9D4D05-4031-4BCC-A37B-3632026CAB0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410035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042BB19-D22C-46A5-A20E-C73A6E4696E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7AD6A59-B46F-493D-AC9F-212844C2A427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568BA7B-F87D-49B0-8A54-F57AF1A63BD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153D98F3-723F-4C1A-956E-39F9543B7D5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B7A55C9-EBD0-479F-A00C-3BA4B55BAE3F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13311869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DBA9D03E-7486-4823-A2D1-0A0C013FBA1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304B77E7-2038-4D0E-B294-9CCC841642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B78ED6B-0C3A-47E2-AB88-B1CF85F393B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B985856-500F-4E64-B56C-375990E2EC3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F3A43DC7-CE4B-4A17-9601-5E1960BB03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99859057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2F463917-B6CE-4B6C-91B6-741BF6EE604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5B5DA8E0-FBEF-4F39-A737-39BE7D1F60AA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94A324A8-0E98-423E-8B77-484F47103D4E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9E5D0482-2E35-4C09-9E1E-46651F4F700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3E2EED08-4716-4F59-A128-F0267AD9770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FEFB3926-66F9-4287-9D4D-A9E0DB0BF52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14077628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4D5B0BBD-1178-4D6D-9400-132CD729B17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D664B506-67E6-4792-A8EA-9790EBF404F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="" xmlns:a16="http://schemas.microsoft.com/office/drawing/2014/main" id="{3FC0CE71-54CD-40E2-B614-DF8F33B035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="" xmlns:a16="http://schemas.microsoft.com/office/drawing/2014/main" id="{F5D631BA-2BFD-42E7-9257-A18080235D4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="" xmlns:a16="http://schemas.microsoft.com/office/drawing/2014/main" id="{0E4B3A7E-C30C-493C-A820-8C6C51897243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>
            <a:extLst>
              <a:ext uri="{FF2B5EF4-FFF2-40B4-BE49-F238E27FC236}">
                <a16:creationId xmlns="" xmlns:a16="http://schemas.microsoft.com/office/drawing/2014/main" id="{480DB4C6-166A-4F12-9174-9E5DBF242F3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8" name="Footer Placeholder 7">
            <a:extLst>
              <a:ext uri="{FF2B5EF4-FFF2-40B4-BE49-F238E27FC236}">
                <a16:creationId xmlns="" xmlns:a16="http://schemas.microsoft.com/office/drawing/2014/main" id="{05F0EDAF-0F1A-4F8E-989E-C2FF68918D4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Slide Number Placeholder 8">
            <a:extLst>
              <a:ext uri="{FF2B5EF4-FFF2-40B4-BE49-F238E27FC236}">
                <a16:creationId xmlns="" xmlns:a16="http://schemas.microsoft.com/office/drawing/2014/main" id="{1C12389A-ECD3-4204-9A96-F98B4E33048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4603719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B3F6BBA1-F74F-4608-952F-CD4E805710C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>
            <a:extLst>
              <a:ext uri="{FF2B5EF4-FFF2-40B4-BE49-F238E27FC236}">
                <a16:creationId xmlns="" xmlns:a16="http://schemas.microsoft.com/office/drawing/2014/main" id="{EEB98E42-7412-4380-A1E4-A971AF84F21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Footer Placeholder 3">
            <a:extLst>
              <a:ext uri="{FF2B5EF4-FFF2-40B4-BE49-F238E27FC236}">
                <a16:creationId xmlns="" xmlns:a16="http://schemas.microsoft.com/office/drawing/2014/main" id="{61FF28FC-BF1D-487A-8244-67FF3FE7011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Slide Number Placeholder 4">
            <a:extLst>
              <a:ext uri="{FF2B5EF4-FFF2-40B4-BE49-F238E27FC236}">
                <a16:creationId xmlns="" xmlns:a16="http://schemas.microsoft.com/office/drawing/2014/main" id="{4560DAE3-8C09-47A1-9B7F-7669CF0F989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794089721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="" xmlns:a16="http://schemas.microsoft.com/office/drawing/2014/main" id="{3656ACAA-DC8F-46F9-AB22-B89F6840CBE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3" name="Footer Placeholder 2">
            <a:extLst>
              <a:ext uri="{FF2B5EF4-FFF2-40B4-BE49-F238E27FC236}">
                <a16:creationId xmlns="" xmlns:a16="http://schemas.microsoft.com/office/drawing/2014/main" id="{E60AB0D9-AE6C-4523-AB7B-AE84639C2A4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4" name="Slide Number Placeholder 3">
            <a:extLst>
              <a:ext uri="{FF2B5EF4-FFF2-40B4-BE49-F238E27FC236}">
                <a16:creationId xmlns="" xmlns:a16="http://schemas.microsoft.com/office/drawing/2014/main" id="{151DC9C9-55DA-4AD8-B70E-0E3A98011F89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51644160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81581E5E-98E3-4DE3-9604-DD442DF63B4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="" xmlns:a16="http://schemas.microsoft.com/office/drawing/2014/main" id="{CA80224D-9CC3-46A6-A05B-DF33598D052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744F9B30-568C-45D8-9F28-1FE65F92D0F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D490D6C4-4C51-4D40-9226-8974EFDEC1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DBF137B0-99C5-4906-993F-BA9087695A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9B49A788-2213-4170-B8DC-1A7D6055A54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0761503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EC9094D5-69B4-4055-ABBD-3836DC0F3FC4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="" xmlns:a16="http://schemas.microsoft.com/office/drawing/2014/main" id="{29091B0C-149C-4A29-99C9-67F1C0DF9D0D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>
            <a:extLst>
              <a:ext uri="{FF2B5EF4-FFF2-40B4-BE49-F238E27FC236}">
                <a16:creationId xmlns="" xmlns:a16="http://schemas.microsoft.com/office/drawing/2014/main" id="{6C4DF8D7-4930-42F2-9ABF-5E6BC9086FF8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="" xmlns:a16="http://schemas.microsoft.com/office/drawing/2014/main" id="{79B8BBEA-8EBC-44C9-A016-A662E1CCDEC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Footer Placeholder 5">
            <a:extLst>
              <a:ext uri="{FF2B5EF4-FFF2-40B4-BE49-F238E27FC236}">
                <a16:creationId xmlns="" xmlns:a16="http://schemas.microsoft.com/office/drawing/2014/main" id="{18B71032-29CA-415F-BF45-8BF18D41976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7" name="Slide Number Placeholder 6">
            <a:extLst>
              <a:ext uri="{FF2B5EF4-FFF2-40B4-BE49-F238E27FC236}">
                <a16:creationId xmlns="" xmlns:a16="http://schemas.microsoft.com/office/drawing/2014/main" id="{CB795705-83B3-4051-90E2-8DACAED34B1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289703542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="" xmlns:a16="http://schemas.microsoft.com/office/drawing/2014/main" id="{FFBE9FEE-29A2-4AB8-AAAE-B9E3DC61CE7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B685D904-FAA6-4629-A2F6-6972D51B8F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CA137BF-5EA8-49BC-AC3F-87896B0005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69DBB771-2664-4844-8B81-A231D2BBCAA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B89B07D2-50E8-419E-B2BD-CE66FEEBF14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584765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21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2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="" xmlns:a16="http://schemas.microsoft.com/office/drawing/2014/main" id="{98AD8DFD-763F-424D-8F8E-DEEDAC67ED08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="" xmlns:a16="http://schemas.microsoft.com/office/drawing/2014/main" id="{C15362FD-6D19-4A30-ABCE-7C84BF48686A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E99E4538-5C45-4EF7-B87B-AA6826A6DEC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8EC1CAE-C4A8-46E9-8AD6-D26A1A7737BA}" type="datetimeFigureOut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9/2/2022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20B2D492-EEBE-4E26-9CAB-8EAAF4E2529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05237A7B-FED1-4DEF-9242-8BEC5BEDB7D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0A1212D-38B2-4DEE-B25F-5C96C2761F56}" type="slidenum">
              <a:rPr lang="en-US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en-US">
              <a:solidFill>
                <a:prstClr val="black">
                  <a:tint val="75000"/>
                </a:prst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84710165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Title Text"/>
          <p:cNvSpPr txBox="1"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  <a:prstGeom prst="rect">
            <a:avLst/>
          </a:prstGeom>
        </p:spPr>
        <p:txBody>
          <a:bodyPr anchor="b"/>
          <a:lstStyle>
            <a:lvl1pPr>
              <a:defRPr sz="6000"/>
            </a:lvl1pPr>
          </a:lstStyle>
          <a:p>
            <a:r>
              <a:t>Title Text</a:t>
            </a:r>
          </a:p>
        </p:txBody>
      </p:sp>
      <p:sp>
        <p:nvSpPr>
          <p:cNvPr id="3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1850" y="4589462"/>
            <a:ext cx="10515600" cy="15001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2400">
                <a:solidFill>
                  <a:srgbClr val="888888"/>
                </a:solidFill>
              </a:defRPr>
            </a:lvl1pPr>
            <a:lvl2pPr marL="0" indent="457200">
              <a:buSzTx/>
              <a:buFontTx/>
              <a:buNone/>
              <a:defRPr sz="2400">
                <a:solidFill>
                  <a:srgbClr val="888888"/>
                </a:solidFill>
              </a:defRPr>
            </a:lvl2pPr>
            <a:lvl3pPr marL="0" indent="914400">
              <a:buSzTx/>
              <a:buFontTx/>
              <a:buNone/>
              <a:defRPr sz="2400">
                <a:solidFill>
                  <a:srgbClr val="888888"/>
                </a:solidFill>
              </a:defRPr>
            </a:lvl3pPr>
            <a:lvl4pPr marL="0" indent="1371600">
              <a:buSzTx/>
              <a:buFontTx/>
              <a:buNone/>
              <a:defRPr sz="2400">
                <a:solidFill>
                  <a:srgbClr val="888888"/>
                </a:solidFill>
              </a:defRPr>
            </a:lvl4pPr>
            <a:lvl5pPr marL="0" indent="1828800">
              <a:buSzTx/>
              <a:buFontTx/>
              <a:buNone/>
              <a:defRPr sz="2400">
                <a:solidFill>
                  <a:srgbClr val="888888"/>
                </a:solidFill>
              </a:defRPr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9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838200" y="1825625"/>
            <a:ext cx="5181600" cy="4351338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" name="Title Text"/>
          <p:cNvSpPr txBox="1">
            <a:spLocks noGrp="1"/>
          </p:cNvSpPr>
          <p:nvPr>
            <p:ph type="title"/>
          </p:nvPr>
        </p:nvSpPr>
        <p:spPr>
          <a:xfrm>
            <a:off x="839787" y="365125"/>
            <a:ext cx="10515601" cy="1325563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8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1681163"/>
            <a:ext cx="5157789" cy="823913"/>
          </a:xfrm>
          <a:prstGeom prst="rect">
            <a:avLst/>
          </a:prstGeom>
        </p:spPr>
        <p:txBody>
          <a:bodyPr anchor="b"/>
          <a:lstStyle>
            <a:lvl1pPr marL="0" indent="0">
              <a:buSzTx/>
              <a:buFontTx/>
              <a:buNone/>
              <a:defRPr sz="2400" b="1"/>
            </a:lvl1pPr>
            <a:lvl2pPr marL="0" indent="457200">
              <a:buSzTx/>
              <a:buFontTx/>
              <a:buNone/>
              <a:defRPr sz="2400" b="1"/>
            </a:lvl2pPr>
            <a:lvl3pPr marL="0" indent="914400">
              <a:buSzTx/>
              <a:buFontTx/>
              <a:buNone/>
              <a:defRPr sz="2400" b="1"/>
            </a:lvl3pPr>
            <a:lvl4pPr marL="0" indent="1371600">
              <a:buSzTx/>
              <a:buFontTx/>
              <a:buNone/>
              <a:defRPr sz="2400" b="1"/>
            </a:lvl4pPr>
            <a:lvl5pPr marL="0" indent="1828800">
              <a:buSzTx/>
              <a:buFontTx/>
              <a:buNone/>
              <a:defRPr sz="2400" b="1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9" name="Text Placeholder 4"/>
          <p:cNvSpPr>
            <a:spLocks noGrp="1"/>
          </p:cNvSpPr>
          <p:nvPr>
            <p:ph type="body" sz="quarter" idx="21"/>
          </p:nvPr>
        </p:nvSpPr>
        <p:spPr>
          <a:xfrm>
            <a:off x="6172200" y="1681163"/>
            <a:ext cx="5183188" cy="823913"/>
          </a:xfrm>
          <a:prstGeom prst="rect">
            <a:avLst/>
          </a:prstGeom>
        </p:spPr>
        <p:txBody>
          <a:bodyPr anchor="b"/>
          <a:lstStyle/>
          <a:p>
            <a:pPr marL="0" indent="0">
              <a:buSzTx/>
              <a:buFontTx/>
              <a:buNone/>
              <a:defRPr sz="2400" b="1"/>
            </a:pPr>
            <a:endParaRPr/>
          </a:p>
        </p:txBody>
      </p:sp>
      <p:sp>
        <p:nvSpPr>
          <p:cNvPr id="5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73" name="Body Level One…"/>
          <p:cNvSpPr txBox="1">
            <a:spLocks noGrp="1"/>
          </p:cNvSpPr>
          <p:nvPr>
            <p:ph type="body" sz="half" idx="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 marL="718457" indent="-261257">
              <a:defRPr sz="3200"/>
            </a:lvl2pPr>
            <a:lvl3pPr marL="1219200" indent="-304800">
              <a:defRPr sz="3200"/>
            </a:lvl3pPr>
            <a:lvl4pPr marL="1737360" indent="-365760">
              <a:defRPr sz="3200"/>
            </a:lvl4pPr>
            <a:lvl5pPr marL="2194560" indent="-365760">
              <a:defRPr sz="3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4" name="Text Placeholder 3"/>
          <p:cNvSpPr>
            <a:spLocks noGrp="1"/>
          </p:cNvSpPr>
          <p:nvPr>
            <p:ph type="body" sz="quarter" idx="21"/>
          </p:nvPr>
        </p:nvSpPr>
        <p:spPr>
          <a:xfrm>
            <a:off x="839787" y="2057400"/>
            <a:ext cx="3932238" cy="3811588"/>
          </a:xfrm>
          <a:prstGeom prst="rect">
            <a:avLst/>
          </a:prstGeom>
        </p:spPr>
        <p:txBody>
          <a:bodyPr/>
          <a:lstStyle/>
          <a:p>
            <a:pPr marL="0" indent="0">
              <a:buSzTx/>
              <a:buFontTx/>
              <a:buNone/>
              <a:defRPr sz="1600"/>
            </a:pPr>
            <a:endParaRPr/>
          </a:p>
        </p:txBody>
      </p:sp>
      <p:sp>
        <p:nvSpPr>
          <p:cNvPr id="7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" name="Title Text"/>
          <p:cNvSpPr txBox="1">
            <a:spLocks noGrp="1"/>
          </p:cNvSpPr>
          <p:nvPr>
            <p:ph type="title"/>
          </p:nvPr>
        </p:nvSpPr>
        <p:spPr>
          <a:xfrm>
            <a:off x="839787" y="457200"/>
            <a:ext cx="3932239" cy="1600200"/>
          </a:xfrm>
          <a:prstGeom prst="rect">
            <a:avLst/>
          </a:prstGeom>
        </p:spPr>
        <p:txBody>
          <a:bodyPr anchor="b"/>
          <a:lstStyle>
            <a:lvl1pPr>
              <a:defRPr sz="3200"/>
            </a:lvl1pPr>
          </a:lstStyle>
          <a:p>
            <a:r>
              <a:t>Title Text</a:t>
            </a:r>
          </a:p>
        </p:txBody>
      </p:sp>
      <p:sp>
        <p:nvSpPr>
          <p:cNvPr id="83" name="Picture Placeholder 2"/>
          <p:cNvSpPr>
            <a:spLocks noGrp="1"/>
          </p:cNvSpPr>
          <p:nvPr>
            <p:ph type="pic" sz="half" idx="21"/>
          </p:nvPr>
        </p:nvSpPr>
        <p:spPr>
          <a:xfrm>
            <a:off x="5183187" y="987425"/>
            <a:ext cx="6172201" cy="4873625"/>
          </a:xfrm>
          <a:prstGeom prst="rect">
            <a:avLst/>
          </a:prstGeom>
        </p:spPr>
        <p:txBody>
          <a:bodyPr lIns="91439" rIns="91439">
            <a:noAutofit/>
          </a:bodyPr>
          <a:lstStyle/>
          <a:p>
            <a:endParaRPr/>
          </a:p>
        </p:txBody>
      </p:sp>
      <p:sp>
        <p:nvSpPr>
          <p:cNvPr id="84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839787" y="2057400"/>
            <a:ext cx="3932239" cy="3811588"/>
          </a:xfrm>
          <a:prstGeom prst="rect">
            <a:avLst/>
          </a:prstGeom>
        </p:spPr>
        <p:txBody>
          <a:bodyPr/>
          <a:lstStyle>
            <a:lvl1pPr marL="0" indent="0">
              <a:buSzTx/>
              <a:buFontTx/>
              <a:buNone/>
              <a:defRPr sz="1600"/>
            </a:lvl1pPr>
            <a:lvl2pPr marL="0" indent="457200">
              <a:buSzTx/>
              <a:buFontTx/>
              <a:buNone/>
              <a:defRPr sz="1600"/>
            </a:lvl2pPr>
            <a:lvl3pPr marL="0" indent="914400">
              <a:buSzTx/>
              <a:buFontTx/>
              <a:buNone/>
              <a:defRPr sz="1600"/>
            </a:lvl3pPr>
            <a:lvl4pPr marL="0" indent="1371600">
              <a:buSzTx/>
              <a:buFontTx/>
              <a:buNone/>
              <a:defRPr sz="1600"/>
            </a:lvl4pPr>
            <a:lvl5pPr marL="0" indent="1828800">
              <a:buSzTx/>
              <a:buFontTx/>
              <a:buNone/>
              <a:defRPr sz="16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8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7.xml"/><Relationship Id="rId3" Type="http://schemas.openxmlformats.org/officeDocument/2006/relationships/slideLayout" Target="../slideLayouts/slideLayout12.xml"/><Relationship Id="rId7" Type="http://schemas.openxmlformats.org/officeDocument/2006/relationships/slideLayout" Target="../slideLayouts/slideLayout16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1.xml"/><Relationship Id="rId1" Type="http://schemas.openxmlformats.org/officeDocument/2006/relationships/slideLayout" Target="../slideLayouts/slideLayout10.xml"/><Relationship Id="rId6" Type="http://schemas.openxmlformats.org/officeDocument/2006/relationships/slideLayout" Target="../slideLayouts/slideLayout15.xml"/><Relationship Id="rId11" Type="http://schemas.openxmlformats.org/officeDocument/2006/relationships/slideLayout" Target="../slideLayouts/slideLayout20.xml"/><Relationship Id="rId5" Type="http://schemas.openxmlformats.org/officeDocument/2006/relationships/slideLayout" Target="../slideLayouts/slideLayout14.xml"/><Relationship Id="rId10" Type="http://schemas.openxmlformats.org/officeDocument/2006/relationships/slideLayout" Target="../slideLayouts/slideLayout19.xml"/><Relationship Id="rId4" Type="http://schemas.openxmlformats.org/officeDocument/2006/relationships/slideLayout" Target="../slideLayouts/slideLayout13.xml"/><Relationship Id="rId9" Type="http://schemas.openxmlformats.org/officeDocument/2006/relationships/slideLayout" Target="../slideLayouts/slideLayout18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lIns="45719" rIns="45719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095176" y="6414760"/>
            <a:ext cx="258624" cy="248305"/>
          </a:xfrm>
          <a:prstGeom prst="rect">
            <a:avLst/>
          </a:prstGeom>
          <a:ln w="12700">
            <a:miter lim="400000"/>
          </a:ln>
        </p:spPr>
        <p:txBody>
          <a:bodyPr wrap="none" lIns="45719" rIns="45719" anchor="ctr">
            <a:spAutoFit/>
          </a:bodyPr>
          <a:lstStyle>
            <a:lvl1pPr algn="r">
              <a:defRPr sz="1200">
                <a:solidFill>
                  <a:srgbClr val="888888"/>
                </a:solidFill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</p:sldLayoutIdLst>
  <p:transition spd="med"/>
  <p:txStyles>
    <p:titleStyle>
      <a:lvl1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1pPr>
      <a:lvl2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2pPr>
      <a:lvl3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3pPr>
      <a:lvl4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4pPr>
      <a:lvl5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5pPr>
      <a:lvl6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6pPr>
      <a:lvl7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7pPr>
      <a:lvl8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8pPr>
      <a:lvl9pPr marL="0" marR="0" indent="0" algn="l" defTabSz="914400" rtl="0" latinLnBrk="0">
        <a:lnSpc>
          <a:spcPct val="9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4400" b="0" i="0" u="none" strike="noStrike" cap="none" spc="0" baseline="0">
          <a:solidFill>
            <a:srgbClr val="000000"/>
          </a:solidFill>
          <a:uFillTx/>
          <a:latin typeface="Calibri Light"/>
          <a:ea typeface="Calibri Light"/>
          <a:cs typeface="Calibri Light"/>
          <a:sym typeface="Calibri Light"/>
        </a:defRPr>
      </a:lvl9pPr>
    </p:titleStyle>
    <p:bodyStyle>
      <a:lvl1pPr marL="228600" marR="0" indent="-228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1pPr>
      <a:lvl2pPr marL="723900" marR="0" indent="-2667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2pPr>
      <a:lvl3pPr marL="1234439" marR="0" indent="-320039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3pPr>
      <a:lvl4pPr marL="1727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4pPr>
      <a:lvl5pPr marL="21844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5pPr>
      <a:lvl6pPr marL="26416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6pPr>
      <a:lvl7pPr marL="30988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7pPr>
      <a:lvl8pPr marL="35560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8pPr>
      <a:lvl9pPr marL="4013200" marR="0" indent="-355600" algn="l" defTabSz="914400" rtl="0" latinLnBrk="0">
        <a:lnSpc>
          <a:spcPct val="90000"/>
        </a:lnSpc>
        <a:spcBef>
          <a:spcPts val="1000"/>
        </a:spcBef>
        <a:spcAft>
          <a:spcPts val="0"/>
        </a:spcAft>
        <a:buClrTx/>
        <a:buSzPct val="100000"/>
        <a:buFont typeface="Arial"/>
        <a:buChar char="•"/>
        <a:tabLst/>
        <a:defRPr sz="2800" b="0" i="0" u="none" strike="noStrike" cap="none" spc="0" baseline="0">
          <a:solidFill>
            <a:srgbClr val="000000"/>
          </a:solidFill>
          <a:uFillTx/>
          <a:latin typeface="+mj-lt"/>
          <a:ea typeface="+mj-ea"/>
          <a:cs typeface="+mj-cs"/>
          <a:sym typeface="Calibri"/>
        </a:defRPr>
      </a:lvl9pPr>
    </p:bodyStyle>
    <p:otherStyle>
      <a:lvl1pPr marL="0" marR="0" indent="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1pPr>
      <a:lvl2pPr marL="0" marR="0" indent="457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2pPr>
      <a:lvl3pPr marL="0" marR="0" indent="914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3pPr>
      <a:lvl4pPr marL="0" marR="0" indent="1371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4pPr>
      <a:lvl5pPr marL="0" marR="0" indent="18288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5pPr>
      <a:lvl6pPr marL="0" marR="0" indent="22860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6pPr>
      <a:lvl7pPr marL="0" marR="0" indent="27432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7pPr>
      <a:lvl8pPr marL="0" marR="0" indent="32004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8pPr>
      <a:lvl9pPr marL="0" marR="0" indent="3657600" algn="r" defTabSz="914400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200" b="0" i="0" u="none" strike="noStrike" cap="none" spc="0" baseline="0">
          <a:solidFill>
            <a:schemeClr val="tx1"/>
          </a:solidFill>
          <a:uFillTx/>
          <a:latin typeface="+mn-lt"/>
          <a:ea typeface="+mn-ea"/>
          <a:cs typeface="+mn-cs"/>
          <a:sym typeface="Calibri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="" xmlns:a16="http://schemas.microsoft.com/office/drawing/2014/main" id="{D31923A5-51A8-4DE5-8396-146BDFA96E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="" xmlns:a16="http://schemas.microsoft.com/office/drawing/2014/main" id="{9A12EA93-A0E8-4931-B163-506EB68073D4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="" xmlns:a16="http://schemas.microsoft.com/office/drawing/2014/main" id="{3DD30351-95B8-4867-BB8A-4F8F9E161F0C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A8EC1CAE-C4A8-46E9-8AD6-D26A1A7737BA}" type="datetimeFigureOut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hangingPunct="1"/>
              <a:t>9/2/2022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5" name="Footer Placeholder 4">
            <a:extLst>
              <a:ext uri="{FF2B5EF4-FFF2-40B4-BE49-F238E27FC236}">
                <a16:creationId xmlns="" xmlns:a16="http://schemas.microsoft.com/office/drawing/2014/main" id="{A2B919AD-A1B6-4754-A503-26DC74DFDFB8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6" name="Slide Number Placeholder 5">
            <a:extLst>
              <a:ext uri="{FF2B5EF4-FFF2-40B4-BE49-F238E27FC236}">
                <a16:creationId xmlns="" xmlns:a16="http://schemas.microsoft.com/office/drawing/2014/main" id="{D09D43DB-5E80-49B7-A6DA-228CDC072204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 hangingPunct="1"/>
            <a:fld id="{60A1212D-38B2-4DEE-B25F-5C96C2761F56}" type="slidenum">
              <a:rPr lang="en-US" kern="1200" smtClean="0">
                <a:solidFill>
                  <a:prstClr val="black">
                    <a:tint val="75000"/>
                  </a:prstClr>
                </a:solidFill>
                <a:latin typeface="Calibri" panose="020F0502020204030204"/>
                <a:ea typeface="+mn-ea"/>
                <a:cs typeface="+mn-cs"/>
              </a:rPr>
              <a:pPr hangingPunct="1"/>
              <a:t>‹#›</a:t>
            </a:fld>
            <a:endParaRPr lang="en-US" kern="1200">
              <a:solidFill>
                <a:prstClr val="black">
                  <a:tint val="75000"/>
                </a:prstClr>
              </a:solidFill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36375763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9" r:id="rId1"/>
    <p:sldLayoutId id="2147483660" r:id="rId2"/>
    <p:sldLayoutId id="2147483661" r:id="rId3"/>
    <p:sldLayoutId id="2147483662" r:id="rId4"/>
    <p:sldLayoutId id="2147483663" r:id="rId5"/>
    <p:sldLayoutId id="2147483664" r:id="rId6"/>
    <p:sldLayoutId id="2147483665" r:id="rId7"/>
    <p:sldLayoutId id="2147483666" r:id="rId8"/>
    <p:sldLayoutId id="2147483667" r:id="rId9"/>
    <p:sldLayoutId id="2147483668" r:id="rId10"/>
    <p:sldLayoutId id="214748366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ti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8.emf"/><Relationship Id="rId3" Type="http://schemas.openxmlformats.org/officeDocument/2006/relationships/hyperlink" Target="https://manual.eg.poly.edu/images/a/a7/EG_1003_Sample_Lab_Report_Hot_Air_Baloon.docx" TargetMode="External"/><Relationship Id="rId7" Type="http://schemas.openxmlformats.org/officeDocument/2006/relationships/hyperlink" Target="https://cas.nyu.edu/ewp/writing-center/peer-tutoring-programs/writing-partners-program.html" TargetMode="External"/><Relationship Id="rId2" Type="http://schemas.openxmlformats.org/officeDocument/2006/relationships/hyperlink" Target="https://manual.eg.poly.edu/images/9/9e/EG_1004_Writing_Style_Guide.pdf" TargetMode="External"/><Relationship Id="rId1" Type="http://schemas.openxmlformats.org/officeDocument/2006/relationships/slideLayout" Target="../slideLayouts/slideLayout10.xml"/><Relationship Id="rId6" Type="http://schemas.openxmlformats.org/officeDocument/2006/relationships/hyperlink" Target="https://cas.nyu.edu/ewp/writing-center.html" TargetMode="External"/><Relationship Id="rId5" Type="http://schemas.openxmlformats.org/officeDocument/2006/relationships/hyperlink" Target="https://nyupoly.mywconline.com/" TargetMode="External"/><Relationship Id="rId4" Type="http://schemas.openxmlformats.org/officeDocument/2006/relationships/hyperlink" Target="https://manual.eg.poly.edu/images/7/74/WC_Grading_Rubric_1004.docx" TargetMode="External"/><Relationship Id="rId9" Type="http://schemas.openxmlformats.org/officeDocument/2006/relationships/image" Target="../media/image2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hyperlink" Target="https://www.pexels.com/@michael-burrows?utm_content=attributionCopyText&amp;utm_medium=referral&amp;utm_source=pexels" TargetMode="External"/><Relationship Id="rId4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5.png"/><Relationship Id="rId4" Type="http://schemas.openxmlformats.org/officeDocument/2006/relationships/image" Target="../media/image4.tif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6.tif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" name="Title 1"/>
          <p:cNvSpPr txBox="1">
            <a:spLocks noGrp="1"/>
          </p:cNvSpPr>
          <p:nvPr>
            <p:ph type="ctrTitle"/>
          </p:nvPr>
        </p:nvSpPr>
        <p:spPr>
          <a:xfrm>
            <a:off x="892628" y="1109303"/>
            <a:ext cx="10406744" cy="2387601"/>
          </a:xfrm>
          <a:prstGeom prst="rect">
            <a:avLst/>
          </a:prstGeom>
        </p:spPr>
        <p:txBody>
          <a:bodyPr/>
          <a:lstStyle/>
          <a:p>
            <a: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THE ART OF THE </a:t>
            </a:r>
          </a:p>
          <a:p>
            <a: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pPr>
            <a:r>
              <a:t>COVER LETTER</a:t>
            </a:r>
          </a:p>
        </p:txBody>
      </p:sp>
      <p:sp>
        <p:nvSpPr>
          <p:cNvPr id="95" name="Subtitle 2"/>
          <p:cNvSpPr txBox="1">
            <a:spLocks noGrp="1"/>
          </p:cNvSpPr>
          <p:nvPr>
            <p:ph type="subTitle" sz="quarter" idx="1"/>
          </p:nvPr>
        </p:nvSpPr>
        <p:spPr>
          <a:xfrm>
            <a:off x="1524000" y="4006993"/>
            <a:ext cx="9144000" cy="473562"/>
          </a:xfrm>
          <a:prstGeom prst="rect">
            <a:avLst/>
          </a:prstGeom>
        </p:spPr>
        <p:txBody>
          <a:bodyPr/>
          <a:lstStyle>
            <a:lvl1pPr>
              <a:defRPr>
                <a:latin typeface="Proxima Nova Rg"/>
                <a:ea typeface="Proxima Nova Rg"/>
                <a:cs typeface="Proxima Nova Rg"/>
                <a:sym typeface="Proxima Nova Rg"/>
              </a:defRPr>
            </a:lvl1pPr>
          </a:lstStyle>
          <a:p>
            <a:r>
              <a:rPr dirty="0" smtClean="0"/>
              <a:t>EG100</a:t>
            </a:r>
            <a:r>
              <a:rPr lang="en-US" dirty="0" smtClean="0"/>
              <a:t>4</a:t>
            </a:r>
            <a:r>
              <a:rPr dirty="0" smtClean="0"/>
              <a:t>  </a:t>
            </a:r>
            <a:r>
              <a:rPr dirty="0"/>
              <a:t>|  RECITATION </a:t>
            </a:r>
            <a:r>
              <a:rPr lang="en-US" dirty="0" smtClean="0"/>
              <a:t>8</a:t>
            </a:r>
            <a:endParaRPr dirty="0"/>
          </a:p>
        </p:txBody>
      </p:sp>
      <p:sp>
        <p:nvSpPr>
          <p:cNvPr id="96" name="Straight Connector 4"/>
          <p:cNvSpPr/>
          <p:nvPr/>
        </p:nvSpPr>
        <p:spPr>
          <a:xfrm>
            <a:off x="4193176" y="3688905"/>
            <a:ext cx="3762106" cy="1"/>
          </a:xfrm>
          <a:prstGeom prst="line">
            <a:avLst/>
          </a:prstGeom>
          <a:ln w="6350">
            <a:solidFill>
              <a:srgbClr val="7030A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97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98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99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0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64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65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66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67" name="Title 1"/>
          <p:cNvSpPr txBox="1">
            <a:spLocks noGrp="1"/>
          </p:cNvSpPr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Cover Letter FAQs</a:t>
            </a:r>
          </a:p>
        </p:txBody>
      </p:sp>
      <p:sp>
        <p:nvSpPr>
          <p:cNvPr id="168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471751" y="1456768"/>
            <a:ext cx="6524188" cy="48112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algn="l" defTabSz="822959">
              <a:spcBef>
                <a:spcPts val="900"/>
              </a:spcBef>
              <a:buSzPct val="100000"/>
              <a:defRPr sz="2159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What if the job listing says “cover letter optional”?</a:t>
            </a:r>
          </a:p>
          <a:p>
            <a:pPr marL="902368" lvl="2" indent="-216568" algn="l" defTabSz="822959">
              <a:spcBef>
                <a:spcPts val="900"/>
              </a:spcBef>
              <a:buSzPct val="100000"/>
              <a:buChar char="•"/>
              <a:defRPr sz="2159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Write one </a:t>
            </a:r>
            <a:r>
              <a:rPr dirty="0" smtClean="0">
                <a:latin typeface="Proxima Nova Rg" panose="02000506030000020004" pitchFamily="2" charset="0"/>
              </a:rPr>
              <a:t>anyway</a:t>
            </a:r>
            <a:r>
              <a:rPr lang="en-US" dirty="0" smtClean="0">
                <a:latin typeface="Proxima Nova Rg" panose="02000506030000020004" pitchFamily="2" charset="0"/>
              </a:rPr>
              <a:t> to </a:t>
            </a:r>
            <a:r>
              <a:rPr dirty="0" smtClean="0">
                <a:latin typeface="Proxima Nova Rg" panose="02000506030000020004" pitchFamily="2" charset="0"/>
              </a:rPr>
              <a:t>stand </a:t>
            </a:r>
            <a:r>
              <a:rPr dirty="0">
                <a:latin typeface="Proxima Nova Rg" panose="02000506030000020004" pitchFamily="2" charset="0"/>
              </a:rPr>
              <a:t>out.</a:t>
            </a:r>
          </a:p>
          <a:p>
            <a:pPr algn="l" defTabSz="822959">
              <a:spcBef>
                <a:spcPts val="900"/>
              </a:spcBef>
              <a:buSzPct val="100000"/>
              <a:defRPr sz="2159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Should I make a standard cover letter template?</a:t>
            </a:r>
          </a:p>
          <a:p>
            <a:pPr marL="902368" lvl="2" indent="-216568" algn="l" defTabSz="822959">
              <a:spcBef>
                <a:spcPts val="900"/>
              </a:spcBef>
              <a:buSzPct val="100000"/>
              <a:buChar char="•"/>
              <a:defRPr sz="2159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Yes, but </a:t>
            </a:r>
            <a:r>
              <a:rPr i="1" dirty="0" smtClean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always</a:t>
            </a:r>
            <a:r>
              <a:rPr dirty="0" smtClean="0">
                <a:latin typeface="Proxima Nova Rg" panose="02000506030000020004" pitchFamily="2" charset="0"/>
              </a:rPr>
              <a:t> customize </a:t>
            </a:r>
            <a:r>
              <a:rPr dirty="0">
                <a:latin typeface="Proxima Nova Rg" panose="02000506030000020004" pitchFamily="2" charset="0"/>
              </a:rPr>
              <a:t>to </a:t>
            </a:r>
            <a:r>
              <a:rPr lang="en-US" dirty="0" smtClean="0">
                <a:latin typeface="Proxima Nova Rg" panose="02000506030000020004" pitchFamily="2" charset="0"/>
              </a:rPr>
              <a:t>job posting</a:t>
            </a:r>
            <a:endParaRPr dirty="0">
              <a:latin typeface="Proxima Nova Rg" panose="02000506030000020004" pitchFamily="2" charset="0"/>
            </a:endParaRPr>
          </a:p>
          <a:p>
            <a:pPr algn="l" defTabSz="822959">
              <a:spcBef>
                <a:spcPts val="900"/>
              </a:spcBef>
              <a:buSzPct val="100000"/>
              <a:defRPr sz="2159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 smtClean="0">
                <a:latin typeface="Proxima Nova Rg" panose="02000506030000020004" pitchFamily="2" charset="0"/>
              </a:rPr>
              <a:t>Where </a:t>
            </a:r>
            <a:r>
              <a:rPr dirty="0">
                <a:latin typeface="Proxima Nova Rg" panose="02000506030000020004" pitchFamily="2" charset="0"/>
              </a:rPr>
              <a:t>should I look for the name of the hiring manager or supervisor?</a:t>
            </a:r>
          </a:p>
          <a:p>
            <a:pPr marL="902368" lvl="2" indent="-216568" algn="l" defTabSz="822959">
              <a:spcBef>
                <a:spcPts val="900"/>
              </a:spcBef>
              <a:buSzPct val="100000"/>
              <a:buChar char="•"/>
              <a:defRPr sz="2159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Company website, LinkedIn, </a:t>
            </a:r>
            <a:r>
              <a:rPr lang="en-US" dirty="0" smtClean="0">
                <a:latin typeface="Proxima Nova Rg" panose="02000506030000020004" pitchFamily="2" charset="0"/>
              </a:rPr>
              <a:t>your network</a:t>
            </a:r>
            <a:endParaRPr dirty="0">
              <a:latin typeface="Proxima Nova Rg" panose="02000506030000020004" pitchFamily="2" charset="0"/>
            </a:endParaRPr>
          </a:p>
          <a:p>
            <a:pPr marL="902368" lvl="2" indent="-216568" algn="l" defTabSz="822959">
              <a:spcBef>
                <a:spcPts val="900"/>
              </a:spcBef>
              <a:buSzPct val="100000"/>
              <a:buChar char="•"/>
              <a:defRPr sz="2159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Still can’t find it? Select the most relevant senior person related to the </a:t>
            </a:r>
            <a:r>
              <a:rPr dirty="0" smtClean="0">
                <a:latin typeface="Proxima Nova Rg" panose="02000506030000020004" pitchFamily="2" charset="0"/>
              </a:rPr>
              <a:t>position</a:t>
            </a:r>
            <a:endParaRPr dirty="0">
              <a:latin typeface="Proxima Nova Rg" panose="02000506030000020004" pitchFamily="2" charset="0"/>
            </a:endParaRPr>
          </a:p>
        </p:txBody>
      </p:sp>
      <p:pic>
        <p:nvPicPr>
          <p:cNvPr id="169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287418" y="1611293"/>
            <a:ext cx="4499142" cy="449914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7B29DC25-0BA2-4267-8BF2-B94F6BE5816C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564107" y="809107"/>
            <a:ext cx="11063786" cy="965147"/>
          </a:xfrm>
        </p:spPr>
        <p:txBody>
          <a:bodyPr>
            <a:normAutofit/>
          </a:bodyPr>
          <a:lstStyle/>
          <a:p>
            <a:r>
              <a:rPr lang="en-US" sz="5400" dirty="0">
                <a:latin typeface="Gotham Medium" panose="02000603030000020004" pitchFamily="2" charset="0"/>
              </a:rPr>
              <a:t>RESOURCES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5CCE3B30-923C-4344-A43D-814F7C6CF015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818867" y="1519707"/>
            <a:ext cx="10532756" cy="4811237"/>
          </a:xfrm>
        </p:spPr>
        <p:txBody>
          <a:bodyPr anchor="ctr">
            <a:normAutofit/>
          </a:bodyPr>
          <a:lstStyle/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EG1004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Student Manual: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Lt" panose="02000506030000020004" pitchFamily="50" charset="0"/>
                <a:ea typeface="Gotham Medium" pitchFamily="2" charset="-128"/>
              </a:rPr>
              <a:t>Writing </a:t>
            </a:r>
            <a:r>
              <a:rPr lang="en-US" dirty="0" smtClean="0">
                <a:latin typeface="Proxima Nova Lt" panose="02000506030000020004" pitchFamily="50" charset="0"/>
                <a:ea typeface="Gotham Medium" pitchFamily="2" charset="-128"/>
              </a:rPr>
              <a:t>Consultants will meet with you 1:1 during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</a:rPr>
              <a:t>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recitation to answer questions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EG1004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Writing Style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2"/>
              </a:rPr>
              <a:t>Guide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Sample </a:t>
            </a:r>
            <a:r>
              <a:rPr lang="en-US" dirty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Lab </a:t>
            </a: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3"/>
              </a:rPr>
              <a:t>Report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pitchFamily="2" charset="0"/>
                <a:ea typeface="Gotham Book" pitchFamily="2" charset="-128"/>
                <a:hlinkClick r:id="rId4"/>
              </a:rPr>
              <a:t>Writing Consultant Lab Report Rubric</a:t>
            </a:r>
            <a:endParaRPr lang="en-US" dirty="0" smtClean="0">
              <a:latin typeface="Proxima Nova Rg" panose="02000506030000020004" pitchFamily="2" charset="0"/>
              <a:ea typeface="Gotham Book" pitchFamily="2" charset="-128"/>
            </a:endParaRPr>
          </a:p>
          <a:p>
            <a:pPr algn="l">
              <a:spcAft>
                <a:spcPts val="600"/>
              </a:spcAft>
            </a:pPr>
            <a:r>
              <a:rPr lang="en-US" sz="2000" b="1" dirty="0" smtClean="0">
                <a:latin typeface="Proxima Nova Rg" panose="02000506030000020004" pitchFamily="2" charset="0"/>
                <a:ea typeface="Gotham Medium" pitchFamily="2" charset="-128"/>
              </a:rPr>
              <a:t>Writing </a:t>
            </a:r>
            <a:r>
              <a:rPr lang="en-US" sz="2000" b="1" dirty="0">
                <a:latin typeface="Proxima Nova Rg" panose="02000506030000020004" pitchFamily="2" charset="0"/>
                <a:ea typeface="Gotham Medium" pitchFamily="2" charset="-128"/>
              </a:rPr>
              <a:t>Center: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>
                <a:latin typeface="Proxima Nova Rg" panose="02000506030000020004" pitchFamily="2" charset="0"/>
                <a:ea typeface="Gotham Book" pitchFamily="2" charset="-128"/>
              </a:rPr>
              <a:t>Schedule an appointment:</a:t>
            </a:r>
            <a:r>
              <a:rPr lang="en-US" dirty="0"/>
              <a:t> </a:t>
            </a:r>
            <a:r>
              <a:rPr lang="en-US" dirty="0">
                <a:latin typeface="Proxima Nova Rg" panose="02000506030000020004" charset="0"/>
                <a:hlinkClick r:id="rId5"/>
              </a:rPr>
              <a:t>nyupoly.mywconline.com</a:t>
            </a:r>
            <a:endParaRPr lang="en-US" dirty="0">
              <a:latin typeface="Proxima Nova Rg" panose="02000506030000020004" charset="0"/>
            </a:endParaRP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Location</a:t>
            </a:r>
            <a:r>
              <a:rPr lang="en-US" dirty="0">
                <a:latin typeface="Proxima Nova Rg" panose="02000506030000020004" charset="0"/>
                <a:ea typeface="Gotham Book" pitchFamily="2" charset="-128"/>
              </a:rPr>
              <a:t>: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2 MTC, 9</a:t>
            </a:r>
            <a:r>
              <a:rPr lang="en-US" baseline="30000" dirty="0" smtClean="0">
                <a:latin typeface="Proxima Nova Rg" panose="02000506030000020004" charset="0"/>
                <a:ea typeface="Gotham Book" pitchFamily="2" charset="-128"/>
              </a:rPr>
              <a:t>th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 Floor</a:t>
            </a:r>
          </a:p>
          <a:p>
            <a:pPr marL="800100" lvl="1" indent="-342900" algn="l"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6"/>
              </a:rPr>
              <a:t>NYU Writing Center Website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</a:rPr>
              <a:t>&amp; </a:t>
            </a:r>
            <a:r>
              <a:rPr lang="en-US" dirty="0" smtClean="0">
                <a:latin typeface="Proxima Nova Rg" panose="02000506030000020004" charset="0"/>
                <a:ea typeface="Gotham Book" pitchFamily="2" charset="-128"/>
                <a:hlinkClick r:id="rId7"/>
              </a:rPr>
              <a:t>Peer Tutor Program</a:t>
            </a:r>
            <a:endParaRPr lang="en-US" dirty="0">
              <a:latin typeface="Proxima Nova Rg" panose="02000506030000020004" charset="0"/>
              <a:ea typeface="Gotham Book" pitchFamily="2" charset="-128"/>
            </a:endParaRP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xmlns="" id="{8DB4B0CD-6B70-40D3-BDBA-4CF952B65F63}"/>
              </a:ext>
            </a:extLst>
          </p:cNvPr>
          <p:cNvSpPr/>
          <p:nvPr/>
        </p:nvSpPr>
        <p:spPr>
          <a:xfrm>
            <a:off x="0" y="0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en-US" kern="1200">
              <a:solidFill>
                <a:prstClr val="white"/>
              </a:solidFill>
            </a:endParaRPr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xmlns="" id="{5002BACC-BF1A-459A-92B0-AA9D96F3297F}"/>
              </a:ext>
            </a:extLst>
          </p:cNvPr>
          <p:cNvSpPr/>
          <p:nvPr/>
        </p:nvSpPr>
        <p:spPr>
          <a:xfrm>
            <a:off x="0" y="6309681"/>
            <a:ext cx="12192000" cy="548319"/>
          </a:xfrm>
          <a:prstGeom prst="rect">
            <a:avLst/>
          </a:prstGeom>
          <a:solidFill>
            <a:srgbClr val="57068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hangingPunct="1"/>
            <a:endParaRPr lang="en-US" kern="1200">
              <a:solidFill>
                <a:prstClr val="white"/>
              </a:solidFill>
            </a:endParaRP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xmlns="" id="{7EA0E7BD-4507-4854-831B-737067B983FB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83237" y="6393031"/>
            <a:ext cx="2586446" cy="402883"/>
          </a:xfrm>
          <a:prstGeom prst="rect">
            <a:avLst/>
          </a:prstGeom>
        </p:spPr>
      </p:pic>
      <p:sp>
        <p:nvSpPr>
          <p:cNvPr id="13" name="TextBox 12">
            <a:extLst>
              <a:ext uri="{FF2B5EF4-FFF2-40B4-BE49-F238E27FC236}">
                <a16:creationId xmlns:a16="http://schemas.microsoft.com/office/drawing/2014/main" xmlns="" id="{35B0FC37-D800-49B5-81BB-02B9E89FC7FC}"/>
              </a:ext>
            </a:extLst>
          </p:cNvPr>
          <p:cNvSpPr txBox="1"/>
          <p:nvPr/>
        </p:nvSpPr>
        <p:spPr>
          <a:xfrm>
            <a:off x="10990890" y="5841242"/>
            <a:ext cx="901337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hangingPunct="1"/>
            <a:r>
              <a:rPr lang="en-US" sz="1600" kern="1200" dirty="0" smtClean="0">
                <a:solidFill>
                  <a:prstClr val="black"/>
                </a:solidFill>
                <a:latin typeface="Proxima Nova Lt" panose="02000506030000020004" pitchFamily="50" charset="0"/>
                <a:ea typeface="+mn-ea"/>
                <a:cs typeface="+mn-cs"/>
              </a:rPr>
              <a:t>4</a:t>
            </a:r>
            <a:endParaRPr lang="en-US" sz="1600" kern="1200" dirty="0">
              <a:solidFill>
                <a:prstClr val="black"/>
              </a:solidFill>
              <a:latin typeface="Proxima Nova Lt" panose="02000506030000020004" pitchFamily="50" charset="0"/>
              <a:ea typeface="+mn-ea"/>
              <a:cs typeface="+mn-cs"/>
            </a:endParaRPr>
          </a:p>
        </p:txBody>
      </p:sp>
      <p:pic>
        <p:nvPicPr>
          <p:cNvPr id="10" name="Picture 9" descr="A picture containing drawing&#10;&#10;Description automatically generated">
            <a:extLst>
              <a:ext uri="{FF2B5EF4-FFF2-40B4-BE49-F238E27FC236}">
                <a16:creationId xmlns:a16="http://schemas.microsoft.com/office/drawing/2014/main" xmlns="" id="{DB81FFFA-8183-4C42-83B9-9AE09962B0E8}"/>
              </a:ext>
            </a:extLst>
          </p:cNvPr>
          <p:cNvPicPr>
            <a:picLocks noChangeAspect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782301" y="6409360"/>
            <a:ext cx="1313093" cy="359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553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9" name="Title 1"/>
          <p:cNvSpPr txBox="1">
            <a:spLocks noGrp="1"/>
          </p:cNvSpPr>
          <p:nvPr>
            <p:ph type="ctrTitle"/>
          </p:nvPr>
        </p:nvSpPr>
        <p:spPr>
          <a:xfrm>
            <a:off x="892628" y="2834643"/>
            <a:ext cx="10406744" cy="923520"/>
          </a:xfrm>
          <a:prstGeom prst="rect">
            <a:avLst/>
          </a:prstGeom>
        </p:spPr>
        <p:txBody>
          <a:bodyPr/>
          <a:lstStyle>
            <a:lvl1pPr defTabSz="832104">
              <a:defRPr sz="546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QUESTIONS?</a:t>
            </a:r>
          </a:p>
        </p:txBody>
      </p:sp>
      <p:sp>
        <p:nvSpPr>
          <p:cNvPr id="180" name="Straight Connector 4"/>
          <p:cNvSpPr/>
          <p:nvPr/>
        </p:nvSpPr>
        <p:spPr>
          <a:xfrm>
            <a:off x="4669971" y="3989354"/>
            <a:ext cx="2852059" cy="1"/>
          </a:xfrm>
          <a:prstGeom prst="line">
            <a:avLst/>
          </a:prstGeom>
          <a:ln w="6350">
            <a:solidFill>
              <a:srgbClr val="7030A0"/>
            </a:solidFill>
            <a:miter/>
          </a:ln>
        </p:spPr>
        <p:txBody>
          <a:bodyPr lIns="45719" rIns="45719"/>
          <a:lstStyle/>
          <a:p>
            <a:endParaRPr/>
          </a:p>
        </p:txBody>
      </p:sp>
      <p:sp>
        <p:nvSpPr>
          <p:cNvPr id="181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82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83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84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03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04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05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06" name="Title 1"/>
          <p:cNvSpPr txBox="1">
            <a:spLocks noGrp="1"/>
          </p:cNvSpPr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What is a Cover Letter?</a:t>
            </a:r>
          </a:p>
        </p:txBody>
      </p:sp>
      <p:sp>
        <p:nvSpPr>
          <p:cNvPr id="107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5127579" y="1377370"/>
            <a:ext cx="6725866" cy="4811238"/>
          </a:xfrm>
          <a:prstGeom prst="rect">
            <a:avLst/>
          </a:prstGeom>
        </p:spPr>
        <p:txBody>
          <a:bodyPr anchor="ctr"/>
          <a:lstStyle/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Cover letter: </a:t>
            </a:r>
            <a:r>
              <a:rPr lang="en-US"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le</a:t>
            </a: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tter 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of interest for </a:t>
            </a:r>
            <a:r>
              <a:rPr lang="en-US"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job posting</a:t>
            </a:r>
            <a:endParaRPr b="0" dirty="0">
              <a:latin typeface="Proxima Nova Rg" panose="02000506030000020004" pitchFamily="2" charset="0"/>
              <a:ea typeface="Proxima Nova Light"/>
              <a:cs typeface="Proxima Nova Light"/>
              <a:sym typeface="Proxima Nova Light"/>
            </a:endParaRPr>
          </a:p>
          <a:p>
            <a:pPr marL="1002631" lvl="2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Addressed to hiring </a:t>
            </a: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manager</a:t>
            </a:r>
            <a:r>
              <a:rPr lang="en-US"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/</a:t>
            </a: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supervisor</a:t>
            </a:r>
            <a:endParaRPr b="0" dirty="0">
              <a:latin typeface="Proxima Nova Rg" panose="02000506030000020004" pitchFamily="2" charset="0"/>
              <a:ea typeface="Proxima Nova Light"/>
              <a:cs typeface="Proxima Nova Light"/>
              <a:sym typeface="Proxima Nova Light"/>
            </a:endParaRPr>
          </a:p>
          <a:p>
            <a:pPr marL="1002631" lvl="2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States interest </a:t>
            </a:r>
            <a:r>
              <a:rPr lang="en-US"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$</a:t>
            </a: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 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relevant experience</a:t>
            </a:r>
          </a:p>
          <a:p>
            <a:pPr marL="1002631" lvl="2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1 page maximum</a:t>
            </a:r>
          </a:p>
          <a:p>
            <a:pPr marL="1002631" lvl="2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en-US"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Can be required i</a:t>
            </a: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n 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addition to a </a:t>
            </a: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resume</a:t>
            </a:r>
            <a:endParaRPr lang="en-US" b="0" dirty="0" smtClean="0">
              <a:latin typeface="Proxima Nova Rg" panose="02000506030000020004" pitchFamily="2" charset="0"/>
              <a:ea typeface="Proxima Nova Light"/>
              <a:cs typeface="Proxima Nova Light"/>
              <a:sym typeface="Proxima Nova Light"/>
            </a:endParaRPr>
          </a:p>
          <a:p>
            <a:pPr marL="1002631" lvl="2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Tells why 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you are the best </a:t>
            </a: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candidate</a:t>
            </a:r>
            <a:endParaRPr b="0" dirty="0">
              <a:latin typeface="Proxima Nova Rg" panose="02000506030000020004" pitchFamily="2" charset="0"/>
              <a:ea typeface="Proxima Nova Light"/>
              <a:cs typeface="Proxima Nova Light"/>
              <a:sym typeface="Proxima Nova Light"/>
            </a:endParaRPr>
          </a:p>
        </p:txBody>
      </p:sp>
      <p:pic>
        <p:nvPicPr>
          <p:cNvPr id="108" name="pexels-michael-burrows-7128952.jpg" descr="pexels-michael-burrows-7128952.jpg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386071" y="2210434"/>
            <a:ext cx="4567223" cy="3045089"/>
          </a:xfrm>
          <a:prstGeom prst="rect">
            <a:avLst/>
          </a:prstGeom>
          <a:ln w="12700">
            <a:miter lim="400000"/>
          </a:ln>
        </p:spPr>
      </p:pic>
      <p:sp>
        <p:nvSpPr>
          <p:cNvPr id="109" name="Figure 1 Courtesy of Michael Burrows"/>
          <p:cNvSpPr txBox="1"/>
          <p:nvPr/>
        </p:nvSpPr>
        <p:spPr>
          <a:xfrm>
            <a:off x="1122304" y="5376596"/>
            <a:ext cx="3094756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/>
          <a:p>
            <a:r>
              <a:rPr sz="1400" dirty="0">
                <a:latin typeface="Proxima Nova Rg" panose="02000506030000020004" pitchFamily="2" charset="0"/>
                <a:ea typeface="Proxima Nova Light"/>
                <a:cs typeface="Proxima Nova Light"/>
              </a:rPr>
              <a:t>Figure </a:t>
            </a:r>
            <a:r>
              <a:rPr sz="1400" dirty="0" smtClean="0">
                <a:latin typeface="Proxima Nova Rg" panose="02000506030000020004" pitchFamily="2" charset="0"/>
                <a:ea typeface="Proxima Nova Light"/>
                <a:cs typeface="Proxima Nova Light"/>
              </a:rPr>
              <a:t>1</a:t>
            </a:r>
            <a:r>
              <a:rPr lang="en-US" sz="1400" dirty="0" smtClean="0">
                <a:latin typeface="Proxima Nova Rg" panose="02000506030000020004" pitchFamily="2" charset="0"/>
                <a:ea typeface="Proxima Nova Light"/>
                <a:cs typeface="Proxima Nova Light"/>
              </a:rPr>
              <a:t>:</a:t>
            </a:r>
            <a:r>
              <a:rPr sz="1400" dirty="0" smtClean="0">
                <a:latin typeface="Proxima Nova Rg" panose="02000506030000020004" pitchFamily="2" charset="0"/>
                <a:ea typeface="Proxima Nova Light"/>
                <a:cs typeface="Proxima Nova Light"/>
              </a:rPr>
              <a:t> </a:t>
            </a:r>
            <a:r>
              <a:rPr sz="1400" dirty="0">
                <a:latin typeface="Proxima Nova Rg" panose="02000506030000020004" pitchFamily="2" charset="0"/>
                <a:ea typeface="Proxima Nova Light"/>
                <a:cs typeface="Proxima Nova Light"/>
              </a:rPr>
              <a:t>Courtesy of </a:t>
            </a:r>
            <a:r>
              <a:rPr sz="1400" dirty="0">
                <a:latin typeface="Proxima Nova Rg" panose="02000506030000020004" pitchFamily="2" charset="0"/>
                <a:ea typeface="Proxima Nova Light"/>
                <a:cs typeface="Proxima Nova Light"/>
                <a:hlinkClick r:id="rId5"/>
              </a:rPr>
              <a:t>Michael Burrows</a:t>
            </a:r>
            <a:r>
              <a:rPr sz="1400" dirty="0">
                <a:latin typeface="Proxima Nova Rg" panose="02000506030000020004" pitchFamily="2" charset="0"/>
                <a:ea typeface="Proxima Nova Light"/>
                <a:cs typeface="Proxima Nova Light"/>
              </a:rPr>
              <a:t> </a:t>
            </a:r>
          </a:p>
        </p:txBody>
      </p:sp>
    </p:spTree>
  </p:cSld>
  <p:clrMapOvr>
    <a:masterClrMapping/>
  </p:clrMapOvr>
  <p:transition spd="med"/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2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13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14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15" name="Title 1"/>
          <p:cNvSpPr txBox="1">
            <a:spLocks noGrp="1"/>
          </p:cNvSpPr>
          <p:nvPr>
            <p:ph type="ctrTitle"/>
          </p:nvPr>
        </p:nvSpPr>
        <p:spPr>
          <a:xfrm>
            <a:off x="564107" y="829271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/>
              <a:t>Resume </a:t>
            </a:r>
            <a:r>
              <a:rPr lang="en-US" dirty="0" smtClean="0"/>
              <a:t>vs.</a:t>
            </a:r>
            <a:r>
              <a:rPr dirty="0" smtClean="0"/>
              <a:t> </a:t>
            </a:r>
            <a:r>
              <a:rPr dirty="0"/>
              <a:t>Cover Letter</a:t>
            </a:r>
          </a:p>
        </p:txBody>
      </p:sp>
      <p:sp>
        <p:nvSpPr>
          <p:cNvPr id="116" name="Subtitle 2"/>
          <p:cNvSpPr txBox="1">
            <a:spLocks noGrp="1"/>
          </p:cNvSpPr>
          <p:nvPr>
            <p:ph type="subTitle" idx="1"/>
          </p:nvPr>
        </p:nvSpPr>
        <p:spPr>
          <a:xfrm>
            <a:off x="659938" y="1696825"/>
            <a:ext cx="10661653" cy="4523674"/>
          </a:xfrm>
          <a:prstGeom prst="rect">
            <a:avLst/>
          </a:prstGeom>
        </p:spPr>
        <p:txBody>
          <a:bodyPr anchor="ctr"/>
          <a:lstStyle/>
          <a:p>
            <a:pPr algn="l">
              <a:buSzPct val="100000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What is the difference?</a:t>
            </a: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b="1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Resume</a:t>
            </a:r>
            <a:r>
              <a:rPr dirty="0">
                <a:latin typeface="Proxima Nova Rg" panose="02000506030000020004" pitchFamily="2" charset="0"/>
              </a:rPr>
              <a:t> </a:t>
            </a:r>
          </a:p>
          <a:p>
            <a:pPr marL="1764631" lvl="4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Lists </a:t>
            </a:r>
            <a:r>
              <a:rPr i="1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all</a:t>
            </a:r>
            <a:r>
              <a:rPr dirty="0">
                <a:latin typeface="Proxima Nova Rg" panose="02000506030000020004" pitchFamily="2" charset="0"/>
              </a:rPr>
              <a:t> of your education, professional experience, and </a:t>
            </a:r>
            <a:r>
              <a:rPr dirty="0" smtClean="0">
                <a:latin typeface="Proxima Nova Rg" panose="02000506030000020004" pitchFamily="2" charset="0"/>
              </a:rPr>
              <a:t>skills</a:t>
            </a:r>
            <a:endParaRPr dirty="0">
              <a:latin typeface="Proxima Nova Rg" panose="02000506030000020004" pitchFamily="2" charset="0"/>
            </a:endParaRPr>
          </a:p>
          <a:p>
            <a:pPr marL="1764631" lvl="4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Comprehensive overview of </a:t>
            </a:r>
            <a:r>
              <a:rPr lang="en-US" dirty="0" smtClean="0">
                <a:latin typeface="Proxima Nova Rg" panose="02000506030000020004" pitchFamily="2" charset="0"/>
              </a:rPr>
              <a:t>education</a:t>
            </a:r>
            <a:r>
              <a:rPr dirty="0" smtClean="0">
                <a:latin typeface="Proxima Nova Rg" panose="02000506030000020004" pitchFamily="2" charset="0"/>
              </a:rPr>
              <a:t>/jobs</a:t>
            </a:r>
            <a:r>
              <a:rPr lang="en-US" dirty="0" smtClean="0">
                <a:latin typeface="Proxima Nova Rg" panose="02000506030000020004" pitchFamily="2" charset="0"/>
              </a:rPr>
              <a:t>/qualifications</a:t>
            </a:r>
            <a:endParaRPr dirty="0" smtClean="0">
              <a:latin typeface="Proxima Nova Rg" panose="02000506030000020004" pitchFamily="2" charset="0"/>
            </a:endParaRPr>
          </a:p>
          <a:p>
            <a:pPr marL="1002631" lvl="2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b="1" dirty="0" smtClean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Cover letter</a:t>
            </a:r>
            <a:r>
              <a:rPr dirty="0" smtClean="0">
                <a:latin typeface="Proxima Nova Rg" panose="02000506030000020004" pitchFamily="2" charset="0"/>
              </a:rPr>
              <a:t> </a:t>
            </a:r>
          </a:p>
          <a:p>
            <a:pPr marL="1764631" lvl="4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 smtClean="0">
                <a:latin typeface="Proxima Nova Rg" panose="02000506030000020004" pitchFamily="2" charset="0"/>
              </a:rPr>
              <a:t>Written </a:t>
            </a:r>
            <a:r>
              <a:rPr dirty="0">
                <a:latin typeface="Proxima Nova Rg" panose="02000506030000020004" pitchFamily="2" charset="0"/>
              </a:rPr>
              <a:t>in full </a:t>
            </a:r>
            <a:r>
              <a:rPr dirty="0" smtClean="0">
                <a:latin typeface="Proxima Nova Rg" panose="02000506030000020004" pitchFamily="2" charset="0"/>
              </a:rPr>
              <a:t>sentences</a:t>
            </a:r>
            <a:r>
              <a:rPr lang="en-US" dirty="0">
                <a:latin typeface="Proxima Nova Rg" panose="02000506030000020004" pitchFamily="2" charset="0"/>
              </a:rPr>
              <a:t> </a:t>
            </a:r>
            <a:r>
              <a:rPr lang="en-US" dirty="0" smtClean="0">
                <a:latin typeface="Proxima Nova Rg" panose="02000506030000020004" pitchFamily="2" charset="0"/>
              </a:rPr>
              <a:t>&amp; tells your story</a:t>
            </a:r>
            <a:endParaRPr dirty="0">
              <a:latin typeface="Proxima Nova Rg" panose="02000506030000020004" pitchFamily="2" charset="0"/>
            </a:endParaRPr>
          </a:p>
          <a:p>
            <a:pPr marL="1764631" lvl="4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 smtClean="0">
                <a:latin typeface="Proxima Nova Rg" panose="02000506030000020004" pitchFamily="2" charset="0"/>
              </a:rPr>
              <a:t>Highlight</a:t>
            </a:r>
            <a:r>
              <a:rPr lang="en-US" dirty="0" smtClean="0">
                <a:latin typeface="Proxima Nova Rg" panose="02000506030000020004" pitchFamily="2" charset="0"/>
              </a:rPr>
              <a:t> </a:t>
            </a:r>
            <a:r>
              <a:rPr dirty="0" smtClean="0">
                <a:latin typeface="Proxima Nova Rg" panose="02000506030000020004" pitchFamily="2" charset="0"/>
              </a:rPr>
              <a:t>career </a:t>
            </a:r>
            <a:r>
              <a:rPr dirty="0">
                <a:latin typeface="Proxima Nova Rg" panose="02000506030000020004" pitchFamily="2" charset="0"/>
              </a:rPr>
              <a:t>experiences that may not fit into a </a:t>
            </a:r>
            <a:r>
              <a:rPr dirty="0" smtClean="0">
                <a:latin typeface="Proxima Nova Rg" panose="02000506030000020004" pitchFamily="2" charset="0"/>
              </a:rPr>
              <a:t>resume</a:t>
            </a:r>
            <a:endParaRPr dirty="0">
              <a:latin typeface="Proxima Nova Rg" panose="02000506030000020004" pitchFamily="2" charset="0"/>
            </a:endParaRPr>
          </a:p>
          <a:p>
            <a:pPr marL="1764631" lvl="4" indent="-240631" algn="l">
              <a:buSzPct val="100000"/>
              <a:buChar char="•"/>
              <a:defRPr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lang="en-US" dirty="0" smtClean="0">
                <a:latin typeface="Proxima Nova Rg" panose="02000506030000020004" pitchFamily="2" charset="0"/>
              </a:rPr>
              <a:t>C</a:t>
            </a:r>
            <a:r>
              <a:rPr dirty="0" smtClean="0">
                <a:latin typeface="Proxima Nova Rg" panose="02000506030000020004" pitchFamily="2" charset="0"/>
              </a:rPr>
              <a:t>over letter</a:t>
            </a:r>
            <a:r>
              <a:rPr lang="en-US" dirty="0" smtClean="0">
                <a:latin typeface="Proxima Nova Rg" panose="02000506030000020004" pitchFamily="2" charset="0"/>
              </a:rPr>
              <a:t>s</a:t>
            </a:r>
            <a:r>
              <a:rPr dirty="0" smtClean="0">
                <a:latin typeface="Proxima Nova Rg" panose="02000506030000020004" pitchFamily="2" charset="0"/>
              </a:rPr>
              <a:t> </a:t>
            </a:r>
            <a:r>
              <a:rPr i="1" dirty="0" smtClean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do</a:t>
            </a:r>
            <a:r>
              <a:rPr lang="en-US" i="1" dirty="0" smtClean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 </a:t>
            </a:r>
            <a:r>
              <a:rPr i="1" dirty="0" smtClean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not</a:t>
            </a:r>
            <a:r>
              <a:rPr dirty="0" smtClean="0">
                <a:latin typeface="Proxima Nova Rg" panose="02000506030000020004" pitchFamily="2" charset="0"/>
              </a:rPr>
              <a:t> </a:t>
            </a:r>
            <a:r>
              <a:rPr i="1" dirty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need to </a:t>
            </a:r>
            <a:r>
              <a:rPr lang="en-US" i="1" dirty="0" smtClean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cover </a:t>
            </a:r>
            <a:r>
              <a:rPr i="1" dirty="0" smtClean="0">
                <a:latin typeface="Proxima Nova Rg" panose="02000506030000020004" pitchFamily="2" charset="0"/>
                <a:ea typeface="Proxima Nova"/>
                <a:cs typeface="Proxima Nova"/>
                <a:sym typeface="Proxima Nova"/>
              </a:rPr>
              <a:t>every professional experience</a:t>
            </a:r>
            <a:endParaRPr dirty="0">
              <a:latin typeface="Proxima Nova Rg" panose="02000506030000020004" pitchFamily="2" charset="0"/>
            </a:endParaRPr>
          </a:p>
        </p:txBody>
      </p:sp>
    </p:spTree>
  </p:cSld>
  <p:clrMapOvr>
    <a:masterClrMapping/>
  </p:clrMapOvr>
  <p:transition spd="med"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19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0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1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22" name="Title 1"/>
          <p:cNvSpPr txBox="1">
            <a:spLocks noGrp="1"/>
          </p:cNvSpPr>
          <p:nvPr>
            <p:ph type="ctrTitle"/>
          </p:nvPr>
        </p:nvSpPr>
        <p:spPr>
          <a:xfrm>
            <a:off x="564107" y="631670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 smtClean="0"/>
              <a:t>Cover </a:t>
            </a:r>
            <a:r>
              <a:rPr dirty="0"/>
              <a:t>Letter </a:t>
            </a:r>
            <a:r>
              <a:rPr lang="en-US" dirty="0" smtClean="0"/>
              <a:t>Format</a:t>
            </a:r>
            <a:endParaRPr dirty="0"/>
          </a:p>
        </p:txBody>
      </p:sp>
      <p:sp>
        <p:nvSpPr>
          <p:cNvPr id="123" name="Subtitle 2"/>
          <p:cNvSpPr txBox="1">
            <a:spLocks noGrp="1"/>
          </p:cNvSpPr>
          <p:nvPr>
            <p:ph type="subTitle" idx="1"/>
          </p:nvPr>
        </p:nvSpPr>
        <p:spPr>
          <a:xfrm>
            <a:off x="1376459" y="1337743"/>
            <a:ext cx="8333149" cy="4811238"/>
          </a:xfrm>
          <a:prstGeom prst="rect">
            <a:avLst/>
          </a:prstGeom>
        </p:spPr>
        <p:txBody>
          <a:bodyPr anchor="ctr"/>
          <a:lstStyle/>
          <a:p>
            <a:pPr marL="211755" indent="-211755" algn="l" defTabSz="804672">
              <a:lnSpc>
                <a:spcPct val="100000"/>
              </a:lnSpc>
              <a:spcBef>
                <a:spcPts val="1200"/>
              </a:spcBef>
              <a:buSzPct val="100000"/>
              <a:buChar char="•"/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Company </a:t>
            </a:r>
            <a:r>
              <a:rPr dirty="0" smtClean="0">
                <a:latin typeface="Proxima Nova Rg" panose="02000506030000020004" pitchFamily="2" charset="0"/>
              </a:rPr>
              <a:t>address</a:t>
            </a:r>
            <a:r>
              <a:rPr lang="en-US" dirty="0" smtClean="0">
                <a:latin typeface="Proxima Nova Rg" panose="02000506030000020004" pitchFamily="2" charset="0"/>
              </a:rPr>
              <a:t>, hiring manager name, &amp; hiring manager title</a:t>
            </a:r>
            <a:endParaRPr dirty="0">
              <a:latin typeface="Proxima Nova Rg" panose="02000506030000020004" pitchFamily="2" charset="0"/>
            </a:endParaRPr>
          </a:p>
          <a:p>
            <a:pPr marL="211755" indent="-211755" algn="l" defTabSz="804672">
              <a:lnSpc>
                <a:spcPct val="100000"/>
              </a:lnSpc>
              <a:spcBef>
                <a:spcPts val="1200"/>
              </a:spcBef>
              <a:buSzPct val="100000"/>
              <a:buChar char="•"/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Greeting: 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(Dear [insert name of hiring manager/supervisor</a:t>
            </a: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],)</a:t>
            </a:r>
            <a:endParaRPr b="0" dirty="0">
              <a:latin typeface="Proxima Nova Rg" panose="02000506030000020004" pitchFamily="2" charset="0"/>
              <a:ea typeface="Proxima Nova Light"/>
              <a:cs typeface="Proxima Nova Light"/>
              <a:sym typeface="Proxima Nova Light"/>
            </a:endParaRPr>
          </a:p>
          <a:p>
            <a:pPr marL="211755" indent="-211755" algn="l" defTabSz="804672">
              <a:lnSpc>
                <a:spcPct val="100000"/>
              </a:lnSpc>
              <a:spcBef>
                <a:spcPts val="1200"/>
              </a:spcBef>
              <a:buSzPct val="100000"/>
              <a:buChar char="•"/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Introductory </a:t>
            </a:r>
            <a:r>
              <a:rPr dirty="0" smtClean="0">
                <a:latin typeface="Proxima Nova Rg" panose="02000506030000020004" pitchFamily="2" charset="0"/>
              </a:rPr>
              <a:t>paragraph</a:t>
            </a:r>
            <a:endParaRPr lang="en-US" dirty="0" smtClean="0">
              <a:latin typeface="Proxima Nova Rg" panose="02000506030000020004" pitchFamily="2" charset="0"/>
            </a:endParaRPr>
          </a:p>
          <a:p>
            <a:pPr marL="914400" lvl="1" indent="-227013" algn="l" defTabSz="804672">
              <a:lnSpc>
                <a:spcPct val="100000"/>
              </a:lnSpc>
              <a:spcBef>
                <a:spcPts val="1200"/>
              </a:spcBef>
              <a:buSzPct val="100000"/>
              <a:buChar char="•"/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What 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position are you applying for? </a:t>
            </a:r>
            <a:endParaRPr lang="en-US" b="0" dirty="0" smtClean="0">
              <a:latin typeface="Proxima Nova Rg" panose="02000506030000020004" pitchFamily="2" charset="0"/>
              <a:ea typeface="Proxima Nova Light"/>
              <a:cs typeface="Proxima Nova Light"/>
              <a:sym typeface="Proxima Nova Light"/>
            </a:endParaRPr>
          </a:p>
          <a:p>
            <a:pPr marL="914400" lvl="1" indent="-227013" algn="l" defTabSz="804672">
              <a:lnSpc>
                <a:spcPct val="100000"/>
              </a:lnSpc>
              <a:spcBef>
                <a:spcPts val="1200"/>
              </a:spcBef>
              <a:buSzPct val="100000"/>
              <a:buChar char="•"/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How 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did you find this position? Were you referred</a:t>
            </a: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?</a:t>
            </a:r>
            <a:endParaRPr b="0" dirty="0">
              <a:latin typeface="Proxima Nova Rg" panose="02000506030000020004" pitchFamily="2" charset="0"/>
              <a:ea typeface="Proxima Nova Light"/>
              <a:cs typeface="Proxima Nova Light"/>
              <a:sym typeface="Proxima Nova Light"/>
            </a:endParaRPr>
          </a:p>
          <a:p>
            <a:pPr marL="211755" indent="-211755" algn="l" defTabSz="804672">
              <a:lnSpc>
                <a:spcPct val="100000"/>
              </a:lnSpc>
              <a:spcBef>
                <a:spcPts val="1200"/>
              </a:spcBef>
              <a:buSzPct val="100000"/>
              <a:buChar char="•"/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 smtClean="0">
                <a:latin typeface="Proxima Nova Rg" panose="02000506030000020004" pitchFamily="2" charset="0"/>
              </a:rPr>
              <a:t>1 </a:t>
            </a:r>
            <a:r>
              <a:rPr dirty="0">
                <a:latin typeface="Proxima Nova Rg" panose="02000506030000020004" pitchFamily="2" charset="0"/>
              </a:rPr>
              <a:t>paragraphs detailing relevant </a:t>
            </a:r>
            <a:r>
              <a:rPr dirty="0" smtClean="0">
                <a:latin typeface="Proxima Nova Rg" panose="02000506030000020004" pitchFamily="2" charset="0"/>
              </a:rPr>
              <a:t>experiences/skills</a:t>
            </a:r>
            <a:endParaRPr dirty="0">
              <a:latin typeface="Proxima Nova Rg" panose="02000506030000020004" pitchFamily="2" charset="0"/>
            </a:endParaRPr>
          </a:p>
          <a:p>
            <a:pPr marL="211755" indent="-211755" algn="l" defTabSz="804672">
              <a:lnSpc>
                <a:spcPct val="100000"/>
              </a:lnSpc>
              <a:spcBef>
                <a:spcPts val="1200"/>
              </a:spcBef>
              <a:buSzPct val="100000"/>
              <a:buChar char="•"/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 smtClean="0">
                <a:latin typeface="Proxima Nova Rg" panose="02000506030000020004" pitchFamily="2" charset="0"/>
              </a:rPr>
              <a:t>1</a:t>
            </a:r>
            <a:r>
              <a:rPr lang="en-US" dirty="0" smtClean="0">
                <a:latin typeface="Proxima Nova Rg" panose="02000506030000020004" pitchFamily="2" charset="0"/>
              </a:rPr>
              <a:t>-2</a:t>
            </a:r>
            <a:r>
              <a:rPr dirty="0" smtClean="0">
                <a:latin typeface="Proxima Nova Rg" panose="02000506030000020004" pitchFamily="2" charset="0"/>
              </a:rPr>
              <a:t> </a:t>
            </a:r>
            <a:r>
              <a:rPr dirty="0">
                <a:latin typeface="Proxima Nova Rg" panose="02000506030000020004" pitchFamily="2" charset="0"/>
              </a:rPr>
              <a:t>paragraph </a:t>
            </a:r>
            <a:r>
              <a:rPr dirty="0" smtClean="0">
                <a:latin typeface="Proxima Nova Rg" panose="02000506030000020004" pitchFamily="2" charset="0"/>
              </a:rPr>
              <a:t>d</a:t>
            </a:r>
            <a:r>
              <a:rPr lang="en-US" dirty="0" smtClean="0">
                <a:latin typeface="Proxima Nova Rg" panose="02000506030000020004" pitchFamily="2" charset="0"/>
              </a:rPr>
              <a:t>e</a:t>
            </a:r>
            <a:r>
              <a:rPr dirty="0" smtClean="0">
                <a:latin typeface="Proxima Nova Rg" panose="02000506030000020004" pitchFamily="2" charset="0"/>
              </a:rPr>
              <a:t>tailing </a:t>
            </a:r>
            <a:r>
              <a:rPr dirty="0">
                <a:latin typeface="Proxima Nova Rg" panose="02000506030000020004" pitchFamily="2" charset="0"/>
              </a:rPr>
              <a:t>what you bring to the </a:t>
            </a:r>
            <a:r>
              <a:rPr dirty="0" smtClean="0">
                <a:latin typeface="Proxima Nova Rg" panose="02000506030000020004" pitchFamily="2" charset="0"/>
              </a:rPr>
              <a:t>job</a:t>
            </a:r>
            <a:endParaRPr dirty="0">
              <a:latin typeface="Proxima Nova Rg" panose="02000506030000020004" pitchFamily="2" charset="0"/>
            </a:endParaRPr>
          </a:p>
          <a:p>
            <a:pPr marL="211755" indent="-211755" algn="l" defTabSz="804672">
              <a:lnSpc>
                <a:spcPct val="100000"/>
              </a:lnSpc>
              <a:spcBef>
                <a:spcPts val="1200"/>
              </a:spcBef>
              <a:buSzPct val="100000"/>
              <a:buChar char="•"/>
              <a:defRPr sz="211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Sign off/signature 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(Sincerely, [insert name])</a:t>
            </a:r>
          </a:p>
        </p:txBody>
      </p:sp>
    </p:spTree>
  </p:cSld>
  <p:clrMapOvr>
    <a:masterClrMapping/>
  </p:clrMapOvr>
  <p:transition spd="med"/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26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27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28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29" name="Title 1"/>
          <p:cNvSpPr txBox="1">
            <a:spLocks noGrp="1"/>
          </p:cNvSpPr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Sample Cover Letter</a:t>
            </a:r>
          </a:p>
        </p:txBody>
      </p:sp>
      <p:pic>
        <p:nvPicPr>
          <p:cNvPr id="130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1781073" y="1594965"/>
            <a:ext cx="3018643" cy="3878228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pic>
        <p:nvPicPr>
          <p:cNvPr id="131" name="Screen Shot 2021-11-27 at 2.28.08 PM.png" descr="Screen Shot 2021-11-27 at 2.28.08 PM.png"/>
          <p:cNvPicPr>
            <a:picLocks noChangeAspect="1"/>
          </p:cNvPicPr>
          <p:nvPr/>
        </p:nvPicPr>
        <p:blipFill>
          <a:blip r:embed="rId5">
            <a:extLst/>
          </a:blip>
          <a:stretch>
            <a:fillRect/>
          </a:stretch>
        </p:blipFill>
        <p:spPr>
          <a:xfrm>
            <a:off x="6096000" y="1534322"/>
            <a:ext cx="4481060" cy="3999513"/>
          </a:xfrm>
          <a:prstGeom prst="rect">
            <a:avLst/>
          </a:prstGeom>
          <a:ln w="12700">
            <a:solidFill>
              <a:srgbClr val="000000"/>
            </a:solidFill>
            <a:miter lim="400000"/>
          </a:ln>
          <a:effectLst>
            <a:outerShdw blurRad="63500" dist="25400" dir="5400000" rotWithShape="0">
              <a:srgbClr val="000000">
                <a:alpha val="50000"/>
              </a:srgbClr>
            </a:outerShdw>
          </a:effectLst>
        </p:spPr>
      </p:pic>
      <p:sp>
        <p:nvSpPr>
          <p:cNvPr id="132" name="Figures 2a &amp; 2b Courtesy of Cover Letter Ninja"/>
          <p:cNvSpPr txBox="1"/>
          <p:nvPr/>
        </p:nvSpPr>
        <p:spPr>
          <a:xfrm>
            <a:off x="967164" y="5732250"/>
            <a:ext cx="4646463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400">
                <a:latin typeface="Proxima Nova Rg" panose="02000506030000020004" pitchFamily="2" charset="0"/>
                <a:ea typeface="Proxima Nova Light"/>
                <a:cs typeface="Proxima Nova Light"/>
              </a:defRPr>
            </a:lvl1pPr>
          </a:lstStyle>
          <a:p>
            <a:r>
              <a:rPr dirty="0"/>
              <a:t>Figures </a:t>
            </a:r>
            <a:r>
              <a:rPr dirty="0" smtClean="0"/>
              <a:t>2</a:t>
            </a:r>
            <a:r>
              <a:rPr lang="en-US" dirty="0" smtClean="0"/>
              <a:t>A:</a:t>
            </a:r>
            <a:r>
              <a:rPr dirty="0" smtClean="0"/>
              <a:t> </a:t>
            </a:r>
            <a:r>
              <a:rPr lang="en-US" dirty="0" smtClean="0"/>
              <a:t>Full cover letter courtesy </a:t>
            </a:r>
            <a:r>
              <a:rPr lang="en-US" dirty="0"/>
              <a:t>of Cover Letter </a:t>
            </a:r>
            <a:r>
              <a:rPr lang="en-US" dirty="0" smtClean="0"/>
              <a:t>Ninja</a:t>
            </a:r>
            <a:endParaRPr lang="en-US" dirty="0"/>
          </a:p>
        </p:txBody>
      </p:sp>
      <p:sp>
        <p:nvSpPr>
          <p:cNvPr id="10" name="Figures 2a &amp; 2b Courtesy of Cover Letter Ninja"/>
          <p:cNvSpPr txBox="1"/>
          <p:nvPr/>
        </p:nvSpPr>
        <p:spPr>
          <a:xfrm>
            <a:off x="5935462" y="5713942"/>
            <a:ext cx="4846838" cy="307777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:ma14="http://schemas.microsoft.com/office/mac/drawingml/2011/main" xmlns:a14="http://schemas.microsoft.com/office/drawing/2010/main" xmlns:m="http://schemas.openxmlformats.org/officeDocument/2006/math" xmlns="" val="1"/>
            </a:ext>
          </a:extLst>
        </p:spPr>
        <p:txBody>
          <a:bodyPr wrap="none" lIns="45719" rIns="45719">
            <a:spAutoFit/>
          </a:bodyPr>
          <a:lstStyle>
            <a:defPPr marL="0" marR="0" indent="0" algn="l" defTabSz="914400" rtl="0" fontAlgn="auto" latinLnBrk="1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kumimoji="0" sz="1800" b="0" i="0" u="none" strike="noStrike" cap="none" spc="0" normalizeH="0" baseline="0">
                <a:ln>
                  <a:noFill/>
                </a:ln>
                <a:solidFill>
                  <a:srgbClr val="000000"/>
                </a:solidFill>
                <a:effectLst/>
                <a:uFillTx/>
              </a:defRPr>
            </a:defPPr>
            <a:lvl1pPr>
              <a:defRPr sz="1400">
                <a:latin typeface="Proxima Nova Rg" panose="02000506030000020004" pitchFamily="2" charset="0"/>
                <a:ea typeface="Proxima Nova Light"/>
                <a:cs typeface="Proxima Nova Light"/>
              </a:defRPr>
            </a:lvl1pPr>
          </a:lstStyle>
          <a:p>
            <a:r>
              <a:rPr dirty="0"/>
              <a:t>Figures </a:t>
            </a:r>
            <a:r>
              <a:rPr dirty="0" smtClean="0"/>
              <a:t>2</a:t>
            </a:r>
            <a:r>
              <a:rPr lang="en-US" dirty="0" smtClean="0"/>
              <a:t>B:</a:t>
            </a:r>
            <a:r>
              <a:rPr dirty="0" smtClean="0"/>
              <a:t> </a:t>
            </a:r>
            <a:r>
              <a:rPr lang="en-US" dirty="0" smtClean="0"/>
              <a:t>Cover Letter Body courtesy </a:t>
            </a:r>
            <a:r>
              <a:rPr lang="en-US" dirty="0"/>
              <a:t>of Cover Letter </a:t>
            </a:r>
            <a:r>
              <a:rPr lang="en-US" dirty="0" smtClean="0"/>
              <a:t>Ninja</a:t>
            </a:r>
            <a:endParaRPr lang="en-US" dirty="0"/>
          </a:p>
        </p:txBody>
      </p:sp>
    </p:spTree>
  </p:cSld>
  <p:clrMapOvr>
    <a:masterClrMapping/>
  </p:clrMapOvr>
  <p:transition spd="med"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35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36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37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38" name="Title 1"/>
          <p:cNvSpPr txBox="1">
            <a:spLocks noGrp="1"/>
          </p:cNvSpPr>
          <p:nvPr>
            <p:ph type="ctrTitle"/>
          </p:nvPr>
        </p:nvSpPr>
        <p:spPr>
          <a:xfrm>
            <a:off x="564107" y="817681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rPr dirty="0" smtClean="0"/>
              <a:t>Cover Letter</a:t>
            </a:r>
            <a:r>
              <a:rPr lang="en-US" dirty="0" smtClean="0"/>
              <a:t> Best Practices</a:t>
            </a:r>
            <a:endParaRPr dirty="0"/>
          </a:p>
        </p:txBody>
      </p:sp>
      <p:sp>
        <p:nvSpPr>
          <p:cNvPr id="139" name="Subtitle 2"/>
          <p:cNvSpPr txBox="1">
            <a:spLocks noGrp="1"/>
          </p:cNvSpPr>
          <p:nvPr>
            <p:ph type="subTitle" idx="1"/>
          </p:nvPr>
        </p:nvSpPr>
        <p:spPr>
          <a:xfrm>
            <a:off x="564107" y="1409261"/>
            <a:ext cx="11586460" cy="4811238"/>
          </a:xfrm>
          <a:prstGeom prst="rect">
            <a:avLst/>
          </a:prstGeom>
        </p:spPr>
        <p:txBody>
          <a:bodyPr anchor="ctr"/>
          <a:lstStyle/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Professional and polished: </a:t>
            </a:r>
            <a:r>
              <a:rPr lang="en-US"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c</a:t>
            </a: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onveys 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professional, confident </a:t>
            </a: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tone </a:t>
            </a:r>
            <a:endParaRPr lang="en-US" b="0" dirty="0" smtClean="0">
              <a:latin typeface="Proxima Nova Rg" panose="02000506030000020004" pitchFamily="2" charset="0"/>
              <a:ea typeface="Proxima Nova Light"/>
              <a:cs typeface="Proxima Nova Light"/>
              <a:sym typeface="Proxima Nova Light"/>
            </a:endParaRPr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1" i="1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No </a:t>
            </a:r>
            <a:r>
              <a:rPr b="1" i="1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grammar/spelling </a:t>
            </a:r>
            <a:r>
              <a:rPr b="1" i="1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errors</a:t>
            </a:r>
            <a:r>
              <a:rPr lang="en-US" b="1" i="1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!</a:t>
            </a:r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 smtClean="0">
                <a:latin typeface="Proxima Nova Rg" panose="02000506030000020004" pitchFamily="2" charset="0"/>
              </a:rPr>
              <a:t>Tailored </a:t>
            </a:r>
            <a:r>
              <a:rPr dirty="0">
                <a:latin typeface="Proxima Nova Rg" panose="02000506030000020004" pitchFamily="2" charset="0"/>
              </a:rPr>
              <a:t>specifically to the company and </a:t>
            </a:r>
            <a:r>
              <a:rPr dirty="0" smtClean="0">
                <a:latin typeface="Proxima Nova Rg" panose="02000506030000020004" pitchFamily="2" charset="0"/>
              </a:rPr>
              <a:t>position</a:t>
            </a:r>
            <a:endParaRPr lang="en-US" dirty="0" smtClean="0">
              <a:latin typeface="Proxima Nova Rg" panose="02000506030000020004" pitchFamily="2" charset="0"/>
            </a:endParaRPr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 smtClean="0">
                <a:latin typeface="Proxima Nova Rg" panose="02000506030000020004" pitchFamily="2" charset="0"/>
              </a:rPr>
              <a:t>Pulled </a:t>
            </a:r>
            <a:r>
              <a:rPr dirty="0">
                <a:latin typeface="Proxima Nova Rg" panose="02000506030000020004" pitchFamily="2" charset="0"/>
              </a:rPr>
              <a:t>from most relevant previous </a:t>
            </a:r>
            <a:r>
              <a:rPr dirty="0" smtClean="0">
                <a:latin typeface="Proxima Nova Rg" panose="02000506030000020004" pitchFamily="2" charset="0"/>
              </a:rPr>
              <a:t>experiences </a:t>
            </a:r>
            <a:endParaRPr lang="en-US" dirty="0" smtClean="0">
              <a:latin typeface="Proxima Nova Rg" panose="02000506030000020004" pitchFamily="2" charset="0"/>
            </a:endParaRPr>
          </a:p>
          <a:p>
            <a:pPr marL="914400" indent="-339725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Highlights 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responsibilities, skills, or experiences that </a:t>
            </a: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qualify 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you for the </a:t>
            </a: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job</a:t>
            </a:r>
            <a:endParaRPr b="0" dirty="0">
              <a:latin typeface="Proxima Nova Rg" panose="02000506030000020004" pitchFamily="2" charset="0"/>
              <a:ea typeface="Proxima Nova Light"/>
              <a:cs typeface="Proxima Nova Light"/>
              <a:sym typeface="Proxima Nova Light"/>
            </a:endParaRPr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Specific yet </a:t>
            </a:r>
            <a:r>
              <a:rPr dirty="0" smtClean="0">
                <a:latin typeface="Proxima Nova Rg" panose="02000506030000020004" pitchFamily="2" charset="0"/>
              </a:rPr>
              <a:t>brief</a:t>
            </a:r>
            <a:endParaRPr lang="en-US" dirty="0" smtClean="0">
              <a:latin typeface="Proxima Nova Rg" panose="02000506030000020004" pitchFamily="2" charset="0"/>
            </a:endParaRPr>
          </a:p>
          <a:p>
            <a:pPr marL="240631" indent="-240631" algn="l">
              <a:buSzPct val="100000"/>
              <a:buChar char="•"/>
              <a:defRPr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Shares 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specific examples of numbers, metrics, or </a:t>
            </a: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achievements</a:t>
            </a:r>
            <a:endParaRPr b="0" dirty="0">
              <a:latin typeface="Proxima Nova Rg" panose="02000506030000020004" pitchFamily="2" charset="0"/>
              <a:ea typeface="Proxima Nova Light"/>
              <a:cs typeface="Proxima Nova Light"/>
              <a:sym typeface="Proxima Nova Light"/>
            </a:endParaRPr>
          </a:p>
        </p:txBody>
      </p:sp>
    </p:spTree>
  </p:cSld>
  <p:clrMapOvr>
    <a:masterClrMapping/>
  </p:clrMapOvr>
  <p:transition spd="med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1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42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43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44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45" name="Title 1"/>
          <p:cNvSpPr txBox="1">
            <a:spLocks noGrp="1"/>
          </p:cNvSpPr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The Best Cover Letters…</a:t>
            </a:r>
          </a:p>
        </p:txBody>
      </p:sp>
      <p:sp>
        <p:nvSpPr>
          <p:cNvPr id="146" name="Subtitle 2"/>
          <p:cNvSpPr txBox="1">
            <a:spLocks noGrp="1"/>
          </p:cNvSpPr>
          <p:nvPr>
            <p:ph type="subTitle" sz="half" idx="1"/>
          </p:nvPr>
        </p:nvSpPr>
        <p:spPr>
          <a:xfrm>
            <a:off x="364914" y="1411403"/>
            <a:ext cx="6403531" cy="4811238"/>
          </a:xfrm>
          <a:prstGeom prst="rect">
            <a:avLst/>
          </a:prstGeom>
        </p:spPr>
        <p:txBody>
          <a:bodyPr anchor="ctr">
            <a:normAutofit/>
          </a:bodyPr>
          <a:lstStyle/>
          <a:p>
            <a:pPr marL="235818" indent="-235818" algn="l" defTabSz="896111">
              <a:spcBef>
                <a:spcPts val="900"/>
              </a:spcBef>
              <a:buSzPct val="100000"/>
              <a:buChar char="•"/>
              <a:defRPr sz="235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Discuss how you add </a:t>
            </a:r>
            <a:r>
              <a:rPr dirty="0" smtClean="0">
                <a:latin typeface="Proxima Nova Rg" panose="02000506030000020004" pitchFamily="2" charset="0"/>
              </a:rPr>
              <a:t>value</a:t>
            </a:r>
            <a:endParaRPr lang="en-US" dirty="0" smtClean="0">
              <a:latin typeface="Proxima Nova Rg" panose="02000506030000020004" pitchFamily="2" charset="0"/>
            </a:endParaRPr>
          </a:p>
          <a:p>
            <a:pPr marL="914400" indent="-339725" algn="l" defTabSz="896111">
              <a:spcBef>
                <a:spcPts val="900"/>
              </a:spcBef>
              <a:buSzPct val="100000"/>
              <a:buChar char="•"/>
              <a:defRPr sz="235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Companies 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want </a:t>
            </a: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what 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value you will add </a:t>
            </a:r>
            <a:endParaRPr lang="en-US" b="0" dirty="0" smtClean="0">
              <a:latin typeface="Proxima Nova Rg" panose="02000506030000020004" pitchFamily="2" charset="0"/>
              <a:ea typeface="Proxima Nova Light"/>
              <a:cs typeface="Proxima Nova Light"/>
              <a:sym typeface="Proxima Nova Light"/>
            </a:endParaRPr>
          </a:p>
          <a:p>
            <a:pPr marL="914400" indent="-339725" algn="l" defTabSz="896111">
              <a:spcBef>
                <a:spcPts val="900"/>
              </a:spcBef>
              <a:buSzPct val="100000"/>
              <a:buChar char="•"/>
              <a:defRPr sz="235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lang="en-US"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Do not focus on the</a:t>
            </a: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 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value to your </a:t>
            </a: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career</a:t>
            </a:r>
            <a:endParaRPr b="0" dirty="0">
              <a:latin typeface="Proxima Nova Rg" panose="02000506030000020004" pitchFamily="2" charset="0"/>
              <a:ea typeface="Proxima Nova Light"/>
              <a:cs typeface="Proxima Nova Light"/>
              <a:sym typeface="Proxima Nova Light"/>
            </a:endParaRPr>
          </a:p>
          <a:p>
            <a:pPr marL="982578" lvl="2" indent="-235819" algn="l" defTabSz="896111">
              <a:spcBef>
                <a:spcPts val="900"/>
              </a:spcBef>
              <a:buSzPct val="100000"/>
              <a:buChar char="•"/>
              <a:defRPr sz="235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Yes: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 “I believe I can add value to your infrastructure projects through my experience as a civil engineering intern.”</a:t>
            </a:r>
          </a:p>
          <a:p>
            <a:pPr marL="982578" lvl="2" indent="-235819" algn="l" defTabSz="896111">
              <a:spcBef>
                <a:spcPts val="900"/>
              </a:spcBef>
              <a:buSzPct val="100000"/>
              <a:buChar char="•"/>
              <a:defRPr sz="235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No: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 “I want to learn more about civil engineering projects through your company.”</a:t>
            </a:r>
          </a:p>
          <a:p>
            <a:pPr marL="235818" indent="-235818" algn="l" defTabSz="896111">
              <a:spcBef>
                <a:spcPts val="900"/>
              </a:spcBef>
              <a:buSzPct val="100000"/>
              <a:buChar char="•"/>
              <a:defRPr sz="235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1 page maximum: </a:t>
            </a:r>
            <a:endParaRPr lang="en-US" dirty="0" smtClean="0">
              <a:latin typeface="Proxima Nova Rg" panose="02000506030000020004" pitchFamily="2" charset="0"/>
            </a:endParaRPr>
          </a:p>
          <a:p>
            <a:pPr marL="857250" indent="-282575" algn="l" defTabSz="896111">
              <a:spcBef>
                <a:spcPts val="900"/>
              </a:spcBef>
              <a:buSzPct val="100000"/>
              <a:buChar char="•"/>
              <a:defRPr sz="2352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3-4 </a:t>
            </a:r>
            <a:r>
              <a:rPr b="0" dirty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short, easy to read paragraphs </a:t>
            </a:r>
            <a:r>
              <a:rPr lang="en-US" b="0" dirty="0" smtClean="0">
                <a:latin typeface="Proxima Nova Rg" panose="02000506030000020004" pitchFamily="2" charset="0"/>
                <a:ea typeface="Proxima Nova Light"/>
                <a:cs typeface="Proxima Nova Light"/>
                <a:sym typeface="Proxima Nova Light"/>
              </a:rPr>
              <a:t>max</a:t>
            </a:r>
            <a:endParaRPr b="0" dirty="0">
              <a:latin typeface="Proxima Nova Rg" panose="02000506030000020004" pitchFamily="2" charset="0"/>
              <a:ea typeface="Proxima Nova Light"/>
              <a:cs typeface="Proxima Nova Light"/>
              <a:sym typeface="Proxima Nova Light"/>
            </a:endParaRPr>
          </a:p>
        </p:txBody>
      </p:sp>
      <p:pic>
        <p:nvPicPr>
          <p:cNvPr id="147" name="Image" descr="Image"/>
          <p:cNvPicPr>
            <a:picLocks noChangeAspect="1"/>
          </p:cNvPicPr>
          <p:nvPr/>
        </p:nvPicPr>
        <p:blipFill>
          <a:blip r:embed="rId4">
            <a:extLst/>
          </a:blip>
          <a:stretch>
            <a:fillRect/>
          </a:stretch>
        </p:blipFill>
        <p:spPr>
          <a:xfrm>
            <a:off x="7174789" y="1960360"/>
            <a:ext cx="4399145" cy="390057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0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1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2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53" name="Title 1"/>
          <p:cNvSpPr txBox="1">
            <a:spLocks noGrp="1"/>
          </p:cNvSpPr>
          <p:nvPr>
            <p:ph type="ctrTitle"/>
          </p:nvPr>
        </p:nvSpPr>
        <p:spPr>
          <a:xfrm>
            <a:off x="564107" y="546467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Cover Letter Editing Activity</a:t>
            </a:r>
          </a:p>
        </p:txBody>
      </p:sp>
      <p:sp>
        <p:nvSpPr>
          <p:cNvPr id="154" name="Subtitle 2"/>
          <p:cNvSpPr txBox="1">
            <a:spLocks noGrp="1"/>
          </p:cNvSpPr>
          <p:nvPr>
            <p:ph type="subTitle" idx="1"/>
          </p:nvPr>
        </p:nvSpPr>
        <p:spPr>
          <a:xfrm>
            <a:off x="253888" y="1546704"/>
            <a:ext cx="11684224" cy="4811238"/>
          </a:xfrm>
          <a:prstGeom prst="rect">
            <a:avLst/>
          </a:prstGeom>
        </p:spPr>
        <p:txBody>
          <a:bodyPr anchor="ctr"/>
          <a:lstStyle/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Microsoft, Seattle, Washington</a:t>
            </a: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dirty="0">
              <a:latin typeface="Proxima Nova Rg" panose="02000506030000020004" pitchFamily="2" charset="0"/>
            </a:endParaRP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January 1, 2022</a:t>
            </a: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dirty="0">
              <a:latin typeface="Proxima Nova Rg" panose="02000506030000020004" pitchFamily="2" charset="0"/>
            </a:endParaRP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To Whom It May Concern:</a:t>
            </a: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endParaRPr dirty="0">
              <a:latin typeface="Proxima Nova Rg" panose="02000506030000020004" pitchFamily="2" charset="0"/>
            </a:endParaRP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My name is Taylor Swift, and I am thrilled to apply for the Software Engineering Internship at Microsoft this summer. I was referred to the open position by my computer science professor at NYU </a:t>
            </a:r>
            <a:r>
              <a:rPr dirty="0" err="1">
                <a:latin typeface="Proxima Nova Rg" panose="02000506030000020004" pitchFamily="2" charset="0"/>
              </a:rPr>
              <a:t>Tandon</a:t>
            </a:r>
            <a:r>
              <a:rPr dirty="0">
                <a:latin typeface="Proxima Nova Rg" panose="02000506030000020004" pitchFamily="2" charset="0"/>
              </a:rPr>
              <a:t>, Dr. John Doe, who has been my academic advisor for the past two years.</a:t>
            </a: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As an undergraduate at NYU </a:t>
            </a:r>
            <a:r>
              <a:rPr dirty="0" err="1">
                <a:latin typeface="Proxima Nova Rg" panose="02000506030000020004" pitchFamily="2" charset="0"/>
              </a:rPr>
              <a:t>Tandon</a:t>
            </a:r>
            <a:r>
              <a:rPr dirty="0">
                <a:latin typeface="Proxima Nova Rg" panose="02000506030000020004" pitchFamily="2" charset="0"/>
              </a:rPr>
              <a:t>, I have worked for the past year as a research assistant to Dr. Avery Smith, contributing to her work on biomedical software. I’ve taken extensive software programming coursework thus far, including Introduction to Computer Science; Introduction to Operating Systems; Programming and Entrepreneurship; and more. In addition to this, I am currently the treasurer of NYU </a:t>
            </a:r>
            <a:r>
              <a:rPr dirty="0" err="1">
                <a:latin typeface="Proxima Nova Rg" panose="02000506030000020004" pitchFamily="2" charset="0"/>
              </a:rPr>
              <a:t>Tandon’s</a:t>
            </a:r>
            <a:r>
              <a:rPr dirty="0">
                <a:latin typeface="Proxima Nova Rg" panose="02000506030000020004" pitchFamily="2" charset="0"/>
              </a:rPr>
              <a:t> Women in Software Engineering Society.</a:t>
            </a: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I am a singer and songwriter but I also love computer programming. In high school I was captain of my cross country team plus I was the lead in the drama club’s musical productions three years in a row, this is in addition to playing in our school’s marching band. My dad is the high school music teacher so being his student was a challenge, but a good one, and also during my freshmen year of college, I created a business-oriented audio editing software that won an award from the NYU Entrepreneurship Scholarship Program.</a:t>
            </a: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The reason I want to intern at Microsoft is because I really want to have a software engineering job in Seattle one day. In addition, I really want to hone my skills working as a member of a team of programmers. I am proficient in Python, C++, and other languages, and I would love the opportunity to bring these skills to Microsoft this summer.</a:t>
            </a:r>
          </a:p>
          <a:p>
            <a:pPr algn="l" defTabSz="603504">
              <a:spcBef>
                <a:spcPts val="600"/>
              </a:spcBef>
              <a:defRPr sz="1320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Thanks for reading, and I hope to hear from you soon.</a:t>
            </a:r>
          </a:p>
        </p:txBody>
      </p:sp>
    </p:spTree>
  </p:cSld>
  <p:clrMapOvr>
    <a:masterClrMapping/>
  </p:clrMapOvr>
  <p:transition spd="med"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6" name="Rectangle 6"/>
          <p:cNvSpPr/>
          <p:nvPr/>
        </p:nvSpPr>
        <p:spPr>
          <a:xfrm>
            <a:off x="0" y="-1"/>
            <a:ext cx="12192000" cy="548321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sp>
        <p:nvSpPr>
          <p:cNvPr id="157" name="Rectangle 7"/>
          <p:cNvSpPr/>
          <p:nvPr/>
        </p:nvSpPr>
        <p:spPr>
          <a:xfrm>
            <a:off x="0" y="6309681"/>
            <a:ext cx="12192000" cy="548320"/>
          </a:xfrm>
          <a:prstGeom prst="rect">
            <a:avLst/>
          </a:prstGeom>
          <a:solidFill>
            <a:srgbClr val="57068C"/>
          </a:solidFill>
          <a:ln w="12700">
            <a:miter lim="400000"/>
          </a:ln>
        </p:spPr>
        <p:txBody>
          <a:bodyPr lIns="45719" rIns="45719" anchor="ctr"/>
          <a:lstStyle/>
          <a:p>
            <a:pPr algn="ctr">
              <a:defRPr>
                <a:solidFill>
                  <a:srgbClr val="FFFFFF"/>
                </a:solidFill>
              </a:defRPr>
            </a:pPr>
            <a:endParaRPr/>
          </a:p>
        </p:txBody>
      </p:sp>
      <p:pic>
        <p:nvPicPr>
          <p:cNvPr id="158" name="Picture 8" descr="Picture 8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83236" y="6393031"/>
            <a:ext cx="2586447" cy="402884"/>
          </a:xfrm>
          <a:prstGeom prst="rect">
            <a:avLst/>
          </a:prstGeom>
          <a:ln w="12700">
            <a:miter lim="400000"/>
          </a:ln>
        </p:spPr>
      </p:pic>
      <p:pic>
        <p:nvPicPr>
          <p:cNvPr id="159" name="Picture 9" descr="Picture 9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0782300" y="6409359"/>
            <a:ext cx="1313094" cy="359460"/>
          </a:xfrm>
          <a:prstGeom prst="rect">
            <a:avLst/>
          </a:prstGeom>
          <a:ln w="12700">
            <a:miter lim="400000"/>
          </a:ln>
        </p:spPr>
      </p:pic>
      <p:sp>
        <p:nvSpPr>
          <p:cNvPr id="160" name="Title 1"/>
          <p:cNvSpPr txBox="1">
            <a:spLocks noGrp="1"/>
          </p:cNvSpPr>
          <p:nvPr>
            <p:ph type="ctrTitle"/>
          </p:nvPr>
        </p:nvSpPr>
        <p:spPr>
          <a:xfrm>
            <a:off x="564107" y="478734"/>
            <a:ext cx="11063786" cy="965148"/>
          </a:xfrm>
          <a:prstGeom prst="rect">
            <a:avLst/>
          </a:prstGeom>
        </p:spPr>
        <p:txBody>
          <a:bodyPr/>
          <a:lstStyle>
            <a:lvl1pPr>
              <a:defRPr sz="5400">
                <a:latin typeface="Gotham Medium"/>
                <a:ea typeface="Gotham Medium"/>
                <a:cs typeface="Gotham Medium"/>
                <a:sym typeface="Gotham Medium"/>
              </a:defRPr>
            </a:lvl1pPr>
          </a:lstStyle>
          <a:p>
            <a:r>
              <a:t>Cover Letter FAQs</a:t>
            </a:r>
          </a:p>
        </p:txBody>
      </p:sp>
      <p:sp>
        <p:nvSpPr>
          <p:cNvPr id="161" name="Subtitle 2"/>
          <p:cNvSpPr txBox="1">
            <a:spLocks noGrp="1"/>
          </p:cNvSpPr>
          <p:nvPr>
            <p:ph type="subTitle" idx="1"/>
          </p:nvPr>
        </p:nvSpPr>
        <p:spPr>
          <a:xfrm>
            <a:off x="404084" y="1409261"/>
            <a:ext cx="11582028" cy="4811238"/>
          </a:xfrm>
          <a:prstGeom prst="rect">
            <a:avLst/>
          </a:prstGeom>
        </p:spPr>
        <p:txBody>
          <a:bodyPr anchor="ctr"/>
          <a:lstStyle/>
          <a:p>
            <a:pPr algn="l" defTabSz="813816">
              <a:spcBef>
                <a:spcPts val="800"/>
              </a:spcBef>
              <a:buSzPct val="100000"/>
              <a:defRPr sz="2136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>
                <a:latin typeface="Proxima Nova Rg" panose="02000506030000020004" pitchFamily="2" charset="0"/>
              </a:rPr>
              <a:t>How personal should the letter be?</a:t>
            </a:r>
          </a:p>
          <a:p>
            <a:pPr marL="892342" lvl="2" indent="-214162" algn="l" defTabSz="813816">
              <a:spcBef>
                <a:spcPts val="800"/>
              </a:spcBef>
              <a:buSzPct val="100000"/>
              <a:buChar char="•"/>
              <a:defRPr sz="2136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If you have a connection to the company, say so in the introductory paragraph!</a:t>
            </a:r>
          </a:p>
          <a:p>
            <a:pPr marL="892342" lvl="2" indent="-214162" algn="l" defTabSz="813816">
              <a:spcBef>
                <a:spcPts val="800"/>
              </a:spcBef>
              <a:buSzPct val="100000"/>
              <a:buChar char="•"/>
              <a:defRPr sz="2136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lang="en-US" dirty="0" smtClean="0">
                <a:latin typeface="Proxima Nova Rg" panose="02000506030000020004" pitchFamily="2" charset="0"/>
              </a:rPr>
              <a:t>Focus </a:t>
            </a:r>
            <a:r>
              <a:rPr dirty="0" smtClean="0">
                <a:latin typeface="Proxima Nova Rg" panose="02000506030000020004" pitchFamily="2" charset="0"/>
              </a:rPr>
              <a:t>the </a:t>
            </a:r>
            <a:r>
              <a:rPr dirty="0">
                <a:latin typeface="Proxima Nova Rg" panose="02000506030000020004" pitchFamily="2" charset="0"/>
              </a:rPr>
              <a:t>letter </a:t>
            </a:r>
            <a:r>
              <a:rPr dirty="0" smtClean="0">
                <a:latin typeface="Proxima Nova Rg" panose="02000506030000020004" pitchFamily="2" charset="0"/>
              </a:rPr>
              <a:t>on </a:t>
            </a:r>
            <a:r>
              <a:rPr dirty="0">
                <a:latin typeface="Proxima Nova Rg" panose="02000506030000020004" pitchFamily="2" charset="0"/>
              </a:rPr>
              <a:t>you </a:t>
            </a:r>
            <a:r>
              <a:rPr lang="en-US" dirty="0" smtClean="0">
                <a:latin typeface="Proxima Nova Rg" panose="02000506030000020004" pitchFamily="2" charset="0"/>
              </a:rPr>
              <a:t>&amp;</a:t>
            </a:r>
            <a:r>
              <a:rPr dirty="0" smtClean="0">
                <a:latin typeface="Proxima Nova Rg" panose="02000506030000020004" pitchFamily="2" charset="0"/>
              </a:rPr>
              <a:t> </a:t>
            </a:r>
            <a:r>
              <a:rPr dirty="0">
                <a:latin typeface="Proxima Nova Rg" panose="02000506030000020004" pitchFamily="2" charset="0"/>
              </a:rPr>
              <a:t>your value—professional experiences relevant to the </a:t>
            </a:r>
            <a:r>
              <a:rPr dirty="0" smtClean="0">
                <a:latin typeface="Proxima Nova Rg" panose="02000506030000020004" pitchFamily="2" charset="0"/>
              </a:rPr>
              <a:t>position</a:t>
            </a:r>
            <a:endParaRPr lang="en-US" dirty="0" smtClean="0">
              <a:latin typeface="Proxima Nova Rg" panose="02000506030000020004" pitchFamily="2" charset="0"/>
            </a:endParaRPr>
          </a:p>
          <a:p>
            <a:pPr algn="l" defTabSz="813816">
              <a:spcBef>
                <a:spcPts val="800"/>
              </a:spcBef>
              <a:buSzPct val="100000"/>
              <a:defRPr sz="2136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 smtClean="0">
                <a:latin typeface="Proxima Nova Rg" panose="02000506030000020004" pitchFamily="2" charset="0"/>
              </a:rPr>
              <a:t>What </a:t>
            </a:r>
            <a:r>
              <a:rPr dirty="0">
                <a:latin typeface="Proxima Nova Rg" panose="02000506030000020004" pitchFamily="2" charset="0"/>
              </a:rPr>
              <a:t>do employers look for in a cover letter?</a:t>
            </a:r>
          </a:p>
          <a:p>
            <a:pPr marL="892342" lvl="2" indent="-214162" algn="l" defTabSz="813816">
              <a:spcBef>
                <a:spcPts val="800"/>
              </a:spcBef>
              <a:buSzPct val="100000"/>
              <a:buFontTx/>
              <a:buChar char="•"/>
              <a:defRPr sz="2136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lang="en-US" dirty="0">
                <a:latin typeface="Proxima Nova Rg" panose="02000506030000020004" pitchFamily="2" charset="0"/>
              </a:rPr>
              <a:t>Professional skills and </a:t>
            </a:r>
            <a:r>
              <a:rPr lang="en-US" dirty="0" smtClean="0">
                <a:latin typeface="Proxima Nova Rg" panose="02000506030000020004" pitchFamily="2" charset="0"/>
              </a:rPr>
              <a:t>values, with an emphasis on g</a:t>
            </a:r>
            <a:r>
              <a:rPr dirty="0" smtClean="0">
                <a:latin typeface="Proxima Nova Rg" panose="02000506030000020004" pitchFamily="2" charset="0"/>
              </a:rPr>
              <a:t>ood </a:t>
            </a:r>
            <a:r>
              <a:rPr dirty="0">
                <a:latin typeface="Proxima Nova Rg" panose="02000506030000020004" pitchFamily="2" charset="0"/>
              </a:rPr>
              <a:t>communication </a:t>
            </a:r>
            <a:r>
              <a:rPr dirty="0" smtClean="0">
                <a:latin typeface="Proxima Nova Rg" panose="02000506030000020004" pitchFamily="2" charset="0"/>
              </a:rPr>
              <a:t>skills</a:t>
            </a:r>
            <a:endParaRPr dirty="0">
              <a:latin typeface="Proxima Nova Rg" panose="02000506030000020004" pitchFamily="2" charset="0"/>
            </a:endParaRPr>
          </a:p>
          <a:p>
            <a:pPr marL="892342" lvl="2" indent="-214162" algn="l" defTabSz="813816">
              <a:spcBef>
                <a:spcPts val="800"/>
              </a:spcBef>
              <a:buSzPct val="100000"/>
              <a:buChar char="•"/>
              <a:defRPr sz="2136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A strong understanding of the organization and </a:t>
            </a:r>
            <a:r>
              <a:rPr dirty="0" smtClean="0">
                <a:latin typeface="Proxima Nova Rg" panose="02000506030000020004" pitchFamily="2" charset="0"/>
              </a:rPr>
              <a:t>position</a:t>
            </a:r>
            <a:endParaRPr dirty="0">
              <a:latin typeface="Proxima Nova Rg" panose="02000506030000020004" pitchFamily="2" charset="0"/>
            </a:endParaRPr>
          </a:p>
          <a:p>
            <a:pPr algn="l" defTabSz="813816">
              <a:spcBef>
                <a:spcPts val="800"/>
              </a:spcBef>
              <a:buSzPct val="100000"/>
              <a:defRPr sz="2136" b="1">
                <a:latin typeface="Proxima Nova"/>
                <a:ea typeface="Proxima Nova"/>
                <a:cs typeface="Proxima Nova"/>
                <a:sym typeface="Proxima Nova"/>
              </a:defRPr>
            </a:pPr>
            <a:r>
              <a:rPr dirty="0" smtClean="0">
                <a:latin typeface="Proxima Nova Rg" panose="02000506030000020004" pitchFamily="2" charset="0"/>
              </a:rPr>
              <a:t>This </a:t>
            </a:r>
            <a:r>
              <a:rPr dirty="0">
                <a:latin typeface="Proxima Nova Rg" panose="02000506030000020004" pitchFamily="2" charset="0"/>
              </a:rPr>
              <a:t>feels like bragging. Am I bragging?</a:t>
            </a:r>
          </a:p>
          <a:p>
            <a:pPr marL="892342" lvl="2" indent="-214162" algn="l" defTabSz="813816">
              <a:spcBef>
                <a:spcPts val="800"/>
              </a:spcBef>
              <a:buSzPct val="100000"/>
              <a:buChar char="•"/>
              <a:defRPr sz="2136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Yes and </a:t>
            </a:r>
            <a:r>
              <a:rPr dirty="0" smtClean="0">
                <a:latin typeface="Proxima Nova Rg" panose="02000506030000020004" pitchFamily="2" charset="0"/>
              </a:rPr>
              <a:t>no</a:t>
            </a:r>
            <a:r>
              <a:rPr lang="en-US" dirty="0" smtClean="0">
                <a:latin typeface="Proxima Nova Rg" panose="02000506030000020004" pitchFamily="2" charset="0"/>
              </a:rPr>
              <a:t>, but you should</a:t>
            </a:r>
            <a:endParaRPr dirty="0">
              <a:latin typeface="Proxima Nova Rg" panose="02000506030000020004" pitchFamily="2" charset="0"/>
            </a:endParaRPr>
          </a:p>
          <a:p>
            <a:pPr marL="892342" lvl="2" indent="-214162" algn="l" defTabSz="813816">
              <a:spcBef>
                <a:spcPts val="800"/>
              </a:spcBef>
              <a:buSzPct val="100000"/>
              <a:buChar char="•"/>
              <a:defRPr sz="2136">
                <a:latin typeface="Proxima Nova Light"/>
                <a:ea typeface="Proxima Nova Light"/>
                <a:cs typeface="Proxima Nova Light"/>
                <a:sym typeface="Proxima Nova Light"/>
              </a:defRPr>
            </a:pPr>
            <a:r>
              <a:rPr dirty="0">
                <a:latin typeface="Proxima Nova Rg" panose="02000506030000020004" pitchFamily="2" charset="0"/>
              </a:rPr>
              <a:t>Confidence without apology is key, but humility and honesty are also </a:t>
            </a:r>
            <a:r>
              <a:rPr dirty="0" smtClean="0">
                <a:latin typeface="Proxima Nova Rg" panose="02000506030000020004" pitchFamily="2" charset="0"/>
              </a:rPr>
              <a:t>vital</a:t>
            </a:r>
            <a:endParaRPr dirty="0">
              <a:latin typeface="Proxima Nova Rg" panose="02000506030000020004" pitchFamily="2" charset="0"/>
            </a:endParaRPr>
          </a:p>
        </p:txBody>
      </p:sp>
    </p:spTree>
  </p:cSld>
  <p:clrMapOvr>
    <a:masterClrMapping/>
  </p:clrMapOvr>
  <p:transition spd="med"/>
</p:sld>
</file>

<file path=ppt/theme/theme1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1_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 Theme">
      <a:dk1>
        <a:srgbClr val="000000"/>
      </a:dk1>
      <a:lt1>
        <a:srgbClr val="FFFFFF"/>
      </a:lt1>
      <a:dk2>
        <a:srgbClr val="A7A7A7"/>
      </a:dk2>
      <a:lt2>
        <a:srgbClr val="535353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000FF"/>
      </a:hlink>
      <a:folHlink>
        <a:srgbClr val="FF00FF"/>
      </a:folHlink>
    </a:clrScheme>
    <a:fontScheme name="Office Theme">
      <a:majorFont>
        <a:latin typeface="Calibri"/>
        <a:ea typeface="Calibri"/>
        <a:cs typeface="Calibri"/>
      </a:majorFont>
      <a:minorFont>
        <a:latin typeface="Helvetica"/>
        <a:ea typeface="Helvetica"/>
        <a:cs typeface="Helvetica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rgbClr val="FFFFFF"/>
        </a:solidFill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ctr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12700" cap="flat">
          <a:solidFill>
            <a:schemeClr val="accent1"/>
          </a:solidFill>
          <a:prstDash val="solid"/>
          <a:miter lim="8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45719" tIns="45719" rIns="45719" bIns="45719" numCol="1" spcCol="38100" rtlCol="0" anchor="t">
        <a:spAutoFit/>
      </a:bodyPr>
      <a:lstStyle>
        <a:defPPr marL="0" marR="0" indent="0" algn="l" defTabSz="914400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+mj-lt"/>
            <a:ea typeface="+mj-ea"/>
            <a:cs typeface="+mj-cs"/>
            <a:sym typeface="Calibri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27</TotalTime>
  <Words>902</Words>
  <Application>Microsoft Office PowerPoint</Application>
  <PresentationFormat>Widescreen</PresentationFormat>
  <Paragraphs>90</Paragraphs>
  <Slides>12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9</vt:i4>
      </vt:variant>
      <vt:variant>
        <vt:lpstr>Theme</vt:lpstr>
      </vt:variant>
      <vt:variant>
        <vt:i4>2</vt:i4>
      </vt:variant>
      <vt:variant>
        <vt:lpstr>Slide Titles</vt:lpstr>
      </vt:variant>
      <vt:variant>
        <vt:i4>12</vt:i4>
      </vt:variant>
    </vt:vector>
  </HeadingPairs>
  <TitlesOfParts>
    <vt:vector size="23" baseType="lpstr">
      <vt:lpstr>Arial</vt:lpstr>
      <vt:lpstr>Calibri</vt:lpstr>
      <vt:lpstr>Calibri Light</vt:lpstr>
      <vt:lpstr>Gotham Book</vt:lpstr>
      <vt:lpstr>Gotham Medium</vt:lpstr>
      <vt:lpstr>Proxima Nova</vt:lpstr>
      <vt:lpstr>Proxima Nova Light</vt:lpstr>
      <vt:lpstr>Proxima Nova Lt</vt:lpstr>
      <vt:lpstr>Proxima Nova Rg</vt:lpstr>
      <vt:lpstr>Office Theme</vt:lpstr>
      <vt:lpstr>1_Office Theme</vt:lpstr>
      <vt:lpstr>THE ART OF THE  COVER LETTER</vt:lpstr>
      <vt:lpstr>What is a Cover Letter?</vt:lpstr>
      <vt:lpstr>Resume vs. Cover Letter</vt:lpstr>
      <vt:lpstr>Cover Letter Format</vt:lpstr>
      <vt:lpstr>Sample Cover Letter</vt:lpstr>
      <vt:lpstr>Cover Letter Best Practices</vt:lpstr>
      <vt:lpstr>The Best Cover Letters…</vt:lpstr>
      <vt:lpstr>Cover Letter Editing Activity</vt:lpstr>
      <vt:lpstr>Cover Letter FAQs</vt:lpstr>
      <vt:lpstr>Cover Letter FAQs</vt:lpstr>
      <vt:lpstr>RESOURCES</vt:lpstr>
      <vt:lpstr>QUESTIONS?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ART OF THE  COVER LETTER</dc:title>
  <dc:creator>jack.bringardner</dc:creator>
  <cp:lastModifiedBy>User</cp:lastModifiedBy>
  <cp:revision>5</cp:revision>
  <dcterms:modified xsi:type="dcterms:W3CDTF">2022-09-03T03:25:26Z</dcterms:modified>
</cp:coreProperties>
</file>