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0"/>
  </p:notesMasterIdLst>
  <p:sldIdLst>
    <p:sldId id="257" r:id="rId2"/>
    <p:sldId id="271" r:id="rId3"/>
    <p:sldId id="268" r:id="rId4"/>
    <p:sldId id="272" r:id="rId5"/>
    <p:sldId id="269" r:id="rId6"/>
    <p:sldId id="274" r:id="rId7"/>
    <p:sldId id="267" r:id="rId8"/>
    <p:sldId id="264" r:id="rId9"/>
  </p:sldIdLst>
  <p:sldSz cx="12192000" cy="6858000"/>
  <p:notesSz cx="6858000" cy="9144000"/>
  <p:embeddedFontLst>
    <p:embeddedFont>
      <p:font typeface="Atkinson Hyperlegible" pitchFamily="50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140" autoAdjust="0"/>
    <p:restoredTop sz="94660"/>
  </p:normalViewPr>
  <p:slideViewPr>
    <p:cSldViewPr snapToGrid="0">
      <p:cViewPr>
        <p:scale>
          <a:sx n="81" d="100"/>
          <a:sy n="81" d="100"/>
        </p:scale>
        <p:origin x="822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89C1F-D2C3-4A89-B53D-A957F95C0AF5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5B403-636F-4A4D-9DD3-A3FD2DA02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868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normalizeH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 userDrawn="1"/>
        </p:nvCxnSpPr>
        <p:spPr>
          <a:xfrm>
            <a:off x="3810000" y="3688905"/>
            <a:ext cx="45720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5B888CB1-CB76-9C8D-69A2-4337CB2716A2}"/>
              </a:ext>
            </a:extLst>
          </p:cNvPr>
          <p:cNvSpPr/>
          <p:nvPr userDrawn="1"/>
        </p:nvSpPr>
        <p:spPr>
          <a:xfrm>
            <a:off x="11353800" y="5803824"/>
            <a:ext cx="463588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fld id="{CA572924-D423-425C-B2C0-70DA97DE3568}" type="slidenum">
              <a:rPr lang="en-US" sz="1600" smtClean="0">
                <a:solidFill>
                  <a:schemeClr val="bg1"/>
                </a:solidFill>
                <a:latin typeface="Atkinson Hyperlegible" pitchFamily="50" charset="0"/>
              </a:rPr>
              <a:pPr/>
              <a:t>‹#›</a:t>
            </a:fld>
            <a:endParaRPr lang="en-US" sz="1600" dirty="0">
              <a:solidFill>
                <a:schemeClr val="bg1"/>
              </a:solidFill>
              <a:latin typeface="Atkinson Hyperlegibl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6045"/>
            <a:ext cx="10515600" cy="1325563"/>
          </a:xfrm>
        </p:spPr>
        <p:txBody>
          <a:bodyPr>
            <a:normAutofit/>
          </a:bodyPr>
          <a:lstStyle>
            <a:lvl1pPr algn="ctr">
              <a:defRPr sz="5400">
                <a:latin typeface="Atkinson Hyperlegibl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>
            <a:lvl1pPr>
              <a:defRPr sz="2400">
                <a:latin typeface="Atkinson Hyperlegible" pitchFamily="50" charset="0"/>
              </a:defRPr>
            </a:lvl1pPr>
            <a:lvl2pPr>
              <a:defRPr sz="2400">
                <a:latin typeface="Atkinson Hyperlegible" pitchFamily="50" charset="0"/>
              </a:defRPr>
            </a:lvl2pPr>
            <a:lvl3pPr>
              <a:defRPr sz="2400">
                <a:latin typeface="Atkinson Hyperlegible" pitchFamily="50" charset="0"/>
              </a:defRPr>
            </a:lvl3pPr>
            <a:lvl4pPr>
              <a:defRPr sz="2400">
                <a:latin typeface="Atkinson Hyperlegible" pitchFamily="50" charset="0"/>
              </a:defRPr>
            </a:lvl4pPr>
            <a:lvl5pPr>
              <a:defRPr sz="2400">
                <a:latin typeface="Atkinson Hyperlegible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 userDrawn="1"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 userDrawn="1"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E9F6039-ACA3-4B8F-936C-8207C9AC6B5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604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1353800" y="5803824"/>
            <a:ext cx="463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CA572924-D423-425C-B2C0-70DA97DE3568}" type="slidenum">
              <a:rPr lang="en-US" sz="1600" smtClean="0">
                <a:latin typeface="Atkinson Hyperlegible" pitchFamily="50" charset="0"/>
              </a:rPr>
              <a:pPr/>
              <a:t>‹#›</a:t>
            </a:fld>
            <a:endParaRPr lang="en-US" sz="1600" dirty="0">
              <a:latin typeface="Atkinson Hyperlegibl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tx1"/>
          </a:solidFill>
          <a:latin typeface="Atkinson Hyperlegible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tkinson Hyperlegible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tkinson Hyperlegible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tkinson Hyperlegible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tkinson Hyperlegible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tkinson Hyperlegible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makerspace.engineering.nyu.edu/orientatio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en.makercase.com/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Introduction to Manufacturing Methods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ENGR-NY 2 | </a:t>
            </a:r>
            <a:r>
              <a:rPr lang="en-US"/>
              <a:t>Lab </a:t>
            </a:r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9EF0B2-129B-970A-62BC-F1E9F3D40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EB92B-ABF5-0720-E9B9-FCCCAEB59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Engineering Design Process</a:t>
            </a:r>
          </a:p>
        </p:txBody>
      </p:sp>
      <p:pic>
        <p:nvPicPr>
          <p:cNvPr id="4" name="Google Shape;201;p31">
            <a:extLst>
              <a:ext uri="{FF2B5EF4-FFF2-40B4-BE49-F238E27FC236}">
                <a16:creationId xmlns:a16="http://schemas.microsoft.com/office/drawing/2014/main" id="{F89AB2D7-ADF5-1F58-AF7D-0F2E53FE0982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3920331" y="1825625"/>
            <a:ext cx="4351338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619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9EF0B2-129B-970A-62BC-F1E9F3D40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EB92B-ABF5-0720-E9B9-FCCCAEB59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EG </a:t>
            </a:r>
            <a:r>
              <a:rPr lang="en-US" dirty="0" err="1"/>
              <a:t>Protolab</a:t>
            </a:r>
            <a:r>
              <a:rPr lang="en-US" dirty="0"/>
              <a:t> &amp; </a:t>
            </a:r>
            <a:r>
              <a:rPr lang="en-US" dirty="0" err="1"/>
              <a:t>MakerSpace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657B17-1927-1784-29A9-D3A7CDA9D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EG </a:t>
            </a:r>
            <a:r>
              <a:rPr lang="en-US" dirty="0" err="1"/>
              <a:t>Protolab</a:t>
            </a:r>
            <a:r>
              <a:rPr lang="en-US" dirty="0"/>
              <a:t> has 3D printers</a:t>
            </a:r>
          </a:p>
          <a:p>
            <a:r>
              <a:rPr lang="en-US" dirty="0" err="1"/>
              <a:t>MakerSpace</a:t>
            </a:r>
            <a:r>
              <a:rPr lang="en-US" dirty="0"/>
              <a:t> has many different machines and resources:</a:t>
            </a:r>
          </a:p>
          <a:p>
            <a:pPr lvl="1"/>
            <a:r>
              <a:rPr lang="en-US" dirty="0"/>
              <a:t>Advanced 3D printers</a:t>
            </a:r>
          </a:p>
          <a:p>
            <a:pPr lvl="1"/>
            <a:r>
              <a:rPr lang="en-US" dirty="0"/>
              <a:t>Laser cutter</a:t>
            </a:r>
          </a:p>
          <a:p>
            <a:pPr lvl="1"/>
            <a:r>
              <a:rPr lang="en-US" dirty="0"/>
              <a:t>CNC mill</a:t>
            </a:r>
          </a:p>
          <a:p>
            <a:pPr lvl="1"/>
            <a:r>
              <a:rPr lang="en-US" dirty="0"/>
              <a:t>Others</a:t>
            </a:r>
          </a:p>
          <a:p>
            <a:r>
              <a:rPr lang="en-US" dirty="0" err="1"/>
              <a:t>MakerSpace</a:t>
            </a:r>
            <a:r>
              <a:rPr lang="en-US" dirty="0"/>
              <a:t> resources are available after finishing </a:t>
            </a:r>
            <a:r>
              <a:rPr lang="en-US" dirty="0">
                <a:hlinkClick r:id="rId2"/>
              </a:rPr>
              <a:t>Orientation</a:t>
            </a:r>
            <a:r>
              <a:rPr lang="en-US" dirty="0"/>
              <a:t> and may require additional training</a:t>
            </a:r>
          </a:p>
        </p:txBody>
      </p:sp>
    </p:spTree>
    <p:extLst>
      <p:ext uri="{BB962C8B-B14F-4D97-AF65-F5344CB8AC3E}">
        <p14:creationId xmlns:p14="http://schemas.microsoft.com/office/powerpoint/2010/main" val="3652499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9EF0B2-129B-970A-62BC-F1E9F3D40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EB92B-ABF5-0720-E9B9-FCCCAEB59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Printers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657B17-1927-1784-29A9-D3A7CDA9DEC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EG </a:t>
            </a:r>
            <a:r>
              <a:rPr lang="en-US" dirty="0" err="1"/>
              <a:t>Protolab</a:t>
            </a:r>
            <a:r>
              <a:rPr lang="en-US" dirty="0"/>
              <a:t> has 3D printers</a:t>
            </a:r>
          </a:p>
          <a:p>
            <a:r>
              <a:rPr lang="en-US" dirty="0" err="1"/>
              <a:t>MakerSpace</a:t>
            </a:r>
            <a:r>
              <a:rPr lang="en-US" dirty="0"/>
              <a:t> has similar 3D printers</a:t>
            </a:r>
          </a:p>
          <a:p>
            <a:r>
              <a:rPr lang="en-US" dirty="0" err="1"/>
              <a:t>MakerSpace</a:t>
            </a:r>
            <a:r>
              <a:rPr lang="en-US" dirty="0"/>
              <a:t> also has more advanced 3D printers</a:t>
            </a:r>
          </a:p>
          <a:p>
            <a:r>
              <a:rPr lang="en-US" dirty="0"/>
              <a:t>3D prints are great for custom parts</a:t>
            </a:r>
          </a:p>
          <a:p>
            <a:pPr lvl="1"/>
            <a:r>
              <a:rPr lang="en-US" dirty="0"/>
              <a:t>Can’t be easily manufactured in other ways</a:t>
            </a:r>
          </a:p>
          <a:p>
            <a:pPr lvl="1"/>
            <a:r>
              <a:rPr lang="en-US" dirty="0"/>
              <a:t>Special design goals</a:t>
            </a:r>
          </a:p>
        </p:txBody>
      </p:sp>
      <p:pic>
        <p:nvPicPr>
          <p:cNvPr id="5" name="Google Shape;214;p33">
            <a:extLst>
              <a:ext uri="{FF2B5EF4-FFF2-40B4-BE49-F238E27FC236}">
                <a16:creationId xmlns:a16="http://schemas.microsoft.com/office/drawing/2014/main" id="{2023EC47-E73D-9DCB-3ACE-B12CB3960BF3}"/>
              </a:ext>
            </a:extLst>
          </p:cNvPr>
          <p:cNvPicPr preferRelativeResize="0">
            <a:picLocks noGrp="1"/>
          </p:cNvPicPr>
          <p:nvPr>
            <p:ph sz="half" idx="2"/>
          </p:nvPr>
        </p:nvPicPr>
        <p:blipFill rotWithShape="1">
          <a:blip r:embed="rId2">
            <a:alphaModFix/>
          </a:blip>
          <a:srcRect l="46164" r="21725"/>
          <a:stretch/>
        </p:blipFill>
        <p:spPr>
          <a:xfrm>
            <a:off x="7146285" y="1825625"/>
            <a:ext cx="3233429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1774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A9CEAE-D4C6-9942-ECC3-825A66B14B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67B23-C3DA-E1D4-619A-E17A58952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Laser Cutter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D575DA-C17C-64AA-7566-CC7F539246B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Great for large, box-like designs</a:t>
            </a:r>
          </a:p>
          <a:p>
            <a:pPr lvl="1"/>
            <a:r>
              <a:rPr lang="en-US" dirty="0"/>
              <a:t>e.g. to hold electric components</a:t>
            </a:r>
          </a:p>
          <a:p>
            <a:pPr lvl="1"/>
            <a:r>
              <a:rPr lang="en-US" dirty="0" err="1">
                <a:hlinkClick r:id="rId2"/>
              </a:rPr>
              <a:t>Makercase</a:t>
            </a:r>
            <a:endParaRPr lang="en-US" dirty="0"/>
          </a:p>
          <a:p>
            <a:r>
              <a:rPr lang="en-US" dirty="0"/>
              <a:t>Faster than 3D printing</a:t>
            </a:r>
          </a:p>
          <a:p>
            <a:r>
              <a:rPr lang="en-US" dirty="0"/>
              <a:t>Uses Adobe Illustrator to cut from material</a:t>
            </a:r>
          </a:p>
        </p:txBody>
      </p:sp>
      <p:pic>
        <p:nvPicPr>
          <p:cNvPr id="5" name="Google Shape;222;p34">
            <a:extLst>
              <a:ext uri="{FF2B5EF4-FFF2-40B4-BE49-F238E27FC236}">
                <a16:creationId xmlns:a16="http://schemas.microsoft.com/office/drawing/2014/main" id="{7DB505E6-64E7-4FBA-B72F-198E9CA44102}"/>
              </a:ext>
            </a:extLst>
          </p:cNvPr>
          <p:cNvPicPr preferRelativeResize="0">
            <a:picLocks noGrp="1"/>
          </p:cNvPicPr>
          <p:nvPr>
            <p:ph sz="half" idx="2"/>
          </p:nvPr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2200" y="2058194"/>
            <a:ext cx="5181600" cy="3886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5668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A9CEAE-D4C6-9942-ECC3-825A66B14B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67B23-C3DA-E1D4-619A-E17A58952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CNC Mill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D575DA-C17C-64AA-7566-CC7F539246B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Subtractive manufacturing</a:t>
            </a:r>
          </a:p>
          <a:p>
            <a:pPr lvl="1"/>
            <a:r>
              <a:rPr lang="en-US" dirty="0"/>
              <a:t>Takes away from material for final product</a:t>
            </a:r>
          </a:p>
          <a:p>
            <a:r>
              <a:rPr lang="en-US" dirty="0"/>
              <a:t>Cut 3D shape out of material</a:t>
            </a:r>
          </a:p>
          <a:p>
            <a:pPr lvl="1"/>
            <a:r>
              <a:rPr lang="en-US" dirty="0"/>
              <a:t>Wood, plastic, etc.</a:t>
            </a:r>
          </a:p>
        </p:txBody>
      </p:sp>
      <p:pic>
        <p:nvPicPr>
          <p:cNvPr id="5" name="Google Shape;230;p35">
            <a:extLst>
              <a:ext uri="{FF2B5EF4-FFF2-40B4-BE49-F238E27FC236}">
                <a16:creationId xmlns:a16="http://schemas.microsoft.com/office/drawing/2014/main" id="{BCFF6350-CE43-2C07-6FA6-542F2B00E426}"/>
              </a:ext>
            </a:extLst>
          </p:cNvPr>
          <p:cNvPicPr preferRelativeResize="0">
            <a:picLocks noGrp="1"/>
          </p:cNvPicPr>
          <p:nvPr>
            <p:ph sz="half" idx="2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72200" y="2382044"/>
            <a:ext cx="5181600" cy="3238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8793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18A13E-1A24-87BC-2E3E-43092D173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87DB7-CB6C-6C33-6C34-61811055F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1065BD-6D2E-B9EC-4B2E-599719953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thinking about how to the final product will look</a:t>
            </a:r>
          </a:p>
          <a:p>
            <a:endParaRPr lang="en-US" dirty="0"/>
          </a:p>
          <a:p>
            <a:r>
              <a:rPr lang="en-US" dirty="0"/>
              <a:t>What types of manufacturing may you need?</a:t>
            </a:r>
          </a:p>
        </p:txBody>
      </p:sp>
    </p:spTree>
    <p:extLst>
      <p:ext uri="{BB962C8B-B14F-4D97-AF65-F5344CB8AC3E}">
        <p14:creationId xmlns:p14="http://schemas.microsoft.com/office/powerpoint/2010/main" val="2707601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2D2F692B-311D-17BC-86F6-9FB271F2C1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roduction to Elementary General Engineering &amp; Design III.pptx" id="{2DB20150-A71C-4BBB-B49A-8F69E6C71450}" vid="{12BF9C0D-76FF-43A0-9339-094A7718D6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</TotalTime>
  <Words>157</Words>
  <Application>Microsoft Office PowerPoint</Application>
  <PresentationFormat>Widescreen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Atkinson Hyperlegible</vt:lpstr>
      <vt:lpstr>Arial</vt:lpstr>
      <vt:lpstr>Calibri</vt:lpstr>
      <vt:lpstr>Office Theme</vt:lpstr>
      <vt:lpstr>Introduction to Manufacturing Methods</vt:lpstr>
      <vt:lpstr>Engineering Design Process</vt:lpstr>
      <vt:lpstr>EG Protolab &amp; MakerSpace</vt:lpstr>
      <vt:lpstr>3D Printers</vt:lpstr>
      <vt:lpstr>Laser Cutter</vt:lpstr>
      <vt:lpstr>CNC Mill</vt:lpstr>
      <vt:lpstr>Activity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Li</dc:creator>
  <cp:lastModifiedBy>Peter Li</cp:lastModifiedBy>
  <cp:revision>7</cp:revision>
  <dcterms:created xsi:type="dcterms:W3CDTF">2024-01-11T22:02:34Z</dcterms:created>
  <dcterms:modified xsi:type="dcterms:W3CDTF">2024-04-08T06:11:43Z</dcterms:modified>
</cp:coreProperties>
</file>