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74" r:id="rId2"/>
    <p:sldId id="275" r:id="rId3"/>
    <p:sldId id="276" r:id="rId4"/>
    <p:sldId id="289" r:id="rId5"/>
    <p:sldId id="283" r:id="rId6"/>
    <p:sldId id="291" r:id="rId7"/>
    <p:sldId id="295" r:id="rId8"/>
    <p:sldId id="293" r:id="rId9"/>
    <p:sldId id="294" r:id="rId10"/>
    <p:sldId id="292" r:id="rId11"/>
    <p:sldId id="296" r:id="rId12"/>
  </p:sldIdLst>
  <p:sldSz cx="9144000" cy="5143500" type="screen16x9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7068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482" autoAdjust="0"/>
    <p:restoredTop sz="94660"/>
  </p:normalViewPr>
  <p:slideViewPr>
    <p:cSldViewPr snapToGrid="0" snapToObjects="1">
      <p:cViewPr varScale="1">
        <p:scale>
          <a:sx n="67" d="100"/>
          <a:sy n="67" d="100"/>
        </p:scale>
        <p:origin x="55" y="1121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B88CD5B2-10F0-438A-811A-4FB21E6A8D85}" type="datetimeFigureOut">
              <a:rPr lang="en-US" altLang="en-US"/>
              <a:pPr>
                <a:defRPr/>
              </a:pPr>
              <a:t>9/12/2018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CA937140-E881-4975-AF23-4F5D759EA6D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722856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2F996E7F-EDAB-4790-979C-7E852A11C320}" type="datetimeFigureOut">
              <a:rPr lang="en-US" altLang="en-US"/>
              <a:pPr>
                <a:defRPr/>
              </a:pPr>
              <a:t>9/12/2018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5DCFF5D6-010A-4D91-93C4-C2628A7D35A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299141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CFF5D6-010A-4D91-93C4-C2628A7D35A5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406229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CFF5D6-010A-4D91-93C4-C2628A7D35A5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770369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icture Placeholder 16"/>
          <p:cNvSpPr>
            <a:spLocks noGrp="1"/>
          </p:cNvSpPr>
          <p:nvPr>
            <p:ph type="pic" sz="quarter" idx="10"/>
          </p:nvPr>
        </p:nvSpPr>
        <p:spPr>
          <a:xfrm>
            <a:off x="-9144" y="0"/>
            <a:ext cx="9153144" cy="51435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noProof="0" smtClean="0"/>
              <a:t>Drag picture to placeholder or click icon to add</a:t>
            </a:r>
            <a:endParaRPr lang="en-US" noProof="0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1"/>
          </p:nvPr>
        </p:nvSpPr>
        <p:spPr>
          <a:xfrm>
            <a:off x="227752" y="1532443"/>
            <a:ext cx="3637261" cy="1811289"/>
          </a:xfrm>
          <a:prstGeom prst="rect">
            <a:avLst/>
          </a:prstGeom>
        </p:spPr>
        <p:txBody>
          <a:bodyPr lIns="0" tIns="0" rIns="0" bIns="0" anchor="ctr" anchorCtr="0">
            <a:normAutofit/>
          </a:bodyPr>
          <a:lstStyle>
            <a:lvl1pPr marL="0">
              <a:spcBef>
                <a:spcPts val="0"/>
              </a:spcBef>
              <a:defRPr sz="3000" b="1" i="0">
                <a:solidFill>
                  <a:schemeClr val="bg1"/>
                </a:solidFill>
                <a:latin typeface="Arial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227012" y="3718898"/>
            <a:ext cx="1783159" cy="36195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>
              <a:spcBef>
                <a:spcPts val="0"/>
              </a:spcBef>
              <a:defRPr sz="1000" baseline="0">
                <a:solidFill>
                  <a:srgbClr val="FFFFFF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0267670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Titl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53525" cy="5157788"/>
          </a:xfrm>
          <a:prstGeom prst="rect">
            <a:avLst/>
          </a:prstGeom>
          <a:solidFill>
            <a:srgbClr val="57068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5" name="TextBox 4"/>
          <p:cNvSpPr txBox="1">
            <a:spLocks noChangeArrowheads="1"/>
          </p:cNvSpPr>
          <p:nvPr userDrawn="1"/>
        </p:nvSpPr>
        <p:spPr bwMode="auto">
          <a:xfrm>
            <a:off x="8315325" y="292100"/>
            <a:ext cx="184150" cy="369888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endParaRPr lang="en-US" sz="1800" smtClean="0"/>
          </a:p>
        </p:txBody>
      </p:sp>
      <p:pic>
        <p:nvPicPr>
          <p:cNvPr id="6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9638" y="238125"/>
            <a:ext cx="16891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Text Placeholder 2"/>
          <p:cNvSpPr>
            <a:spLocks noGrp="1"/>
          </p:cNvSpPr>
          <p:nvPr>
            <p:ph idx="11"/>
          </p:nvPr>
        </p:nvSpPr>
        <p:spPr>
          <a:xfrm>
            <a:off x="0" y="0"/>
            <a:ext cx="4480560" cy="5156574"/>
          </a:xfrm>
          <a:prstGeom prst="rect">
            <a:avLst/>
          </a:prstGeom>
        </p:spPr>
        <p:txBody>
          <a:bodyPr vert="horz" lIns="0" tIns="0" rIns="0" bIns="0" rtlCol="0" anchor="ctr" anchorCtr="0">
            <a:normAutofit/>
          </a:bodyPr>
          <a:lstStyle>
            <a:lvl1pPr algn="ctr">
              <a:defRPr sz="3000" b="1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4997268" y="1583857"/>
            <a:ext cx="3737844" cy="3131018"/>
          </a:xfrm>
          <a:prstGeom prst="rect">
            <a:avLst/>
          </a:prstGeom>
        </p:spPr>
        <p:txBody>
          <a:bodyPr vert="horz" lIns="0" tIns="0" rIns="0" bIns="0"/>
          <a:lstStyle>
            <a:lvl1pPr marL="0">
              <a:spcBef>
                <a:spcPts val="0"/>
              </a:spcBef>
              <a:defRPr sz="3000" b="1" i="0">
                <a:solidFill>
                  <a:srgbClr val="FFFFFF"/>
                </a:solidFill>
                <a:latin typeface="Arial"/>
                <a:cs typeface="Arial"/>
              </a:defRPr>
            </a:lvl1pPr>
            <a:lvl2pPr marL="0" indent="0">
              <a:spcBef>
                <a:spcPts val="0"/>
              </a:spcBef>
              <a:buNone/>
              <a:defRPr baseline="0">
                <a:solidFill>
                  <a:srgbClr val="FFFFFF"/>
                </a:solidFill>
              </a:defRPr>
            </a:lvl2pPr>
            <a:lvl3pPr>
              <a:defRPr>
                <a:solidFill>
                  <a:srgbClr val="FFFFFF"/>
                </a:solidFill>
              </a:defRPr>
            </a:lvl3pPr>
            <a:lvl4pPr>
              <a:defRPr>
                <a:solidFill>
                  <a:srgbClr val="FFFFFF"/>
                </a:solidFill>
              </a:defRPr>
            </a:lvl4pPr>
            <a:lvl5pPr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1179152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01792" y="1583857"/>
            <a:ext cx="3810941" cy="3131018"/>
          </a:xfrm>
          <a:prstGeom prst="rect">
            <a:avLst/>
          </a:prstGeom>
        </p:spPr>
        <p:txBody>
          <a:bodyPr vert="horz" lIns="0" tIns="0" rIns="0" bIns="0"/>
          <a:lstStyle>
            <a:lvl1pPr marL="0">
              <a:spcBef>
                <a:spcPts val="0"/>
              </a:spcBef>
              <a:defRPr sz="2000" b="1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idx="11"/>
          </p:nvPr>
        </p:nvSpPr>
        <p:spPr>
          <a:xfrm>
            <a:off x="4672577" y="712598"/>
            <a:ext cx="4480560" cy="4430902"/>
          </a:xfrm>
          <a:prstGeom prst="rect">
            <a:avLst/>
          </a:prstGeom>
        </p:spPr>
        <p:txBody>
          <a:bodyPr vert="horz" lIns="0" tIns="0" rIns="0" bIns="0" rtlCol="0" anchor="ctr" anchorCtr="0">
            <a:normAutofit/>
          </a:bodyPr>
          <a:lstStyle>
            <a:lvl1pPr algn="ctr">
              <a:defRPr sz="3000" b="1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6711" y="228989"/>
            <a:ext cx="2740741" cy="265113"/>
          </a:xfrm>
          <a:prstGeom prst="rect">
            <a:avLst/>
          </a:prstGeom>
        </p:spPr>
        <p:txBody>
          <a:bodyPr vert="horz" lIns="0" tIns="0" rIns="0" bIns="0"/>
          <a:lstStyle>
            <a:lvl1pPr marL="0" algn="r">
              <a:spcBef>
                <a:spcPts val="0"/>
              </a:spcBef>
              <a:defRPr sz="1400" b="1" baseline="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1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6AE64F-0329-4099-BAA8-FCD88697F9EC}" type="datetime1">
              <a:rPr lang="en-US" altLang="en-US"/>
              <a:pPr>
                <a:defRPr/>
              </a:pPr>
              <a:t>9/12/2018</a:t>
            </a:fld>
            <a:endParaRPr lang="en-US" altLang="en-US"/>
          </a:p>
        </p:txBody>
      </p:sp>
      <p:sp>
        <p:nvSpPr>
          <p:cNvPr id="7" name="Slide Number Placeholder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fld id="{D196EBC6-8F7B-4341-BCD0-77E3CCCD3B7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5594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01792" y="1583857"/>
            <a:ext cx="8315553" cy="3131018"/>
          </a:xfrm>
          <a:prstGeom prst="rect">
            <a:avLst/>
          </a:prstGeom>
        </p:spPr>
        <p:txBody>
          <a:bodyPr vert="horz" lIns="0" tIns="0" rIns="0" bIns="0"/>
          <a:lstStyle>
            <a:lvl1pPr marL="0">
              <a:spcBef>
                <a:spcPts val="0"/>
              </a:spcBef>
              <a:defRPr sz="2000" b="1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6176711" y="228989"/>
            <a:ext cx="2740741" cy="265113"/>
          </a:xfrm>
          <a:prstGeom prst="rect">
            <a:avLst/>
          </a:prstGeom>
        </p:spPr>
        <p:txBody>
          <a:bodyPr vert="horz" lIns="0" tIns="0" rIns="0" bIns="0"/>
          <a:lstStyle>
            <a:lvl1pPr marL="0" algn="r">
              <a:spcBef>
                <a:spcPts val="0"/>
              </a:spcBef>
              <a:defRPr sz="1400" b="1" baseline="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E51061-519A-4784-892B-B95E7889EEBA}" type="datetime1">
              <a:rPr lang="en-US" altLang="en-US"/>
              <a:pPr>
                <a:defRPr/>
              </a:pPr>
              <a:t>9/12/2018</a:t>
            </a:fld>
            <a:endParaRPr lang="en-US" altLang="en-US"/>
          </a:p>
        </p:txBody>
      </p:sp>
      <p:sp>
        <p:nvSpPr>
          <p:cNvPr id="6" name="Slide Number Placeholder 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7C3EF180-0D60-44B2-9F82-6747EC9A394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70937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nyu_white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188" y="234950"/>
            <a:ext cx="6731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0" y="0"/>
            <a:ext cx="9153525" cy="712788"/>
          </a:xfrm>
          <a:prstGeom prst="rect">
            <a:avLst/>
          </a:prstGeom>
          <a:solidFill>
            <a:srgbClr val="57068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pic>
        <p:nvPicPr>
          <p:cNvPr id="1028" name="Picture 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363" y="238125"/>
            <a:ext cx="16891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D3C6B9CB-E168-4894-A991-F440560B5009}" type="datetime1">
              <a:rPr lang="en-US" altLang="en-US"/>
              <a:pPr>
                <a:defRPr/>
              </a:pPr>
              <a:t>9/12/2018</a:t>
            </a:fld>
            <a:endParaRPr lang="en-US" alt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5EF6DBCF-3A38-469F-BCB5-3B5338553E5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1" r:id="rId3"/>
    <p:sldLayoutId id="2147483732" r:id="rId4"/>
  </p:sldLayoutIdLst>
  <p:hf hdr="0" ftr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MS PGothic" panose="020B0600070205080204" pitchFamily="34" charset="-128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MS PGothic" panose="020B0600070205080204" pitchFamily="34" charset="-128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MS PGothic" panose="020B0600070205080204" pitchFamily="34" charset="-128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MS PGothic" panose="020B0600070205080204" pitchFamily="34" charset="-128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defRPr sz="2400" kern="1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628650" indent="-1714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2pPr>
      <a:lvl3pPr marL="1085850" indent="-1714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Courier New" pitchFamily="49" charset="0"/>
        <a:buChar char="o"/>
        <a:defRPr sz="14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4pPr>
      <a:lvl5pPr marL="2114550" indent="-285750" algn="l" defTabSz="457200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Ø"/>
        <a:defRPr sz="14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altLang="en-US" sz="2400" b="0" dirty="0" smtClean="0">
                <a:latin typeface="Tahoma" pitchFamily="34" charset="0"/>
                <a:cs typeface="Tahoma" pitchFamily="34" charset="0"/>
              </a:rPr>
              <a:t>EGED: Elementary General Engineering &amp; Design</a:t>
            </a: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533400" y="1209675"/>
            <a:ext cx="8153400" cy="1219200"/>
          </a:xfrm>
          <a:prstGeom prst="rect">
            <a:avLst/>
          </a:prstGeom>
        </p:spPr>
        <p:txBody>
          <a:bodyPr/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MS PGothic" panose="020B0600070205080204" pitchFamily="34" charset="-128"/>
                <a:cs typeface="ＭＳ Ｐゴシック" charset="0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MS PGothic" panose="020B0600070205080204" pitchFamily="34" charset="-128"/>
                <a:cs typeface="ＭＳ Ｐゴシック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MS PGothic" panose="020B0600070205080204" pitchFamily="34" charset="-128"/>
                <a:cs typeface="ＭＳ Ｐゴシック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MS PGothic" panose="020B0600070205080204" pitchFamily="34" charset="-128"/>
                <a:cs typeface="ＭＳ Ｐゴシック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MS PGothic" panose="020B0600070205080204" pitchFamily="34" charset="-128"/>
                <a:cs typeface="ＭＳ Ｐゴシック" charset="0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r>
              <a:rPr lang="en-US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EGED I Overview</a:t>
            </a:r>
            <a:endParaRPr lang="en-US" b="1" dirty="0">
              <a:solidFill>
                <a:srgbClr val="0000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</p:txBody>
      </p:sp>
      <p:pic>
        <p:nvPicPr>
          <p:cNvPr id="5" name="Content Placeholder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1852" y="1977394"/>
            <a:ext cx="2616496" cy="30098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91054"/>
            <a:ext cx="2195444" cy="54020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altLang="en-US" sz="2400" b="0" dirty="0">
                <a:latin typeface="Tahoma" pitchFamily="34" charset="0"/>
                <a:cs typeface="Tahoma" pitchFamily="34" charset="0"/>
              </a:rPr>
              <a:t>Closing</a:t>
            </a:r>
            <a:endParaRPr lang="en-US" altLang="en-US" sz="2400" b="0" dirty="0" smtClean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4339" name="Rectangle 3"/>
          <p:cNvSpPr txBox="1">
            <a:spLocks noChangeArrowheads="1"/>
          </p:cNvSpPr>
          <p:nvPr/>
        </p:nvSpPr>
        <p:spPr bwMode="auto">
          <a:xfrm>
            <a:off x="483326" y="1222375"/>
            <a:ext cx="8229599" cy="362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40000"/>
              </a:spcBef>
              <a:buFont typeface="Wingdings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Read manual ahead of time (manual.eg.poly.edu)</a:t>
            </a:r>
          </a:p>
          <a:p>
            <a:pPr eaLnBrk="1" hangingPunct="1">
              <a:spcBef>
                <a:spcPct val="40000"/>
              </a:spcBef>
              <a:buFont typeface="Wingdings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Use EG website regularly</a:t>
            </a:r>
          </a:p>
          <a:p>
            <a:pPr marL="914400" eaLnBrk="1" hangingPunct="1">
              <a:spcBef>
                <a:spcPct val="40000"/>
              </a:spcBef>
              <a:buFont typeface="Wingdings" pitchFamily="2" charset="2"/>
              <a:buChar char="Ø"/>
            </a:pPr>
            <a:r>
              <a:rPr lang="en-US" altLang="en-US" sz="2200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Check for last minute cancellations and changes</a:t>
            </a:r>
          </a:p>
          <a:p>
            <a:pPr marL="914400" eaLnBrk="1" hangingPunct="1">
              <a:spcBef>
                <a:spcPct val="40000"/>
              </a:spcBef>
              <a:buFont typeface="Wingdings" pitchFamily="2" charset="2"/>
              <a:buChar char="Ø"/>
            </a:pPr>
            <a:r>
              <a:rPr lang="en-US" altLang="en-US" sz="2200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Keep in contact with your partners</a:t>
            </a:r>
          </a:p>
          <a:p>
            <a:pPr marL="914400" eaLnBrk="1" hangingPunct="1">
              <a:spcBef>
                <a:spcPct val="40000"/>
              </a:spcBef>
              <a:buFont typeface="Wingdings" pitchFamily="2" charset="2"/>
              <a:buChar char="Ø"/>
            </a:pPr>
            <a:r>
              <a:rPr lang="en-US" altLang="en-US" sz="2200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Express questions </a:t>
            </a: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and concerns to your instructor</a:t>
            </a:r>
          </a:p>
          <a:p>
            <a:pPr eaLnBrk="1" hangingPunct="1">
              <a:spcBef>
                <a:spcPct val="40000"/>
              </a:spcBef>
              <a:buFont typeface="Wingdings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Ask questions!!!</a:t>
            </a:r>
          </a:p>
          <a:p>
            <a:pPr eaLnBrk="1" hangingPunct="1">
              <a:spcBef>
                <a:spcPct val="40000"/>
              </a:spcBef>
              <a:buFont typeface="Wingdings" pitchFamily="2" charset="2"/>
              <a:buChar char="Ø"/>
            </a:pPr>
            <a:endParaRPr lang="en-US" altLang="en-US" dirty="0" smtClean="0">
              <a:solidFill>
                <a:srgbClr val="000066"/>
              </a:solidFill>
              <a:latin typeface="Tahoma" pitchFamily="34" charset="0"/>
              <a:cs typeface="Tahoma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9860"/>
            <a:ext cx="2194750" cy="542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7042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 algn="ctr"/>
            <a:r>
              <a:rPr lang="en-US" sz="3600" dirty="0" smtClean="0"/>
              <a:t>QUESTIONS?</a:t>
            </a:r>
            <a:endParaRPr lang="en-US" sz="3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fld id="{E1E51061-519A-4784-892B-B95E7889EEBA}" type="datetime1">
              <a:rPr lang="en-US" altLang="en-US" smtClean="0"/>
              <a:pPr>
                <a:defRPr/>
              </a:pPr>
              <a:t>9/12/2018</a:t>
            </a:fld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7C3EF180-0D60-44B2-9F82-6747EC9A3947}" type="slidenum">
              <a:rPr lang="en-US" altLang="en-US" smtClean="0"/>
              <a:pPr/>
              <a:t>11</a:t>
            </a:fld>
            <a:endParaRPr lang="en-US" alt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2464"/>
            <a:ext cx="2194750" cy="542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31854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altLang="en-US" sz="2400" b="0" dirty="0">
                <a:latin typeface="Tahoma" pitchFamily="34" charset="0"/>
                <a:cs typeface="Tahoma" pitchFamily="34" charset="0"/>
              </a:rPr>
              <a:t>Objectives of EG1003</a:t>
            </a:r>
            <a:endParaRPr lang="en-US" altLang="en-US" sz="2400" b="0" dirty="0" smtClean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6147" name="Rectangle 3"/>
          <p:cNvSpPr txBox="1">
            <a:spLocks noChangeArrowheads="1"/>
          </p:cNvSpPr>
          <p:nvPr/>
        </p:nvSpPr>
        <p:spPr bwMode="auto">
          <a:xfrm>
            <a:off x="1371600" y="970915"/>
            <a:ext cx="6972300" cy="362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1371600" indent="-4572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</a:rPr>
              <a:t>To teach you about what engineers do</a:t>
            </a:r>
          </a:p>
          <a:p>
            <a:pPr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</a:rPr>
              <a:t>Technical skills</a:t>
            </a:r>
          </a:p>
          <a:p>
            <a:pPr indent="457200"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</a:rPr>
              <a:t>MS Office</a:t>
            </a:r>
          </a:p>
          <a:p>
            <a:pPr indent="457200"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</a:rPr>
              <a:t>LabVIEW</a:t>
            </a:r>
          </a:p>
          <a:p>
            <a:pPr indent="457200"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Ø"/>
            </a:pPr>
            <a:r>
              <a:rPr lang="en-US" altLang="en-US" dirty="0" err="1" smtClean="0">
                <a:solidFill>
                  <a:srgbClr val="000066"/>
                </a:solidFill>
                <a:latin typeface="Tahoma" pitchFamily="34" charset="0"/>
              </a:rPr>
              <a:t>Mindstorms</a:t>
            </a: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</a:rPr>
              <a:t> EV3</a:t>
            </a:r>
          </a:p>
          <a:p>
            <a:pPr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</a:rPr>
              <a:t>Professional skills</a:t>
            </a:r>
          </a:p>
          <a:p>
            <a:pPr indent="457200"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</a:rPr>
              <a:t>Teamwork</a:t>
            </a:r>
          </a:p>
          <a:p>
            <a:pPr indent="457200"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</a:rPr>
              <a:t>Oral communication</a:t>
            </a:r>
          </a:p>
          <a:p>
            <a:pPr indent="457200"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</a:rPr>
              <a:t>Written communication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9860"/>
            <a:ext cx="2194750" cy="54259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altLang="en-US" sz="2400" b="0" dirty="0">
                <a:latin typeface="Tahoma" pitchFamily="34" charset="0"/>
                <a:cs typeface="Tahoma" pitchFamily="34" charset="0"/>
              </a:rPr>
              <a:t>Course Format</a:t>
            </a:r>
            <a:endParaRPr lang="en-US" altLang="en-US" sz="2400" b="0" dirty="0" smtClean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930275" y="1222375"/>
            <a:ext cx="7413625" cy="362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en-US" dirty="0">
                <a:solidFill>
                  <a:srgbClr val="000066"/>
                </a:solidFill>
                <a:latin typeface="Tahoma" panose="020B0604030504040204" pitchFamily="34" charset="0"/>
              </a:rPr>
              <a:t>High School Credit Course</a:t>
            </a:r>
          </a:p>
          <a:p>
            <a:pPr marL="914400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en-US" dirty="0">
                <a:solidFill>
                  <a:srgbClr val="000066"/>
                </a:solidFill>
                <a:latin typeface="Tahoma" panose="020B0604030504040204" pitchFamily="34" charset="0"/>
              </a:rPr>
              <a:t>No college credit</a:t>
            </a:r>
          </a:p>
          <a:p>
            <a:pPr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endParaRPr lang="en-US" altLang="en-US" dirty="0">
              <a:solidFill>
                <a:srgbClr val="000066"/>
              </a:solidFill>
              <a:latin typeface="Tahoma" panose="020B0604030504040204" pitchFamily="34" charset="0"/>
            </a:endParaRPr>
          </a:p>
          <a:p>
            <a:pPr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en-US" dirty="0">
                <a:solidFill>
                  <a:srgbClr val="000066"/>
                </a:solidFill>
                <a:latin typeface="Tahoma" panose="020B0604030504040204" pitchFamily="34" charset="0"/>
              </a:rPr>
              <a:t>Laboratories (Seven Total)</a:t>
            </a:r>
          </a:p>
          <a:p>
            <a:pPr marL="914400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en-US" dirty="0">
                <a:solidFill>
                  <a:srgbClr val="000066"/>
                </a:solidFill>
                <a:latin typeface="Tahoma" panose="020B0604030504040204" pitchFamily="34" charset="0"/>
              </a:rPr>
              <a:t>Three competitions</a:t>
            </a:r>
          </a:p>
          <a:p>
            <a:pPr marL="914400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en-US" dirty="0">
                <a:solidFill>
                  <a:srgbClr val="000066"/>
                </a:solidFill>
                <a:latin typeface="Tahoma" panose="020B0604030504040204" pitchFamily="34" charset="0"/>
              </a:rPr>
              <a:t>One bonus report</a:t>
            </a:r>
          </a:p>
          <a:p>
            <a:pPr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endParaRPr lang="en-US" altLang="en-US" dirty="0">
              <a:solidFill>
                <a:srgbClr val="000066"/>
              </a:solidFill>
              <a:latin typeface="Tahoma" panose="020B0604030504040204" pitchFamily="34" charset="0"/>
            </a:endParaRPr>
          </a:p>
          <a:p>
            <a:pPr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en-US" dirty="0">
                <a:solidFill>
                  <a:srgbClr val="000066"/>
                </a:solidFill>
                <a:latin typeface="Tahoma" panose="020B0604030504040204" pitchFamily="34" charset="0"/>
              </a:rPr>
              <a:t>Recitation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89860"/>
            <a:ext cx="2194750" cy="54259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altLang="en-US" sz="2400" b="0" dirty="0">
                <a:latin typeface="Tahoma" pitchFamily="34" charset="0"/>
                <a:cs typeface="Tahoma" pitchFamily="34" charset="0"/>
              </a:rPr>
              <a:t>Laboratories</a:t>
            </a:r>
            <a:endParaRPr lang="en-US" altLang="en-US" sz="2400" b="0" dirty="0" smtClean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768350" y="979713"/>
            <a:ext cx="8148638" cy="4694011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2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ＭＳ Ｐゴシック" charset="0"/>
              </a:defRPr>
            </a:lvl1pPr>
            <a:lvl2pPr marL="628650" indent="-1714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2pPr>
            <a:lvl3pPr marL="1085850" indent="-1714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anose="02070309020205020404" pitchFamily="49" charset="0"/>
              <a:buChar char="o"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4pPr>
            <a:lvl5pPr marL="21145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eaLnBrk="1" hangingPunct="1">
              <a:lnSpc>
                <a:spcPct val="150000"/>
              </a:lnSpc>
              <a:spcBef>
                <a:spcPct val="40000"/>
              </a:spcBef>
              <a:buFont typeface="Wingdings" panose="05000000000000000000" pitchFamily="2" charset="2"/>
              <a:buChar char="Ø"/>
              <a:defRPr/>
            </a:pPr>
            <a:r>
              <a:rPr lang="en-US" dirty="0">
                <a:solidFill>
                  <a:srgbClr val="00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2.5 to 3 hours per </a:t>
            </a:r>
            <a:r>
              <a:rPr lang="en-US" dirty="0" smtClean="0">
                <a:solidFill>
                  <a:srgbClr val="00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week</a:t>
            </a:r>
            <a:endParaRPr lang="en-US" dirty="0">
              <a:solidFill>
                <a:srgbClr val="000066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indent="-457200" eaLnBrk="1" hangingPunct="1">
              <a:lnSpc>
                <a:spcPct val="150000"/>
              </a:lnSpc>
              <a:spcBef>
                <a:spcPct val="40000"/>
              </a:spcBef>
              <a:buFont typeface="Wingdings" panose="05000000000000000000" pitchFamily="2" charset="2"/>
              <a:buChar char="Ø"/>
              <a:defRPr/>
            </a:pPr>
            <a:r>
              <a:rPr lang="en-US" dirty="0">
                <a:solidFill>
                  <a:srgbClr val="00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Students put in groups of 2 or </a:t>
            </a:r>
            <a:r>
              <a:rPr lang="en-US" dirty="0" smtClean="0">
                <a:solidFill>
                  <a:srgbClr val="00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</a:t>
            </a:r>
            <a:endParaRPr lang="en-US" dirty="0">
              <a:solidFill>
                <a:srgbClr val="000066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indent="-457200" eaLnBrk="1" hangingPunct="1">
              <a:lnSpc>
                <a:spcPct val="150000"/>
              </a:lnSpc>
              <a:spcBef>
                <a:spcPct val="40000"/>
              </a:spcBef>
              <a:buFont typeface="Wingdings" panose="05000000000000000000" pitchFamily="2" charset="2"/>
              <a:buChar char="Ø"/>
              <a:defRPr/>
            </a:pPr>
            <a:r>
              <a:rPr lang="en-US" dirty="0">
                <a:solidFill>
                  <a:srgbClr val="00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Lab report for each </a:t>
            </a:r>
            <a:r>
              <a:rPr lang="en-US" dirty="0" smtClean="0">
                <a:solidFill>
                  <a:srgbClr val="00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lab</a:t>
            </a:r>
            <a:endParaRPr lang="en-US" dirty="0">
              <a:solidFill>
                <a:srgbClr val="000066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indent="-457200" eaLnBrk="1" hangingPunct="1">
              <a:lnSpc>
                <a:spcPct val="150000"/>
              </a:lnSpc>
              <a:spcBef>
                <a:spcPct val="40000"/>
              </a:spcBef>
              <a:buFont typeface="Wingdings" panose="05000000000000000000" pitchFamily="2" charset="2"/>
              <a:buChar char="Ø"/>
              <a:defRPr/>
            </a:pPr>
            <a:r>
              <a:rPr lang="en-US" dirty="0" smtClean="0">
                <a:solidFill>
                  <a:srgbClr val="00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Quizzes </a:t>
            </a:r>
            <a:r>
              <a:rPr lang="en-US" dirty="0">
                <a:solidFill>
                  <a:srgbClr val="00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given every week</a:t>
            </a:r>
          </a:p>
          <a:p>
            <a:pPr marL="914400" indent="-457200" eaLnBrk="1" hangingPunct="1">
              <a:lnSpc>
                <a:spcPct val="150000"/>
              </a:lnSpc>
              <a:spcBef>
                <a:spcPct val="40000"/>
              </a:spcBef>
              <a:buFont typeface="Wingdings" panose="05000000000000000000" pitchFamily="2" charset="2"/>
              <a:buChar char="Ø"/>
              <a:defRPr/>
            </a:pPr>
            <a:r>
              <a:rPr lang="en-US" dirty="0">
                <a:solidFill>
                  <a:srgbClr val="00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Lab material for that day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89860"/>
            <a:ext cx="2194750" cy="54259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altLang="en-US" sz="2400" b="0" dirty="0">
                <a:latin typeface="Tahoma" pitchFamily="34" charset="0"/>
                <a:cs typeface="Tahoma" pitchFamily="34" charset="0"/>
              </a:rPr>
              <a:t>Recitations</a:t>
            </a:r>
            <a:endParaRPr lang="en-US" altLang="en-US" sz="2400" b="0" dirty="0" smtClean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2291" name="Rectangle 3"/>
          <p:cNvSpPr txBox="1">
            <a:spLocks noChangeArrowheads="1"/>
          </p:cNvSpPr>
          <p:nvPr/>
        </p:nvSpPr>
        <p:spPr bwMode="auto">
          <a:xfrm>
            <a:off x="476250" y="1003300"/>
            <a:ext cx="8229600" cy="362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>
              <a:lnSpc>
                <a:spcPct val="150000"/>
              </a:lnSpc>
              <a:buFont typeface="Wingdings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One-hour sessions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Char char="Ø"/>
            </a:pPr>
            <a:endParaRPr lang="en-US" altLang="en-US" dirty="0" smtClean="0">
              <a:solidFill>
                <a:srgbClr val="000066"/>
              </a:solidFill>
              <a:latin typeface="Tahoma" pitchFamily="34" charset="0"/>
              <a:cs typeface="Tahoma" pitchFamily="34" charset="0"/>
            </a:endParaRPr>
          </a:p>
          <a:p>
            <a:pPr eaLnBrk="1" hangingPunct="1">
              <a:lnSpc>
                <a:spcPct val="150000"/>
              </a:lnSpc>
              <a:buFont typeface="Wingdings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Presentation of preceding lab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Char char="Ø"/>
            </a:pPr>
            <a:endParaRPr lang="en-US" altLang="en-US" dirty="0" smtClean="0">
              <a:solidFill>
                <a:srgbClr val="000066"/>
              </a:solidFill>
              <a:latin typeface="Tahoma" pitchFamily="34" charset="0"/>
              <a:cs typeface="Tahoma" pitchFamily="34" charset="0"/>
            </a:endParaRPr>
          </a:p>
          <a:p>
            <a:pPr eaLnBrk="1" hangingPunct="1">
              <a:lnSpc>
                <a:spcPct val="150000"/>
              </a:lnSpc>
              <a:buFont typeface="Wingdings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Feedback will be provided by instructor, writing consultant, and TA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Char char="Ø"/>
            </a:pPr>
            <a:endParaRPr lang="en-US" altLang="en-US" dirty="0" smtClean="0">
              <a:solidFill>
                <a:srgbClr val="000066"/>
              </a:solidFill>
              <a:latin typeface="Tahoma" pitchFamily="34" charset="0"/>
              <a:cs typeface="Tahoma" pitchFamily="34" charset="0"/>
            </a:endParaRPr>
          </a:p>
          <a:p>
            <a:pPr eaLnBrk="1" hangingPunct="1">
              <a:lnSpc>
                <a:spcPct val="150000"/>
              </a:lnSpc>
              <a:buFont typeface="Wingdings" pitchFamily="2" charset="2"/>
              <a:buChar char="Ø"/>
            </a:pPr>
            <a:endParaRPr lang="en-US" altLang="en-US" dirty="0" smtClean="0">
              <a:solidFill>
                <a:srgbClr val="000066"/>
              </a:solidFill>
              <a:latin typeface="Tahoma" pitchFamily="34" charset="0"/>
              <a:cs typeface="Tahoma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9860"/>
            <a:ext cx="2194750" cy="54259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altLang="en-US" sz="2400" b="0" dirty="0">
                <a:latin typeface="Tahoma" pitchFamily="34" charset="0"/>
                <a:cs typeface="Tahoma" pitchFamily="34" charset="0"/>
              </a:rPr>
              <a:t>Grading System</a:t>
            </a:r>
            <a:endParaRPr lang="en-US" altLang="en-US" sz="2400" b="0" dirty="0" smtClean="0">
              <a:latin typeface="Tahoma" pitchFamily="34" charset="0"/>
              <a:cs typeface="Tahoma" pitchFamily="34" charset="0"/>
            </a:endParaRPr>
          </a:p>
        </p:txBody>
      </p:sp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6987394"/>
              </p:ext>
            </p:extLst>
          </p:nvPr>
        </p:nvGraphicFramePr>
        <p:xfrm>
          <a:off x="457200" y="973183"/>
          <a:ext cx="8229600" cy="2895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2283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40677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579120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Arial" pitchFamily="34" charset="0"/>
                          <a:cs typeface="Arial" pitchFamily="34" charset="0"/>
                        </a:rPr>
                        <a:t>Item</a:t>
                      </a:r>
                      <a:endParaRPr lang="en-US" sz="3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3165" marR="93165" anchor="ctr">
                    <a:solidFill>
                      <a:srgbClr val="522E9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200" dirty="0" smtClean="0">
                          <a:latin typeface="Arial" pitchFamily="34" charset="0"/>
                          <a:cs typeface="Arial" pitchFamily="34" charset="0"/>
                        </a:rPr>
                        <a:t>% of</a:t>
                      </a:r>
                      <a:r>
                        <a:rPr lang="en-US" sz="3200" baseline="0" dirty="0" smtClean="0">
                          <a:latin typeface="Arial" pitchFamily="34" charset="0"/>
                          <a:cs typeface="Arial" pitchFamily="34" charset="0"/>
                        </a:rPr>
                        <a:t> Grade</a:t>
                      </a:r>
                      <a:endParaRPr lang="en-US" sz="3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3165" marR="93165" anchor="ctr">
                    <a:solidFill>
                      <a:srgbClr val="522E9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79120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solidFill>
                            <a:srgbClr val="522E91"/>
                          </a:solidFill>
                          <a:latin typeface="Arial" pitchFamily="34" charset="0"/>
                          <a:cs typeface="Arial" pitchFamily="34" charset="0"/>
                        </a:rPr>
                        <a:t>TA Lab Reports</a:t>
                      </a:r>
                      <a:endParaRPr lang="en-US" sz="3200" dirty="0">
                        <a:solidFill>
                          <a:srgbClr val="522E9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3165" marR="93165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200" dirty="0" smtClean="0">
                          <a:solidFill>
                            <a:srgbClr val="522E91"/>
                          </a:solidFill>
                          <a:latin typeface="Arial" pitchFamily="34" charset="0"/>
                          <a:cs typeface="Arial" pitchFamily="34" charset="0"/>
                        </a:rPr>
                        <a:t>33⅓%</a:t>
                      </a:r>
                      <a:endParaRPr lang="en-US" sz="3200" dirty="0">
                        <a:solidFill>
                          <a:srgbClr val="522E9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3165" marR="93165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79120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solidFill>
                            <a:srgbClr val="522E91"/>
                          </a:solidFill>
                          <a:latin typeface="Arial" pitchFamily="34" charset="0"/>
                          <a:cs typeface="Arial" pitchFamily="34" charset="0"/>
                        </a:rPr>
                        <a:t>WC Lab Reports</a:t>
                      </a:r>
                      <a:endParaRPr lang="en-US" sz="3200" dirty="0">
                        <a:solidFill>
                          <a:srgbClr val="522E9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3165" marR="93165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200" dirty="0" smtClean="0">
                          <a:solidFill>
                            <a:srgbClr val="522E91"/>
                          </a:solidFill>
                          <a:latin typeface="Arial" pitchFamily="34" charset="0"/>
                          <a:cs typeface="Arial" pitchFamily="34" charset="0"/>
                        </a:rPr>
                        <a:t>33⅓%</a:t>
                      </a:r>
                      <a:endParaRPr lang="en-US" sz="3200" dirty="0">
                        <a:solidFill>
                          <a:srgbClr val="522E9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3165" marR="93165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79120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solidFill>
                            <a:srgbClr val="522E91"/>
                          </a:solidFill>
                          <a:latin typeface="Arial" pitchFamily="34" charset="0"/>
                          <a:cs typeface="Arial" pitchFamily="34" charset="0"/>
                        </a:rPr>
                        <a:t>Lab Quizzes</a:t>
                      </a:r>
                      <a:endParaRPr lang="en-US" sz="3200" dirty="0">
                        <a:solidFill>
                          <a:srgbClr val="522E9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3165" marR="93165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200" dirty="0" smtClean="0">
                          <a:solidFill>
                            <a:srgbClr val="522E91"/>
                          </a:solidFill>
                          <a:latin typeface="Arial" pitchFamily="34" charset="0"/>
                          <a:cs typeface="Arial" pitchFamily="34" charset="0"/>
                        </a:rPr>
                        <a:t>8⅓%</a:t>
                      </a:r>
                      <a:endParaRPr lang="en-US" sz="3200" dirty="0">
                        <a:solidFill>
                          <a:srgbClr val="522E9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3165" marR="93165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79120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solidFill>
                            <a:srgbClr val="522E91"/>
                          </a:solidFill>
                          <a:latin typeface="Arial" pitchFamily="34" charset="0"/>
                          <a:cs typeface="Arial" pitchFamily="34" charset="0"/>
                        </a:rPr>
                        <a:t>Recitation Presentations</a:t>
                      </a:r>
                      <a:endParaRPr lang="en-US" sz="3200" dirty="0">
                        <a:solidFill>
                          <a:srgbClr val="522E9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3165" marR="93165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200" dirty="0" smtClean="0">
                          <a:solidFill>
                            <a:srgbClr val="522E91"/>
                          </a:solidFill>
                          <a:latin typeface="Arial" pitchFamily="34" charset="0"/>
                          <a:cs typeface="Arial" pitchFamily="34" charset="0"/>
                        </a:rPr>
                        <a:t>25%</a:t>
                      </a:r>
                      <a:endParaRPr lang="en-US" sz="3200" dirty="0">
                        <a:solidFill>
                          <a:srgbClr val="522E9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3165" marR="93165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457200" y="3943171"/>
            <a:ext cx="822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Bonus Lab Reports can earn a student a maximum of 7 points (3.5 points per copy) on top of their course grade. </a:t>
            </a:r>
          </a:p>
          <a:p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9860"/>
            <a:ext cx="2194750" cy="54259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altLang="en-US" sz="2400" b="0" dirty="0">
                <a:latin typeface="Tahoma" pitchFamily="34" charset="0"/>
                <a:cs typeface="Tahoma" pitchFamily="34" charset="0"/>
              </a:rPr>
              <a:t>Attendance</a:t>
            </a:r>
            <a:endParaRPr lang="en-US" altLang="en-US" sz="2400" b="0" dirty="0" smtClean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61703" y="886463"/>
            <a:ext cx="8229600" cy="35271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eaLnBrk="1" hangingPunct="1">
              <a:lnSpc>
                <a:spcPct val="150000"/>
              </a:lnSpc>
              <a:spcBef>
                <a:spcPct val="40000"/>
              </a:spcBef>
              <a:buFont typeface="Wingdings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Mandatory for all laboratories and recitation sessions</a:t>
            </a:r>
          </a:p>
          <a:p>
            <a:pPr marL="914400" indent="-457200" eaLnBrk="1" hangingPunct="1">
              <a:lnSpc>
                <a:spcPct val="150000"/>
              </a:lnSpc>
              <a:spcBef>
                <a:spcPct val="40000"/>
              </a:spcBef>
              <a:buFont typeface="Wingdings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Unexcused absence will result in a zero grade for the recitation or lab</a:t>
            </a:r>
          </a:p>
          <a:p>
            <a:pPr marL="914400" indent="-457200" eaLnBrk="1" hangingPunct="1">
              <a:lnSpc>
                <a:spcPct val="150000"/>
              </a:lnSpc>
              <a:spcBef>
                <a:spcPct val="40000"/>
              </a:spcBef>
              <a:buFont typeface="Wingdings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Constant Lateness/Absence will result in failure of course</a:t>
            </a:r>
          </a:p>
          <a:p>
            <a:pPr marL="457200" indent="-457200"/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9860"/>
            <a:ext cx="2194750" cy="542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5237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altLang="en-US" sz="2400" b="0" dirty="0" smtClean="0">
                <a:latin typeface="Tahoma" pitchFamily="34" charset="0"/>
                <a:cs typeface="Tahoma" pitchFamily="34" charset="0"/>
              </a:rPr>
              <a:t>Communication</a:t>
            </a:r>
          </a:p>
        </p:txBody>
      </p:sp>
      <p:sp>
        <p:nvSpPr>
          <p:cNvPr id="14339" name="Rectangle 3"/>
          <p:cNvSpPr txBox="1">
            <a:spLocks noChangeArrowheads="1"/>
          </p:cNvSpPr>
          <p:nvPr/>
        </p:nvSpPr>
        <p:spPr bwMode="auto">
          <a:xfrm>
            <a:off x="930275" y="961117"/>
            <a:ext cx="7413625" cy="362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ts val="600"/>
              </a:spcBef>
              <a:buFont typeface="Wingdings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EG Website (eg.poly.edu) </a:t>
            </a:r>
          </a:p>
          <a:p>
            <a:pPr marL="914400" eaLnBrk="1" hangingPunct="1">
              <a:spcBef>
                <a:spcPts val="600"/>
              </a:spcBef>
              <a:buFont typeface="Wingdings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Electronic Submission</a:t>
            </a:r>
          </a:p>
          <a:p>
            <a:pPr marL="914400" eaLnBrk="1" hangingPunct="1">
              <a:spcBef>
                <a:spcPts val="600"/>
              </a:spcBef>
              <a:buFont typeface="Wingdings" pitchFamily="2" charset="2"/>
              <a:buChar char="Ø"/>
            </a:pPr>
            <a:r>
              <a:rPr lang="en-US" altLang="en-US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Email</a:t>
            </a:r>
            <a:endParaRPr lang="en-US" altLang="en-US" dirty="0" smtClean="0">
              <a:solidFill>
                <a:srgbClr val="000066"/>
              </a:solidFill>
              <a:latin typeface="Tahoma" pitchFamily="34" charset="0"/>
              <a:cs typeface="Tahoma" pitchFamily="34" charset="0"/>
            </a:endParaRPr>
          </a:p>
          <a:p>
            <a:pPr marL="914400" eaLnBrk="1" hangingPunct="1">
              <a:spcBef>
                <a:spcPts val="600"/>
              </a:spcBef>
              <a:buFont typeface="Wingdings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Grades</a:t>
            </a:r>
          </a:p>
          <a:p>
            <a:pPr eaLnBrk="1" hangingPunct="1">
              <a:spcBef>
                <a:spcPts val="600"/>
              </a:spcBef>
              <a:buFont typeface="Wingdings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EG Manual (manual.eg.poly.edu)</a:t>
            </a:r>
          </a:p>
          <a:p>
            <a:pPr marL="914400" eaLnBrk="1" hangingPunct="1">
              <a:spcBef>
                <a:spcPts val="600"/>
              </a:spcBef>
              <a:buFont typeface="Wingdings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Detailed information about labs, projects, and policies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9860"/>
            <a:ext cx="2194750" cy="542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7042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altLang="en-US" sz="2400" b="0" dirty="0">
                <a:latin typeface="Tahoma" pitchFamily="34" charset="0"/>
                <a:cs typeface="Tahoma" pitchFamily="34" charset="0"/>
              </a:rPr>
              <a:t>Electronic Submission</a:t>
            </a:r>
            <a:endParaRPr lang="en-US" altLang="en-US" sz="2400" b="0" dirty="0" smtClean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4339" name="Rectangle 3"/>
          <p:cNvSpPr txBox="1">
            <a:spLocks noChangeArrowheads="1"/>
          </p:cNvSpPr>
          <p:nvPr/>
        </p:nvSpPr>
        <p:spPr bwMode="auto">
          <a:xfrm>
            <a:off x="930275" y="1039495"/>
            <a:ext cx="7413625" cy="362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40000"/>
              </a:spcBef>
              <a:buFont typeface="Wingdings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All work must be submitted electronically through the EG website (eg.poly.edu) </a:t>
            </a:r>
          </a:p>
          <a:p>
            <a:pPr eaLnBrk="1" hangingPunct="1">
              <a:lnSpc>
                <a:spcPct val="150000"/>
              </a:lnSpc>
              <a:spcBef>
                <a:spcPct val="40000"/>
              </a:spcBef>
              <a:buFont typeface="Wingdings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Midnight deadline (Be mindful of connection speeds!)</a:t>
            </a:r>
          </a:p>
          <a:p>
            <a:pPr eaLnBrk="1" hangingPunct="1">
              <a:lnSpc>
                <a:spcPct val="150000"/>
              </a:lnSpc>
              <a:spcBef>
                <a:spcPct val="40000"/>
              </a:spcBef>
              <a:buFont typeface="Wingdings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No negotiation of grades if work is not submitted electronically</a:t>
            </a:r>
          </a:p>
          <a:p>
            <a:pPr eaLnBrk="1" hangingPunct="1">
              <a:lnSpc>
                <a:spcPct val="150000"/>
              </a:lnSpc>
              <a:spcBef>
                <a:spcPct val="40000"/>
              </a:spcBef>
              <a:buFont typeface="Wingdings" pitchFamily="2" charset="2"/>
              <a:buChar char="Ø"/>
            </a:pPr>
            <a:endParaRPr lang="en-US" altLang="en-US" dirty="0" smtClean="0">
              <a:solidFill>
                <a:srgbClr val="000066"/>
              </a:solidFill>
              <a:latin typeface="Tahoma" pitchFamily="34" charset="0"/>
              <a:cs typeface="Tahoma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9860"/>
            <a:ext cx="2194750" cy="542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7042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YU Schools Master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5892</TotalTime>
  <Words>283</Words>
  <Application>Microsoft Office PowerPoint</Application>
  <PresentationFormat>On-screen Show (16:9)</PresentationFormat>
  <Paragraphs>72</Paragraphs>
  <Slides>11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ＭＳ Ｐゴシック</vt:lpstr>
      <vt:lpstr>ＭＳ Ｐゴシック</vt:lpstr>
      <vt:lpstr>Arial</vt:lpstr>
      <vt:lpstr>Calibri</vt:lpstr>
      <vt:lpstr>Courier New</vt:lpstr>
      <vt:lpstr>Tahoma</vt:lpstr>
      <vt:lpstr>Wingdings</vt:lpstr>
      <vt:lpstr>NYU Schools Master Template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New York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Jenna Bresnahan</dc:creator>
  <cp:lastModifiedBy>EG</cp:lastModifiedBy>
  <cp:revision>60</cp:revision>
  <dcterms:created xsi:type="dcterms:W3CDTF">2013-09-03T13:03:01Z</dcterms:created>
  <dcterms:modified xsi:type="dcterms:W3CDTF">2018-09-12T17:31:27Z</dcterms:modified>
</cp:coreProperties>
</file>