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3"/>
  </p:notesMasterIdLst>
  <p:sldIdLst>
    <p:sldId id="298" r:id="rId3"/>
    <p:sldId id="258" r:id="rId4"/>
    <p:sldId id="318" r:id="rId5"/>
    <p:sldId id="320" r:id="rId6"/>
    <p:sldId id="328" r:id="rId7"/>
    <p:sldId id="299" r:id="rId8"/>
    <p:sldId id="327" r:id="rId9"/>
    <p:sldId id="330" r:id="rId10"/>
    <p:sldId id="331" r:id="rId11"/>
    <p:sldId id="317" r:id="rId12"/>
  </p:sldIdLst>
  <p:sldSz cx="12192000" cy="6858000"/>
  <p:notesSz cx="6858000" cy="9144000"/>
  <p:embeddedFontLst>
    <p:embeddedFont>
      <p:font typeface="Gotham Medium" pitchFamily="2" charset="0"/>
      <p:regular r:id="rId14"/>
      <p:italic r:id="rId15"/>
    </p:embeddedFont>
    <p:embeddedFont>
      <p:font typeface="Proxima Nova Lt" panose="02000506030000020004" pitchFamily="2" charset="0"/>
      <p:regular r:id="rId16"/>
      <p:bold r:id="rId17"/>
      <p:italic r:id="rId18"/>
      <p:boldItalic r:id="rId19"/>
    </p:embeddedFont>
    <p:embeddedFont>
      <p:font typeface="Proxima Nova Rg" panose="02000506030000020004" pitchFamily="2" charset="77"/>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649"/>
  </p:normalViewPr>
  <p:slideViewPr>
    <p:cSldViewPr snapToGrid="0">
      <p:cViewPr varScale="1">
        <p:scale>
          <a:sx n="102" d="100"/>
          <a:sy n="102" d="100"/>
        </p:scale>
        <p:origin x="8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2/15/24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21467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338399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48370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2/15/24</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2/15/24</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2/15/24</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2/15/24</a:t>
            </a:fld>
            <a:endParaRPr lang="en-US"/>
          </a:p>
        </p:txBody>
      </p:sp>
      <p:sp>
        <p:nvSpPr>
          <p:cNvPr id="5" name="Footer Placeholder 4">
            <a:extLst>
              <a:ext uri="{FF2B5EF4-FFF2-40B4-BE49-F238E27FC236}">
                <a16:creationId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2/15/24</a:t>
            </a:fld>
            <a:endParaRPr lang="en-US"/>
          </a:p>
        </p:txBody>
      </p:sp>
      <p:sp>
        <p:nvSpPr>
          <p:cNvPr id="5" name="Footer Placeholder 4">
            <a:extLst>
              <a:ext uri="{FF2B5EF4-FFF2-40B4-BE49-F238E27FC236}">
                <a16:creationId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2/15/24</a:t>
            </a:fld>
            <a:endParaRPr lang="en-US"/>
          </a:p>
        </p:txBody>
      </p:sp>
      <p:sp>
        <p:nvSpPr>
          <p:cNvPr id="5" name="Footer Placeholder 4">
            <a:extLst>
              <a:ext uri="{FF2B5EF4-FFF2-40B4-BE49-F238E27FC236}">
                <a16:creationId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2/15/24</a:t>
            </a:fld>
            <a:endParaRPr lang="en-US"/>
          </a:p>
        </p:txBody>
      </p:sp>
      <p:sp>
        <p:nvSpPr>
          <p:cNvPr id="6" name="Footer Placeholder 5">
            <a:extLst>
              <a:ext uri="{FF2B5EF4-FFF2-40B4-BE49-F238E27FC236}">
                <a16:creationId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2/15/24</a:t>
            </a:fld>
            <a:endParaRPr lang="en-US"/>
          </a:p>
        </p:txBody>
      </p:sp>
      <p:sp>
        <p:nvSpPr>
          <p:cNvPr id="8" name="Footer Placeholder 7">
            <a:extLst>
              <a:ext uri="{FF2B5EF4-FFF2-40B4-BE49-F238E27FC236}">
                <a16:creationId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2/15/24</a:t>
            </a:fld>
            <a:endParaRPr lang="en-US"/>
          </a:p>
        </p:txBody>
      </p:sp>
      <p:sp>
        <p:nvSpPr>
          <p:cNvPr id="4" name="Footer Placeholder 3">
            <a:extLst>
              <a:ext uri="{FF2B5EF4-FFF2-40B4-BE49-F238E27FC236}">
                <a16:creationId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2/15/24</a:t>
            </a:fld>
            <a:endParaRPr lang="en-US"/>
          </a:p>
        </p:txBody>
      </p:sp>
      <p:sp>
        <p:nvSpPr>
          <p:cNvPr id="3" name="Footer Placeholder 2">
            <a:extLst>
              <a:ext uri="{FF2B5EF4-FFF2-40B4-BE49-F238E27FC236}">
                <a16:creationId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2/15/24</a:t>
            </a:fld>
            <a:endParaRPr lang="en-US"/>
          </a:p>
        </p:txBody>
      </p:sp>
      <p:sp>
        <p:nvSpPr>
          <p:cNvPr id="6" name="Footer Placeholder 5">
            <a:extLst>
              <a:ext uri="{FF2B5EF4-FFF2-40B4-BE49-F238E27FC236}">
                <a16:creationId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2/15/24</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2/15/24</a:t>
            </a:fld>
            <a:endParaRPr lang="en-US"/>
          </a:p>
        </p:txBody>
      </p:sp>
      <p:sp>
        <p:nvSpPr>
          <p:cNvPr id="6" name="Footer Placeholder 5">
            <a:extLst>
              <a:ext uri="{FF2B5EF4-FFF2-40B4-BE49-F238E27FC236}">
                <a16:creationId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2/15/24</a:t>
            </a:fld>
            <a:endParaRPr lang="en-US"/>
          </a:p>
        </p:txBody>
      </p:sp>
      <p:sp>
        <p:nvSpPr>
          <p:cNvPr id="5" name="Footer Placeholder 4">
            <a:extLst>
              <a:ext uri="{FF2B5EF4-FFF2-40B4-BE49-F238E27FC236}">
                <a16:creationId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2/15/24</a:t>
            </a:fld>
            <a:endParaRPr lang="en-US"/>
          </a:p>
        </p:txBody>
      </p:sp>
      <p:sp>
        <p:nvSpPr>
          <p:cNvPr id="5" name="Footer Placeholder 4">
            <a:extLst>
              <a:ext uri="{FF2B5EF4-FFF2-40B4-BE49-F238E27FC236}">
                <a16:creationId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2/15/24</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2/15/24</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2/15/24</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2/15/24</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2/15/24</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2/15/24</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2/15/24</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2/15/24</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2/15/24</a:t>
            </a:fld>
            <a:endParaRPr lang="en-US"/>
          </a:p>
        </p:txBody>
      </p:sp>
      <p:sp>
        <p:nvSpPr>
          <p:cNvPr id="5" name="Footer Placeholder 4">
            <a:extLst>
              <a:ext uri="{FF2B5EF4-FFF2-40B4-BE49-F238E27FC236}">
                <a16:creationId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emf"/><Relationship Id="rId7" Type="http://schemas.openxmlformats.org/officeDocument/2006/relationships/hyperlink" Target="https://www.nyu.edu/life/information-technology/research-computing-services/high-performance-computing.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nyu.edu/life/information-technology/teaching-and-learning-services/instructional-tools/virtual-computer-lab.html" TargetMode="External"/><Relationship Id="rId5" Type="http://schemas.openxmlformats.org/officeDocument/2006/relationships/hyperlink" Target="https://www.sparkfun.com/products/15447" TargetMode="External"/><Relationship Id="rId4" Type="http://schemas.openxmlformats.org/officeDocument/2006/relationships/hyperlink" Target="https://www.sparkfun.com/products/12757" TargetMode="Externa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em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EG1004</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Algorithmic Thinking</a:t>
            </a:r>
          </a:p>
          <a:p>
            <a:pPr marL="342900" indent="-342900" algn="l">
              <a:buFont typeface="Arial" panose="020B0604020202020204" pitchFamily="34" charset="0"/>
              <a:buChar char="•"/>
            </a:pPr>
            <a:r>
              <a:rPr lang="en-US" sz="2800" dirty="0">
                <a:latin typeface="Proxima Nova Rg" panose="02000506030000020004" pitchFamily="2" charset="0"/>
              </a:rPr>
              <a:t>Metacognition</a:t>
            </a:r>
          </a:p>
          <a:p>
            <a:pPr marL="342900" indent="-342900" algn="l">
              <a:buFont typeface="Arial" panose="020B0604020202020204" pitchFamily="34" charset="0"/>
              <a:buChar char="•"/>
            </a:pPr>
            <a:r>
              <a:rPr lang="en-US" sz="2800" dirty="0">
                <a:latin typeface="Proxima Nova Rg" panose="02000506030000020004" pitchFamily="2" charset="0"/>
              </a:rPr>
              <a:t>Resumes</a:t>
            </a:r>
          </a:p>
          <a:p>
            <a:pPr marL="342900" indent="-342900" algn="l">
              <a:buFont typeface="Arial" panose="020B0604020202020204" pitchFamily="34" charset="0"/>
              <a:buChar char="•"/>
            </a:pPr>
            <a:r>
              <a:rPr lang="en-US" sz="2800" dirty="0">
                <a:latin typeface="Proxima Nova Rg" panose="02000506030000020004" pitchFamily="2" charset="0"/>
              </a:rPr>
              <a:t>Milestone 1 Presentations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ALGORITHMIC THINKING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324548" y="1287201"/>
            <a:ext cx="11542904" cy="965147"/>
          </a:xfrm>
        </p:spPr>
        <p:txBody>
          <a:bodyPr>
            <a:normAutofit fontScale="90000"/>
          </a:bodyPr>
          <a:lstStyle/>
          <a:p>
            <a:r>
              <a:rPr lang="en-US" sz="5400" dirty="0">
                <a:latin typeface="Gotham Medium" panose="02000604030000020004" pitchFamily="50" charset="0"/>
              </a:rPr>
              <a:t>ALGORITHMS THINKING &amp; COMMUNICATING</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58" y="2269573"/>
            <a:ext cx="10695684" cy="3688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id="{A4B90BD1-6E03-7C48-B5C5-740A3823DC4D}"/>
              </a:ext>
            </a:extLst>
          </p:cNvPr>
          <p:cNvSpPr/>
          <p:nvPr/>
        </p:nvSpPr>
        <p:spPr>
          <a:xfrm>
            <a:off x="238583" y="2491212"/>
            <a:ext cx="4838830" cy="2908489"/>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4)</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6"/>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7"/>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id="{B5F8BD93-5322-D94B-9656-5198E446D1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1217" y="2398240"/>
            <a:ext cx="6477990" cy="27676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773119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7</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3398365"/>
            <a:ext cx="10140876" cy="2387600"/>
          </a:xfrm>
        </p:spPr>
        <p:txBody>
          <a:bodyPr>
            <a:normAutofit/>
          </a:bodyPr>
          <a:lstStyle/>
          <a:p>
            <a:r>
              <a:rPr lang="en-US" sz="4000" dirty="0">
                <a:latin typeface="Gotham Medium" panose="02000604030000020004" pitchFamily="50" charset="0"/>
              </a:rPr>
              <a:t>Design Thinking Exercise</a:t>
            </a:r>
            <a:br>
              <a:rPr lang="en-US" sz="4000" dirty="0">
                <a:latin typeface="Gotham Medium" panose="02000604030000020004" pitchFamily="50" charset="0"/>
              </a:rPr>
            </a:br>
            <a:r>
              <a:rPr lang="en-US" sz="4000" dirty="0">
                <a:latin typeface="Gotham Medium" panose="02000604030000020004" pitchFamily="50" charset="0"/>
              </a:rPr>
              <a:t>CATME Rater Practice</a:t>
            </a:r>
            <a:br>
              <a:rPr lang="en-US" sz="4000" dirty="0">
                <a:latin typeface="Gotham Medium" panose="02000604030000020004" pitchFamily="50" charset="0"/>
              </a:rPr>
            </a:br>
            <a:r>
              <a:rPr lang="en-US" sz="4000" dirty="0">
                <a:latin typeface="Gotham Medium" panose="02000604030000020004" pitchFamily="50" charset="0"/>
              </a:rPr>
              <a:t>Resume</a:t>
            </a:r>
            <a:br>
              <a:rPr lang="en-US" sz="4000" dirty="0">
                <a:latin typeface="Gotham Medium" panose="02000604030000020004" pitchFamily="50" charset="0"/>
              </a:rPr>
            </a:br>
            <a:endParaRPr lang="en-US" sz="4000" dirty="0"/>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66645" y="339836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itle 1">
            <a:extLst>
              <a:ext uri="{FF2B5EF4-FFF2-40B4-BE49-F238E27FC236}">
                <a16:creationId xmlns:a16="http://schemas.microsoft.com/office/drawing/2014/main" id="{7B29DC25-0BA2-4267-8BF2-B94F6BE5816C}"/>
              </a:ext>
            </a:extLst>
          </p:cNvPr>
          <p:cNvSpPr txBox="1">
            <a:spLocks/>
          </p:cNvSpPr>
          <p:nvPr/>
        </p:nvSpPr>
        <p:spPr>
          <a:xfrm>
            <a:off x="1129659" y="1562753"/>
            <a:ext cx="10140876"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MILESTONE 1 CHECK</a:t>
            </a:r>
            <a:br>
              <a:rPr lang="en-US" sz="5400" dirty="0">
                <a:latin typeface="Gotham Medium" panose="02000604030000020004" pitchFamily="50" charset="0"/>
              </a:rPr>
            </a:br>
            <a:endParaRPr lang="en-US" sz="5400" dirty="0">
              <a:latin typeface="Gotham Medium" panose="02000604030000020004" pitchFamily="50" charset="0"/>
            </a:endParaRPr>
          </a:p>
        </p:txBody>
      </p:sp>
    </p:spTree>
    <p:extLst>
      <p:ext uri="{BB962C8B-B14F-4D97-AF65-F5344CB8AC3E}">
        <p14:creationId xmlns:p14="http://schemas.microsoft.com/office/powerpoint/2010/main" val="42989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DESIGN THINKING </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3" name="Picture 2"/>
          <p:cNvPicPr>
            <a:picLocks noChangeAspect="1"/>
          </p:cNvPicPr>
          <p:nvPr/>
        </p:nvPicPr>
        <p:blipFill rotWithShape="1">
          <a:blip r:embed="rId5"/>
          <a:srcRect t="14254" b="19094"/>
          <a:stretch/>
        </p:blipFill>
        <p:spPr>
          <a:xfrm>
            <a:off x="1677410" y="1670526"/>
            <a:ext cx="2720303" cy="340401"/>
          </a:xfrm>
          <a:prstGeom prst="rect">
            <a:avLst/>
          </a:prstGeom>
        </p:spPr>
      </p:pic>
      <p:pic>
        <p:nvPicPr>
          <p:cNvPr id="4" name="Picture 3"/>
          <p:cNvPicPr>
            <a:picLocks noChangeAspect="1"/>
          </p:cNvPicPr>
          <p:nvPr/>
        </p:nvPicPr>
        <p:blipFill rotWithShape="1">
          <a:blip r:embed="rId6"/>
          <a:srcRect r="34272"/>
          <a:stretch/>
        </p:blipFill>
        <p:spPr>
          <a:xfrm>
            <a:off x="764795" y="2078693"/>
            <a:ext cx="4941461" cy="1054900"/>
          </a:xfrm>
          <a:prstGeom prst="rect">
            <a:avLst/>
          </a:prstGeom>
        </p:spPr>
      </p:pic>
      <p:pic>
        <p:nvPicPr>
          <p:cNvPr id="5" name="Picture 4"/>
          <p:cNvPicPr>
            <a:picLocks noChangeAspect="1"/>
          </p:cNvPicPr>
          <p:nvPr/>
        </p:nvPicPr>
        <p:blipFill rotWithShape="1">
          <a:blip r:embed="rId7"/>
          <a:srcRect r="36281"/>
          <a:stretch/>
        </p:blipFill>
        <p:spPr>
          <a:xfrm>
            <a:off x="774222" y="4048456"/>
            <a:ext cx="4941461" cy="1031996"/>
          </a:xfrm>
          <a:prstGeom prst="rect">
            <a:avLst/>
          </a:prstGeom>
        </p:spPr>
      </p:pic>
      <p:pic>
        <p:nvPicPr>
          <p:cNvPr id="6" name="Picture 5"/>
          <p:cNvPicPr>
            <a:picLocks noChangeAspect="1"/>
          </p:cNvPicPr>
          <p:nvPr/>
        </p:nvPicPr>
        <p:blipFill rotWithShape="1">
          <a:blip r:embed="rId8"/>
          <a:srcRect r="35679"/>
          <a:stretch/>
        </p:blipFill>
        <p:spPr>
          <a:xfrm>
            <a:off x="708596" y="3063584"/>
            <a:ext cx="4932034" cy="1015304"/>
          </a:xfrm>
          <a:prstGeom prst="rect">
            <a:avLst/>
          </a:prstGeom>
        </p:spPr>
      </p:pic>
      <p:pic>
        <p:nvPicPr>
          <p:cNvPr id="12" name="Picture 11"/>
          <p:cNvPicPr>
            <a:picLocks noChangeAspect="1"/>
          </p:cNvPicPr>
          <p:nvPr/>
        </p:nvPicPr>
        <p:blipFill rotWithShape="1">
          <a:blip r:embed="rId8"/>
          <a:srcRect r="35679"/>
          <a:stretch/>
        </p:blipFill>
        <p:spPr>
          <a:xfrm>
            <a:off x="764795" y="4980011"/>
            <a:ext cx="4932034" cy="1015304"/>
          </a:xfrm>
          <a:prstGeom prst="rect">
            <a:avLst/>
          </a:prstGeom>
        </p:spPr>
      </p:pic>
      <p:pic>
        <p:nvPicPr>
          <p:cNvPr id="10" name="Picture 9"/>
          <p:cNvPicPr>
            <a:picLocks noChangeAspect="1"/>
          </p:cNvPicPr>
          <p:nvPr/>
        </p:nvPicPr>
        <p:blipFill>
          <a:blip r:embed="rId9"/>
          <a:stretch>
            <a:fillRect/>
          </a:stretch>
        </p:blipFill>
        <p:spPr>
          <a:xfrm>
            <a:off x="7548494" y="1668023"/>
            <a:ext cx="2752725" cy="352425"/>
          </a:xfrm>
          <a:prstGeom prst="rect">
            <a:avLst/>
          </a:prstGeom>
        </p:spPr>
      </p:pic>
      <p:pic>
        <p:nvPicPr>
          <p:cNvPr id="11" name="Picture 10"/>
          <p:cNvPicPr>
            <a:picLocks noChangeAspect="1"/>
          </p:cNvPicPr>
          <p:nvPr/>
        </p:nvPicPr>
        <p:blipFill>
          <a:blip r:embed="rId10"/>
          <a:stretch>
            <a:fillRect/>
          </a:stretch>
        </p:blipFill>
        <p:spPr>
          <a:xfrm>
            <a:off x="6656909" y="2120127"/>
            <a:ext cx="4400731" cy="914539"/>
          </a:xfrm>
          <a:prstGeom prst="rect">
            <a:avLst/>
          </a:prstGeom>
        </p:spPr>
      </p:pic>
      <p:pic>
        <p:nvPicPr>
          <p:cNvPr id="13" name="Picture 12"/>
          <p:cNvPicPr>
            <a:picLocks noChangeAspect="1"/>
          </p:cNvPicPr>
          <p:nvPr/>
        </p:nvPicPr>
        <p:blipFill>
          <a:blip r:embed="rId11"/>
          <a:stretch>
            <a:fillRect/>
          </a:stretch>
        </p:blipFill>
        <p:spPr>
          <a:xfrm>
            <a:off x="6656910" y="3141146"/>
            <a:ext cx="4400731" cy="998351"/>
          </a:xfrm>
          <a:prstGeom prst="rect">
            <a:avLst/>
          </a:prstGeom>
        </p:spPr>
      </p:pic>
      <p:pic>
        <p:nvPicPr>
          <p:cNvPr id="15" name="Picture 14"/>
          <p:cNvPicPr>
            <a:picLocks noChangeAspect="1"/>
          </p:cNvPicPr>
          <p:nvPr/>
        </p:nvPicPr>
        <p:blipFill>
          <a:blip r:embed="rId12"/>
          <a:stretch>
            <a:fillRect/>
          </a:stretch>
        </p:blipFill>
        <p:spPr>
          <a:xfrm>
            <a:off x="6670661" y="4175925"/>
            <a:ext cx="4428234" cy="972443"/>
          </a:xfrm>
          <a:prstGeom prst="rect">
            <a:avLst/>
          </a:prstGeom>
        </p:spPr>
      </p:pic>
      <p:pic>
        <p:nvPicPr>
          <p:cNvPr id="16" name="Picture 15"/>
          <p:cNvPicPr>
            <a:picLocks noChangeAspect="1"/>
          </p:cNvPicPr>
          <p:nvPr/>
        </p:nvPicPr>
        <p:blipFill rotWithShape="1">
          <a:blip r:embed="rId13"/>
          <a:srcRect r="16561"/>
          <a:stretch/>
        </p:blipFill>
        <p:spPr>
          <a:xfrm>
            <a:off x="6670661" y="5181398"/>
            <a:ext cx="4482961" cy="1044140"/>
          </a:xfrm>
          <a:prstGeom prst="rect">
            <a:avLst/>
          </a:prstGeom>
        </p:spPr>
      </p:pic>
    </p:spTree>
    <p:extLst>
      <p:ext uri="{BB962C8B-B14F-4D97-AF65-F5344CB8AC3E}">
        <p14:creationId xmlns:p14="http://schemas.microsoft.com/office/powerpoint/2010/main" val="940903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276</Words>
  <Application>Microsoft Macintosh PowerPoint</Application>
  <PresentationFormat>Widescreen</PresentationFormat>
  <Paragraphs>28</Paragraphs>
  <Slides>10</Slides>
  <Notes>4</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Proxima Nova Rg</vt:lpstr>
      <vt:lpstr>Calibri</vt:lpstr>
      <vt:lpstr>Proxima Nova Lt</vt:lpstr>
      <vt:lpstr>Gotham Medium</vt:lpstr>
      <vt:lpstr>Calibri Light</vt:lpstr>
      <vt:lpstr>Office Theme</vt:lpstr>
      <vt:lpstr>Custom Design</vt:lpstr>
      <vt:lpstr>RECITATION 5</vt:lpstr>
      <vt:lpstr>AGENDA</vt:lpstr>
      <vt:lpstr>ALGORITHMIC THINKING</vt:lpstr>
      <vt:lpstr>ALGORITHMS THINKING &amp; COMMUNICATING</vt:lpstr>
      <vt:lpstr>COMPUTING OPTIONS</vt:lpstr>
      <vt:lpstr>METACOGNITION</vt:lpstr>
      <vt:lpstr>PowerPoint Presentation</vt:lpstr>
      <vt:lpstr>Design Thinking Exercise CATME Rater Practice Resume </vt:lpstr>
      <vt:lpstr>DESIGN THINKING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EG</cp:lastModifiedBy>
  <cp:revision>24</cp:revision>
  <dcterms:created xsi:type="dcterms:W3CDTF">2020-08-24T03:35:39Z</dcterms:created>
  <dcterms:modified xsi:type="dcterms:W3CDTF">2024-02-15T17:18:46Z</dcterms:modified>
</cp:coreProperties>
</file>