
<file path=[Content_Types].xml><?xml version="1.0" encoding="utf-8"?>
<Types xmlns="http://schemas.openxmlformats.org/package/2006/content-types">
  <Default Extension="emf" ContentType="image/x-emf"/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sldIdLst>
    <p:sldId id="257" r:id="rId2"/>
    <p:sldId id="259" r:id="rId3"/>
    <p:sldId id="261" r:id="rId4"/>
    <p:sldId id="266" r:id="rId5"/>
    <p:sldId id="267" r:id="rId6"/>
    <p:sldId id="268" r:id="rId7"/>
    <p:sldId id="271" r:id="rId8"/>
    <p:sldId id="270" r:id="rId9"/>
    <p:sldId id="269" r:id="rId10"/>
    <p:sldId id="264" r:id="rId11"/>
  </p:sldIdLst>
  <p:sldSz cx="12192000" cy="6858000"/>
  <p:notesSz cx="6858000" cy="9144000"/>
  <p:embeddedFontLst>
    <p:embeddedFont>
      <p:font typeface="Gotham Medium" pitchFamily="2" charset="0"/>
      <p:regular r:id="rId12"/>
      <p:italic r:id="rId13"/>
    </p:embeddedFont>
    <p:embeddedFont>
      <p:font typeface="Proxima Nova Lt" panose="02000506030000020004" pitchFamily="2" charset="0"/>
      <p:regular r:id="rId14"/>
      <p:bold r:id="rId15"/>
      <p:italic r:id="rId16"/>
      <p:boldItalic r:id="rId17"/>
    </p:embeddedFont>
    <p:embeddedFont>
      <p:font typeface="Proxima Nova Rg" panose="02000506030000020004" pitchFamily="2" charset="77"/>
      <p:regular r:id="rId18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706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66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font" Target="fonts/font7.fnt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font" Target="fonts/font6.fntdata"/><Relationship Id="rId2" Type="http://schemas.openxmlformats.org/officeDocument/2006/relationships/slide" Target="slides/slide1.xml"/><Relationship Id="rId16" Type="http://schemas.openxmlformats.org/officeDocument/2006/relationships/font" Target="fonts/font5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ADDDCB-D232-4F83-BAB3-08983185F7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5EBA33-536B-4743-88B2-7F4A42A148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9A0289-62B1-452B-B6B4-C7F4D7A8E9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C1CAE-C4A8-46E9-8AD6-D26A1A7737BA}" type="datetimeFigureOut">
              <a:rPr lang="en-US" smtClean="0"/>
              <a:t>1/30/24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C0B67A-E348-4499-8F21-0B6E20E34E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9D4D05-4031-4BCC-A37B-3632026CAB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1212D-38B2-4DEE-B25F-5C96C2761F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990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BE9FEE-29A2-4AB8-AAAE-B9E3DC61CE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85D904-FAA6-4629-A2F6-6972D51B8F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A137BF-5EA8-49BC-AC3F-87896B0005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C1CAE-C4A8-46E9-8AD6-D26A1A7737BA}" type="datetimeFigureOut">
              <a:rPr lang="en-US" smtClean="0"/>
              <a:t>1/30/24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DBB771-2664-4844-8B81-A231D2BBC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9B07D2-50E8-419E-B2BD-CE66FEEBF1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1212D-38B2-4DEE-B25F-5C96C2761F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870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8AD8DFD-763F-424D-8F8E-DEEDAC67ED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15362FD-6D19-4A30-ABCE-7C84BF4868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9E4538-5C45-4EF7-B87B-AA6826A6D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C1CAE-C4A8-46E9-8AD6-D26A1A7737BA}" type="datetimeFigureOut">
              <a:rPr lang="en-US" smtClean="0"/>
              <a:t>1/30/24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B2D492-EEBE-4E26-9CAB-8EAAF4E252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237A7B-FED1-4DEF-9242-8BEC5BEDB7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1212D-38B2-4DEE-B25F-5C96C2761F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022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42BB19-D22C-46A5-A20E-C73A6E4696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AD6A59-B46F-493D-AC9F-212844C2A4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68BA7B-F87D-49B0-8A54-F57AF1A63B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C1CAE-C4A8-46E9-8AD6-D26A1A7737BA}" type="datetimeFigureOut">
              <a:rPr lang="en-US" smtClean="0"/>
              <a:t>1/30/24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3D98F3-723F-4C1A-956E-39F9543B7D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7A55C9-EBD0-479F-A00C-3BA4B55BA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1212D-38B2-4DEE-B25F-5C96C2761F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986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A9D03E-7486-4823-A2D1-0A0C013FBA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4B77E7-2038-4D0E-B294-9CCC841642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78ED6B-0C3A-47E2-AB88-B1CF85F393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C1CAE-C4A8-46E9-8AD6-D26A1A7737BA}" type="datetimeFigureOut">
              <a:rPr lang="en-US" smtClean="0"/>
              <a:t>1/30/24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985856-500F-4E64-B56C-375990E2E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A43DC7-CE4B-4A17-9601-5E1960BB0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1212D-38B2-4DEE-B25F-5C96C2761F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918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463917-B6CE-4B6C-91B6-741BF6EE60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5DA8E0-FBEF-4F39-A737-39BE7D1F60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A324A8-0E98-423E-8B77-484F47103D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5D0482-2E35-4C09-9E1E-46651F4F7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C1CAE-C4A8-46E9-8AD6-D26A1A7737BA}" type="datetimeFigureOut">
              <a:rPr lang="en-US" smtClean="0"/>
              <a:t>1/30/24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2EED08-4716-4F59-A128-F0267AD977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FB3926-66F9-4287-9D4D-A9E0DB0BF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1212D-38B2-4DEE-B25F-5C96C2761F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68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5B0BBD-1178-4D6D-9400-132CD729B1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64B506-67E6-4792-A8EA-9790EBF404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C0CE71-54CD-40E2-B614-DF8F33B035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5D631BA-2BFD-42E7-9257-A18080235D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E4B3A7E-C30C-493C-A820-8C6C518972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80DB4C6-166A-4F12-9174-9E5DBF242F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C1CAE-C4A8-46E9-8AD6-D26A1A7737BA}" type="datetimeFigureOut">
              <a:rPr lang="en-US" smtClean="0"/>
              <a:t>1/30/24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5F0EDAF-0F1A-4F8E-989E-C2FF68918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C12389A-ECD3-4204-9A96-F98B4E3304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1212D-38B2-4DEE-B25F-5C96C2761F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63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F6BBA1-F74F-4608-952F-CD4E805710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EB98E42-7412-4380-A1E4-A971AF84F2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C1CAE-C4A8-46E9-8AD6-D26A1A7737BA}" type="datetimeFigureOut">
              <a:rPr lang="en-US" smtClean="0"/>
              <a:t>1/30/24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1FF28FC-BF1D-487A-8244-67FF3FE701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560DAE3-8C09-47A1-9B7F-7669CF0F98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1212D-38B2-4DEE-B25F-5C96C2761F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301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656ACAA-DC8F-46F9-AB22-B89F6840CB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C1CAE-C4A8-46E9-8AD6-D26A1A7737BA}" type="datetimeFigureOut">
              <a:rPr lang="en-US" smtClean="0"/>
              <a:t>1/30/24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60AB0D9-AE6C-4523-AB7B-AE84639C2A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1DC9C9-55DA-4AD8-B70E-0E3A98011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1212D-38B2-4DEE-B25F-5C96C2761F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440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581E5E-98E3-4DE3-9604-DD442DF63B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80224D-9CC3-46A6-A05B-DF33598D05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4F9B30-568C-45D8-9F28-1FE65F92D0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90D6C4-4C51-4D40-9226-8974EFDEC1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C1CAE-C4A8-46E9-8AD6-D26A1A7737BA}" type="datetimeFigureOut">
              <a:rPr lang="en-US" smtClean="0"/>
              <a:t>1/30/24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F137B0-99C5-4906-993F-BA9087695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49A788-2213-4170-B8DC-1A7D6055A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1212D-38B2-4DEE-B25F-5C96C2761F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090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9094D5-69B4-4055-ABBD-3836DC0F3F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9091B0C-149C-4A29-99C9-67F1C0DF9D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4DF8D7-4930-42F2-9ABF-5E6BC9086F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B8BBEA-8EBC-44C9-A016-A662E1CCDE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C1CAE-C4A8-46E9-8AD6-D26A1A7737BA}" type="datetimeFigureOut">
              <a:rPr lang="en-US" smtClean="0"/>
              <a:t>1/30/24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B71032-29CA-415F-BF45-8BF18D4197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795705-83B3-4051-90E2-8DACAED34B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1212D-38B2-4DEE-B25F-5C96C2761F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668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31923A5-51A8-4DE5-8396-146BDFA96E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12EA93-A0E8-4931-B163-506EB68073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D30351-95B8-4867-BB8A-4F8F9E161F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EC1CAE-C4A8-46E9-8AD6-D26A1A7737BA}" type="datetimeFigureOut">
              <a:rPr lang="en-US" smtClean="0"/>
              <a:t>1/30/24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B919AD-A1B6-4754-A503-26DC74DFDF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9D43DB-5E80-49B7-A6DA-228CDC0722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A1212D-38B2-4DEE-B25F-5C96C2761F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103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guides.nyu.edu/citations" TargetMode="External"/><Relationship Id="rId7" Type="http://schemas.openxmlformats.org/officeDocument/2006/relationships/image" Target="../media/image2.png"/><Relationship Id="rId2" Type="http://schemas.openxmlformats.org/officeDocument/2006/relationships/hyperlink" Target="https://manual.eg.poly.edu/images/9/9e/EG_1004_Writing_Style_Guide.pdf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hyperlink" Target="https://libguides.com.edu/c.php?g=649172&amp;p=4554037" TargetMode="External"/><Relationship Id="rId4" Type="http://schemas.openxmlformats.org/officeDocument/2006/relationships/hyperlink" Target="https://owl.purdue.edu/owl/purdue_owl.html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hyperlink" Target="https://manual.eg.poly.edu/images/a/a7/EG_1003_Sample_Lab_Report_Hot_Air_Baloon.docx" TargetMode="External"/><Relationship Id="rId7" Type="http://schemas.openxmlformats.org/officeDocument/2006/relationships/hyperlink" Target="https://cas.nyu.edu/ewp/writing-center/peer-tutoring-programs/writing-partners-program.html" TargetMode="External"/><Relationship Id="rId2" Type="http://schemas.openxmlformats.org/officeDocument/2006/relationships/hyperlink" Target="https://manual.eg.poly.edu/images/9/9e/EG_1004_Writing_Style_Guide.pdf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cas.nyu.edu/ewp/writing-center.html" TargetMode="External"/><Relationship Id="rId5" Type="http://schemas.openxmlformats.org/officeDocument/2006/relationships/hyperlink" Target="https://nyupoly.mywconline.com/" TargetMode="External"/><Relationship Id="rId4" Type="http://schemas.openxmlformats.org/officeDocument/2006/relationships/hyperlink" Target="https://manual.eg.poly.edu/images/7/74/WC_Grading_Rubric_1004.docx" TargetMode="External"/><Relationship Id="rId9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29DC25-0BA2-4267-8BF2-B94F6BE581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2629" y="1109303"/>
            <a:ext cx="10406742" cy="2387600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Gotham Medium" panose="02000603030000020004" pitchFamily="2" charset="0"/>
              </a:rPr>
              <a:t>CITING SOURCES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CE3B30-923C-4344-A43D-814F7C6CF0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06993"/>
            <a:ext cx="9144000" cy="473561"/>
          </a:xfrm>
        </p:spPr>
        <p:txBody>
          <a:bodyPr/>
          <a:lstStyle/>
          <a:p>
            <a:r>
              <a:rPr lang="en-US" dirty="0">
                <a:latin typeface="Proxima Nova Rg" panose="02000506030000020004" pitchFamily="2" charset="0"/>
              </a:rPr>
              <a:t>EG1004  |  RECITATION 2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83FF81A-ABFC-4B49-B288-68646E07F2FD}"/>
              </a:ext>
            </a:extLst>
          </p:cNvPr>
          <p:cNvCxnSpPr>
            <a:cxnSpLocks/>
          </p:cNvCxnSpPr>
          <p:nvPr/>
        </p:nvCxnSpPr>
        <p:spPr>
          <a:xfrm>
            <a:off x="4193177" y="3688905"/>
            <a:ext cx="3762104" cy="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8DB4B0CD-6B70-40D3-BDBA-4CF952B65F63}"/>
              </a:ext>
            </a:extLst>
          </p:cNvPr>
          <p:cNvSpPr/>
          <p:nvPr/>
        </p:nvSpPr>
        <p:spPr>
          <a:xfrm>
            <a:off x="0" y="0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002BACC-BF1A-459A-92B0-AA9D96F3297F}"/>
              </a:ext>
            </a:extLst>
          </p:cNvPr>
          <p:cNvSpPr/>
          <p:nvPr/>
        </p:nvSpPr>
        <p:spPr>
          <a:xfrm>
            <a:off x="0" y="6309681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EA0E7BD-4507-4854-831B-737067B983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237" y="6393031"/>
            <a:ext cx="2586446" cy="402883"/>
          </a:xfrm>
          <a:prstGeom prst="rect">
            <a:avLst/>
          </a:prstGeom>
        </p:spPr>
      </p:pic>
      <p:pic>
        <p:nvPicPr>
          <p:cNvPr id="10" name="Picture 9" descr="A picture containing drawing&#10;&#10;Description automatically generated">
            <a:extLst>
              <a:ext uri="{FF2B5EF4-FFF2-40B4-BE49-F238E27FC236}">
                <a16:creationId xmlns:a16="http://schemas.microsoft.com/office/drawing/2014/main" id="{EBB8404C-AB93-4497-88F0-73710D361A5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301" y="6409360"/>
            <a:ext cx="1313093" cy="359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2037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29DC25-0BA2-4267-8BF2-B94F6BE581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2629" y="2834643"/>
            <a:ext cx="10406742" cy="923519"/>
          </a:xfrm>
        </p:spPr>
        <p:txBody>
          <a:bodyPr>
            <a:normAutofit/>
          </a:bodyPr>
          <a:lstStyle/>
          <a:p>
            <a:r>
              <a:rPr lang="en-US" dirty="0">
                <a:latin typeface="Gotham Medium" panose="02000603030000020004" pitchFamily="2" charset="0"/>
              </a:rPr>
              <a:t>QUESTIONS?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83FF81A-ABFC-4B49-B288-68646E07F2FD}"/>
              </a:ext>
            </a:extLst>
          </p:cNvPr>
          <p:cNvCxnSpPr>
            <a:cxnSpLocks/>
          </p:cNvCxnSpPr>
          <p:nvPr/>
        </p:nvCxnSpPr>
        <p:spPr>
          <a:xfrm>
            <a:off x="4669971" y="3989354"/>
            <a:ext cx="2852058" cy="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8DB4B0CD-6B70-40D3-BDBA-4CF952B65F63}"/>
              </a:ext>
            </a:extLst>
          </p:cNvPr>
          <p:cNvSpPr/>
          <p:nvPr/>
        </p:nvSpPr>
        <p:spPr>
          <a:xfrm>
            <a:off x="0" y="0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002BACC-BF1A-459A-92B0-AA9D96F3297F}"/>
              </a:ext>
            </a:extLst>
          </p:cNvPr>
          <p:cNvSpPr/>
          <p:nvPr/>
        </p:nvSpPr>
        <p:spPr>
          <a:xfrm>
            <a:off x="0" y="6309681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EA0E7BD-4507-4854-831B-737067B983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237" y="6393031"/>
            <a:ext cx="2586446" cy="402883"/>
          </a:xfrm>
          <a:prstGeom prst="rect">
            <a:avLst/>
          </a:prstGeom>
        </p:spPr>
      </p:pic>
      <p:pic>
        <p:nvPicPr>
          <p:cNvPr id="10" name="Picture 9" descr="A picture containing drawing&#10;&#10;Description automatically generated">
            <a:extLst>
              <a:ext uri="{FF2B5EF4-FFF2-40B4-BE49-F238E27FC236}">
                <a16:creationId xmlns:a16="http://schemas.microsoft.com/office/drawing/2014/main" id="{6F1451CA-91F8-4A62-B423-D374DC64B9A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301" y="6409360"/>
            <a:ext cx="1313093" cy="359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39268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29DC25-0BA2-4267-8BF2-B94F6BE581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4107" y="809107"/>
            <a:ext cx="11063786" cy="965147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Gotham Medium" panose="02000603030000020004" pitchFamily="2" charset="0"/>
              </a:rPr>
              <a:t>PARAPHRASING CONTENT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DB4B0CD-6B70-40D3-BDBA-4CF952B65F63}"/>
              </a:ext>
            </a:extLst>
          </p:cNvPr>
          <p:cNvSpPr/>
          <p:nvPr/>
        </p:nvSpPr>
        <p:spPr>
          <a:xfrm>
            <a:off x="0" y="0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002BACC-BF1A-459A-92B0-AA9D96F3297F}"/>
              </a:ext>
            </a:extLst>
          </p:cNvPr>
          <p:cNvSpPr/>
          <p:nvPr/>
        </p:nvSpPr>
        <p:spPr>
          <a:xfrm>
            <a:off x="0" y="6309681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EA0E7BD-4507-4854-831B-737067B983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237" y="6393031"/>
            <a:ext cx="2586446" cy="402883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D6595A49-CD63-4CB4-8F01-FA8768E96924}"/>
              </a:ext>
            </a:extLst>
          </p:cNvPr>
          <p:cNvSpPr txBox="1"/>
          <p:nvPr/>
        </p:nvSpPr>
        <p:spPr>
          <a:xfrm>
            <a:off x="10990890" y="5841242"/>
            <a:ext cx="9013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latin typeface="Proxima Nova Lt" panose="02000506030000020004" pitchFamily="50" charset="0"/>
              </a:rPr>
              <a:t>1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281D3E1-EE18-420B-BDC5-B656FF4650B4}"/>
              </a:ext>
            </a:extLst>
          </p:cNvPr>
          <p:cNvSpPr/>
          <p:nvPr/>
        </p:nvSpPr>
        <p:spPr>
          <a:xfrm>
            <a:off x="815788" y="2294965"/>
            <a:ext cx="5056094" cy="27432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354ADB0-6A7F-4F14-979C-0CF663326780}"/>
              </a:ext>
            </a:extLst>
          </p:cNvPr>
          <p:cNvSpPr/>
          <p:nvPr/>
        </p:nvSpPr>
        <p:spPr>
          <a:xfrm>
            <a:off x="6320118" y="2294965"/>
            <a:ext cx="5056094" cy="27432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756F8A2-8C7A-4885-89C8-03AEA3F6CCF0}"/>
              </a:ext>
            </a:extLst>
          </p:cNvPr>
          <p:cNvSpPr txBox="1"/>
          <p:nvPr/>
        </p:nvSpPr>
        <p:spPr>
          <a:xfrm>
            <a:off x="815788" y="2697068"/>
            <a:ext cx="505609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Gotham Medium" pitchFamily="2" charset="-128"/>
                <a:ea typeface="Gotham Medium" pitchFamily="2" charset="-128"/>
              </a:rPr>
              <a:t>PARAPHRASING</a:t>
            </a:r>
          </a:p>
          <a:p>
            <a:pPr algn="ctr"/>
            <a:endParaRPr lang="en-US" sz="2400" dirty="0">
              <a:latin typeface="Proxima Nova Rg" panose="02000506030000020004" pitchFamily="2" charset="0"/>
              <a:ea typeface="Gotham Book" pitchFamily="2" charset="-128"/>
            </a:endParaRPr>
          </a:p>
          <a:p>
            <a:pPr algn="ctr"/>
            <a:r>
              <a:rPr lang="en-US" sz="2400" dirty="0">
                <a:latin typeface="Proxima Nova Rg" panose="02000506030000020004" pitchFamily="2" charset="0"/>
                <a:ea typeface="Gotham Book" pitchFamily="2" charset="-128"/>
              </a:rPr>
              <a:t>Presenting the ideas and information you have read in your own words</a:t>
            </a:r>
            <a:endParaRPr lang="en-US" dirty="0">
              <a:latin typeface="Proxima Nova Rg" panose="02000506030000020004" pitchFamily="2" charset="0"/>
              <a:ea typeface="Gotham Book" pitchFamily="2" charset="-128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CA95C0B-841B-475E-ACC0-40A55DB70868}"/>
              </a:ext>
            </a:extLst>
          </p:cNvPr>
          <p:cNvSpPr txBox="1"/>
          <p:nvPr/>
        </p:nvSpPr>
        <p:spPr>
          <a:xfrm>
            <a:off x="6320118" y="2697068"/>
            <a:ext cx="505609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Gotham Medium" pitchFamily="2" charset="-128"/>
                <a:ea typeface="Gotham Medium" pitchFamily="2" charset="-128"/>
              </a:rPr>
              <a:t>QUOTING</a:t>
            </a:r>
          </a:p>
          <a:p>
            <a:pPr algn="ctr"/>
            <a:endParaRPr lang="en-US" sz="2400" dirty="0">
              <a:latin typeface="Proxima Nova Rg" panose="02000506030000020004" pitchFamily="2" charset="0"/>
              <a:ea typeface="Gotham Book" pitchFamily="2" charset="-128"/>
            </a:endParaRPr>
          </a:p>
          <a:p>
            <a:pPr algn="ctr"/>
            <a:r>
              <a:rPr lang="en-US" sz="2400" dirty="0">
                <a:latin typeface="Proxima Nova Rg" panose="02000506030000020004" pitchFamily="2" charset="0"/>
                <a:ea typeface="Gotham Book" pitchFamily="2" charset="-128"/>
              </a:rPr>
              <a:t>Copying short sentences/passages word for word and placing it between quotation marks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86D22B0-2F44-45C8-B8FC-8FEF9AED543F}"/>
              </a:ext>
            </a:extLst>
          </p:cNvPr>
          <p:cNvSpPr txBox="1"/>
          <p:nvPr/>
        </p:nvSpPr>
        <p:spPr>
          <a:xfrm>
            <a:off x="815788" y="5038163"/>
            <a:ext cx="50560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Proxima Nova Rg" panose="02000506030000020004" pitchFamily="2" charset="0"/>
                <a:ea typeface="Gotham Book" pitchFamily="2" charset="-128"/>
              </a:rPr>
              <a:t>Rewording what’s said in the lab manual adds your voice to the report and allows you to retain the information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63CA5C9-3305-4390-8D3A-DCC2C10B744A}"/>
              </a:ext>
            </a:extLst>
          </p:cNvPr>
          <p:cNvSpPr txBox="1"/>
          <p:nvPr/>
        </p:nvSpPr>
        <p:spPr>
          <a:xfrm>
            <a:off x="6320118" y="5038163"/>
            <a:ext cx="50560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Proxima Nova Rg" panose="02000506030000020004" pitchFamily="2" charset="0"/>
                <a:ea typeface="Gotham Book" pitchFamily="2" charset="-128"/>
              </a:rPr>
              <a:t>The manual, while useful, is not succinct enough to quote word-for-word</a:t>
            </a:r>
          </a:p>
        </p:txBody>
      </p:sp>
      <p:pic>
        <p:nvPicPr>
          <p:cNvPr id="19" name="Picture 18" descr="A picture containing drawing&#10;&#10;Description automatically generated">
            <a:extLst>
              <a:ext uri="{FF2B5EF4-FFF2-40B4-BE49-F238E27FC236}">
                <a16:creationId xmlns:a16="http://schemas.microsoft.com/office/drawing/2014/main" id="{E8394950-6D2A-4D6C-BCB4-98E964446B3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301" y="6409360"/>
            <a:ext cx="1313093" cy="359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63113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29DC25-0BA2-4267-8BF2-B94F6BE581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4107" y="809107"/>
            <a:ext cx="11063786" cy="965147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Gotham Medium" panose="02000603030000020004" pitchFamily="2" charset="0"/>
              </a:rPr>
              <a:t>IN-TEXT CITATIONS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CE3B30-923C-4344-A43D-814F7C6CF0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8867" y="1923350"/>
            <a:ext cx="10480504" cy="3917892"/>
          </a:xfrm>
        </p:spPr>
        <p:txBody>
          <a:bodyPr anchor="ctr"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latin typeface="Proxima Nova Rg" panose="02000506030000020004" pitchFamily="2" charset="0"/>
              </a:rPr>
              <a:t>When paraphrasing, put the author’s last name and year of publication in parentheses after the quoted or paraphrased material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400" dirty="0">
                <a:latin typeface="Proxima Nova Rg" panose="02000506030000020004" pitchFamily="2" charset="0"/>
              </a:rPr>
              <a:t>e.g. (Anderson, 2011)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latin typeface="Proxima Nova Rg" panose="02000506030000020004" pitchFamily="2" charset="0"/>
              </a:rPr>
              <a:t>If the source material has no author, use the publishing organization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400" dirty="0">
                <a:latin typeface="Proxima Nova Rg" panose="02000506030000020004" pitchFamily="2" charset="0"/>
              </a:rPr>
              <a:t>e.g. (NYU Tandon, 2022)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DB4B0CD-6B70-40D3-BDBA-4CF952B65F63}"/>
              </a:ext>
            </a:extLst>
          </p:cNvPr>
          <p:cNvSpPr/>
          <p:nvPr/>
        </p:nvSpPr>
        <p:spPr>
          <a:xfrm>
            <a:off x="0" y="0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002BACC-BF1A-459A-92B0-AA9D96F3297F}"/>
              </a:ext>
            </a:extLst>
          </p:cNvPr>
          <p:cNvSpPr/>
          <p:nvPr/>
        </p:nvSpPr>
        <p:spPr>
          <a:xfrm>
            <a:off x="0" y="6309681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EA0E7BD-4507-4854-831B-737067B983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237" y="6393031"/>
            <a:ext cx="2586446" cy="402883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35B0FC37-D800-49B5-81BB-02B9E89FC7FC}"/>
              </a:ext>
            </a:extLst>
          </p:cNvPr>
          <p:cNvSpPr txBox="1"/>
          <p:nvPr/>
        </p:nvSpPr>
        <p:spPr>
          <a:xfrm>
            <a:off x="10990890" y="5841242"/>
            <a:ext cx="9013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latin typeface="Proxima Nova Lt" panose="02000506030000020004" pitchFamily="50" charset="0"/>
              </a:rPr>
              <a:t>2</a:t>
            </a:r>
          </a:p>
        </p:txBody>
      </p:sp>
      <p:pic>
        <p:nvPicPr>
          <p:cNvPr id="10" name="Picture 9" descr="A picture containing drawing&#10;&#10;Description automatically generated">
            <a:extLst>
              <a:ext uri="{FF2B5EF4-FFF2-40B4-BE49-F238E27FC236}">
                <a16:creationId xmlns:a16="http://schemas.microsoft.com/office/drawing/2014/main" id="{A1949274-8FEF-4938-AB55-7F5999D0FC1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301" y="6409360"/>
            <a:ext cx="1313093" cy="359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03828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29DC25-0BA2-4267-8BF2-B94F6BE581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4107" y="809107"/>
            <a:ext cx="11063786" cy="965147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Gotham Medium" panose="02000603030000020004" pitchFamily="2" charset="0"/>
              </a:rPr>
              <a:t>EXAMPLES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CE3B30-923C-4344-A43D-814F7C6CF0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8867" y="1923350"/>
            <a:ext cx="10480504" cy="3917892"/>
          </a:xfrm>
        </p:spPr>
        <p:txBody>
          <a:bodyPr anchor="ctr"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latin typeface="Proxima Nova Rg" panose="02000506030000020004" pitchFamily="2" charset="0"/>
              </a:rPr>
              <a:t>Lead-in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400" dirty="0">
                <a:latin typeface="Proxima Nova Rg" panose="02000506030000020004" pitchFamily="2" charset="0"/>
              </a:rPr>
              <a:t>According to NYU Tandon (2022), a boom is used to move objects heavier than itself by distributing weight over the length of the boom.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latin typeface="Proxima Nova Rg" panose="02000506030000020004" pitchFamily="2" charset="0"/>
              </a:rPr>
              <a:t>Parenthetical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400" dirty="0">
                <a:latin typeface="Proxima Nova Rg" panose="02000506030000020004" pitchFamily="2" charset="0"/>
              </a:rPr>
              <a:t>A boom is used to move objects heavier than itself by distributing weight over the length of the boom (NYU Tandon, 2022).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DB4B0CD-6B70-40D3-BDBA-4CF952B65F63}"/>
              </a:ext>
            </a:extLst>
          </p:cNvPr>
          <p:cNvSpPr/>
          <p:nvPr/>
        </p:nvSpPr>
        <p:spPr>
          <a:xfrm>
            <a:off x="0" y="0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002BACC-BF1A-459A-92B0-AA9D96F3297F}"/>
              </a:ext>
            </a:extLst>
          </p:cNvPr>
          <p:cNvSpPr/>
          <p:nvPr/>
        </p:nvSpPr>
        <p:spPr>
          <a:xfrm>
            <a:off x="0" y="6309681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EA0E7BD-4507-4854-831B-737067B983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237" y="6393031"/>
            <a:ext cx="2586446" cy="402883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35B0FC37-D800-49B5-81BB-02B9E89FC7FC}"/>
              </a:ext>
            </a:extLst>
          </p:cNvPr>
          <p:cNvSpPr txBox="1"/>
          <p:nvPr/>
        </p:nvSpPr>
        <p:spPr>
          <a:xfrm>
            <a:off x="10990890" y="5841242"/>
            <a:ext cx="9013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latin typeface="Proxima Nova Lt" panose="02000506030000020004" pitchFamily="50" charset="0"/>
              </a:rPr>
              <a:t>3</a:t>
            </a:r>
          </a:p>
        </p:txBody>
      </p:sp>
      <p:pic>
        <p:nvPicPr>
          <p:cNvPr id="10" name="Picture 9" descr="A picture containing drawing&#10;&#10;Description automatically generated">
            <a:extLst>
              <a:ext uri="{FF2B5EF4-FFF2-40B4-BE49-F238E27FC236}">
                <a16:creationId xmlns:a16="http://schemas.microsoft.com/office/drawing/2014/main" id="{85CF8C74-6CD0-4B36-A325-D4B9CC9180D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301" y="6409360"/>
            <a:ext cx="1313093" cy="359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26556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29DC25-0BA2-4267-8BF2-B94F6BE581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4107" y="809107"/>
            <a:ext cx="11063786" cy="965147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Gotham Medium" panose="02000603030000020004" pitchFamily="2" charset="0"/>
              </a:rPr>
              <a:t>WORKS CITED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CE3B30-923C-4344-A43D-814F7C6CF0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8867" y="1923350"/>
            <a:ext cx="10480504" cy="3917892"/>
          </a:xfrm>
        </p:spPr>
        <p:txBody>
          <a:bodyPr anchor="ctr"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latin typeface="Proxima Nova Rg" panose="02000506030000020004" pitchFamily="2" charset="0"/>
              </a:rPr>
              <a:t>EG, like many departments has our own citation style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latin typeface="Proxima Nova Rg" panose="02000506030000020004" pitchFamily="2" charset="0"/>
              </a:rPr>
              <a:t>The style you use for complete citations at the end of a lab report should look like this: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400" dirty="0">
                <a:latin typeface="Proxima Nova Rg" panose="02000506030000020004" pitchFamily="2" charset="0"/>
              </a:rPr>
              <a:t>NYU Tandon. 2022. “Lab 2: Boom Construction Competition.” Accessed 1 November 2022 from manual.eg.poly.edu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DB4B0CD-6B70-40D3-BDBA-4CF952B65F63}"/>
              </a:ext>
            </a:extLst>
          </p:cNvPr>
          <p:cNvSpPr/>
          <p:nvPr/>
        </p:nvSpPr>
        <p:spPr>
          <a:xfrm>
            <a:off x="0" y="0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002BACC-BF1A-459A-92B0-AA9D96F3297F}"/>
              </a:ext>
            </a:extLst>
          </p:cNvPr>
          <p:cNvSpPr/>
          <p:nvPr/>
        </p:nvSpPr>
        <p:spPr>
          <a:xfrm>
            <a:off x="0" y="6309681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EA0E7BD-4507-4854-831B-737067B983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237" y="6393031"/>
            <a:ext cx="2586446" cy="402883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35B0FC37-D800-49B5-81BB-02B9E89FC7FC}"/>
              </a:ext>
            </a:extLst>
          </p:cNvPr>
          <p:cNvSpPr txBox="1"/>
          <p:nvPr/>
        </p:nvSpPr>
        <p:spPr>
          <a:xfrm>
            <a:off x="10990890" y="5841242"/>
            <a:ext cx="9013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latin typeface="Proxima Nova Lt" panose="02000506030000020004" pitchFamily="50" charset="0"/>
              </a:rPr>
              <a:t>4</a:t>
            </a:r>
          </a:p>
        </p:txBody>
      </p:sp>
      <p:pic>
        <p:nvPicPr>
          <p:cNvPr id="10" name="Picture 9" descr="A picture containing drawing&#10;&#10;Description automatically generated">
            <a:extLst>
              <a:ext uri="{FF2B5EF4-FFF2-40B4-BE49-F238E27FC236}">
                <a16:creationId xmlns:a16="http://schemas.microsoft.com/office/drawing/2014/main" id="{A279D128-E2A0-4262-AEFE-507E11CF7E5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301" y="6409360"/>
            <a:ext cx="1313093" cy="359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30685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29DC25-0BA2-4267-8BF2-B94F6BE581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4107" y="809107"/>
            <a:ext cx="11063786" cy="965147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Gotham Medium" panose="02000603030000020004" pitchFamily="2" charset="0"/>
              </a:rPr>
              <a:t>RESOURCES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CE3B30-923C-4344-A43D-814F7C6CF0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8867" y="1923350"/>
            <a:ext cx="10480504" cy="3917892"/>
          </a:xfrm>
        </p:spPr>
        <p:txBody>
          <a:bodyPr anchor="ctr"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latin typeface="Proxima Nova Rg" panose="02000506030000020004" pitchFamily="2" charset="0"/>
                <a:hlinkClick r:id="rId2"/>
              </a:rPr>
              <a:t>EG1004 Writing Style Guide</a:t>
            </a:r>
            <a:endParaRPr lang="en-US" dirty="0">
              <a:latin typeface="Proxima Nova Rg" panose="02000506030000020004" pitchFamily="2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latin typeface="Proxima Nova Rg" panose="02000506030000020004" pitchFamily="2" charset="0"/>
                <a:hlinkClick r:id="rId3"/>
              </a:rPr>
              <a:t>NYU Libraries Citation Style Guide </a:t>
            </a:r>
            <a:endParaRPr lang="en-US" dirty="0">
              <a:latin typeface="Proxima Nova Rg" panose="02000506030000020004" pitchFamily="2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latin typeface="Proxima Nova Rg" panose="02000506030000020004" pitchFamily="2" charset="0"/>
                <a:hlinkClick r:id="rId4"/>
              </a:rPr>
              <a:t>Purdue OWL</a:t>
            </a:r>
            <a:endParaRPr lang="en-US" dirty="0">
              <a:latin typeface="Proxima Nova Rg" panose="02000506030000020004" pitchFamily="2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latin typeface="Proxima Nova Rg" panose="02000506030000020004" pitchFamily="2" charset="0"/>
                <a:hlinkClick r:id="rId5"/>
              </a:rPr>
              <a:t>Google Scholar</a:t>
            </a:r>
            <a:endParaRPr lang="en-US" dirty="0">
              <a:latin typeface="Proxima Nova Rg" panose="02000506030000020004" pitchFamily="2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DB4B0CD-6B70-40D3-BDBA-4CF952B65F63}"/>
              </a:ext>
            </a:extLst>
          </p:cNvPr>
          <p:cNvSpPr/>
          <p:nvPr/>
        </p:nvSpPr>
        <p:spPr>
          <a:xfrm>
            <a:off x="0" y="0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002BACC-BF1A-459A-92B0-AA9D96F3297F}"/>
              </a:ext>
            </a:extLst>
          </p:cNvPr>
          <p:cNvSpPr/>
          <p:nvPr/>
        </p:nvSpPr>
        <p:spPr>
          <a:xfrm>
            <a:off x="0" y="6309681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EA0E7BD-4507-4854-831B-737067B983F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237" y="6393031"/>
            <a:ext cx="2586446" cy="402883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35B0FC37-D800-49B5-81BB-02B9E89FC7FC}"/>
              </a:ext>
            </a:extLst>
          </p:cNvPr>
          <p:cNvSpPr txBox="1"/>
          <p:nvPr/>
        </p:nvSpPr>
        <p:spPr>
          <a:xfrm>
            <a:off x="10990890" y="5841242"/>
            <a:ext cx="9013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latin typeface="Proxima Nova Lt" panose="02000506030000020004" pitchFamily="50" charset="0"/>
              </a:rPr>
              <a:t>5</a:t>
            </a:r>
          </a:p>
        </p:txBody>
      </p:sp>
      <p:pic>
        <p:nvPicPr>
          <p:cNvPr id="10" name="Picture 9" descr="A picture containing drawing&#10;&#10;Description automatically generated">
            <a:extLst>
              <a:ext uri="{FF2B5EF4-FFF2-40B4-BE49-F238E27FC236}">
                <a16:creationId xmlns:a16="http://schemas.microsoft.com/office/drawing/2014/main" id="{C5A445F0-FC3E-4F35-8340-74DDC893C2BD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301" y="6409360"/>
            <a:ext cx="1313093" cy="359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25553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29DC25-0BA2-4267-8BF2-B94F6BE581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4107" y="809107"/>
            <a:ext cx="11063786" cy="965147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Gotham Medium" pitchFamily="2" charset="-128"/>
                <a:ea typeface="Gotham Medium" pitchFamily="2" charset="-128"/>
              </a:rPr>
              <a:t>PARAGRAPHS &amp; LANGUAGE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CE3B30-923C-4344-A43D-814F7C6CF0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5296" y="1857604"/>
            <a:ext cx="4985416" cy="3917892"/>
          </a:xfrm>
        </p:spPr>
        <p:txBody>
          <a:bodyPr anchor="ctr">
            <a:noAutofit/>
          </a:bodyPr>
          <a:lstStyle/>
          <a:p>
            <a:pPr algn="l"/>
            <a:r>
              <a:rPr lang="en-US" b="1" dirty="0">
                <a:latin typeface="Proxima Nova Rg" panose="02000506030000020004" pitchFamily="50" charset="0"/>
                <a:ea typeface="Gotham Book" pitchFamily="2" charset="-128"/>
              </a:rPr>
              <a:t>Paragraphs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latin typeface="Proxima Nova Rg" panose="02000506030000020004" pitchFamily="50" charset="0"/>
                <a:ea typeface="Gotham Book" pitchFamily="2" charset="-128"/>
              </a:rPr>
              <a:t>Basic building block in writing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latin typeface="Proxima Nova Rg" panose="02000506030000020004" pitchFamily="50" charset="0"/>
                <a:ea typeface="Gotham Book" pitchFamily="2" charset="-128"/>
              </a:rPr>
              <a:t>One topic per paragraph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latin typeface="Proxima Nova Rg" panose="02000506030000020004" pitchFamily="50" charset="0"/>
                <a:ea typeface="Gotham Book" pitchFamily="2" charset="-128"/>
              </a:rPr>
              <a:t>First sentence introduces subject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latin typeface="Proxima Nova Rg" panose="02000506030000020004" pitchFamily="50" charset="0"/>
                <a:ea typeface="Gotham Book" pitchFamily="2" charset="-128"/>
              </a:rPr>
              <a:t>New topic, new paragraph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DB4B0CD-6B70-40D3-BDBA-4CF952B65F63}"/>
              </a:ext>
            </a:extLst>
          </p:cNvPr>
          <p:cNvSpPr/>
          <p:nvPr/>
        </p:nvSpPr>
        <p:spPr>
          <a:xfrm>
            <a:off x="0" y="0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002BACC-BF1A-459A-92B0-AA9D96F3297F}"/>
              </a:ext>
            </a:extLst>
          </p:cNvPr>
          <p:cNvSpPr/>
          <p:nvPr/>
        </p:nvSpPr>
        <p:spPr>
          <a:xfrm>
            <a:off x="0" y="6309681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EA0E7BD-4507-4854-831B-737067B983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237" y="6393031"/>
            <a:ext cx="2586446" cy="402883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C92FB6F0-DD42-4D4D-96D2-84CA0D5E8AC0}"/>
              </a:ext>
            </a:extLst>
          </p:cNvPr>
          <p:cNvSpPr txBox="1"/>
          <p:nvPr/>
        </p:nvSpPr>
        <p:spPr>
          <a:xfrm>
            <a:off x="10990890" y="5841242"/>
            <a:ext cx="9013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latin typeface="Proxima Nova Lt" panose="02000506030000020004" pitchFamily="50" charset="0"/>
              </a:rPr>
              <a:t>6</a:t>
            </a:r>
          </a:p>
        </p:txBody>
      </p:sp>
      <p:pic>
        <p:nvPicPr>
          <p:cNvPr id="11" name="Picture 10" descr="A picture containing drawing&#10;&#10;Description automatically generated">
            <a:extLst>
              <a:ext uri="{FF2B5EF4-FFF2-40B4-BE49-F238E27FC236}">
                <a16:creationId xmlns:a16="http://schemas.microsoft.com/office/drawing/2014/main" id="{50160E81-6B48-4520-8767-61572F231F0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301" y="6409360"/>
            <a:ext cx="1313093" cy="359459"/>
          </a:xfrm>
          <a:prstGeom prst="rect">
            <a:avLst/>
          </a:prstGeom>
        </p:spPr>
      </p:pic>
      <p:sp>
        <p:nvSpPr>
          <p:cNvPr id="12" name="Subtitle 2">
            <a:extLst>
              <a:ext uri="{FF2B5EF4-FFF2-40B4-BE49-F238E27FC236}">
                <a16:creationId xmlns:a16="http://schemas.microsoft.com/office/drawing/2014/main" id="{5CCE3B30-923C-4344-A43D-814F7C6CF015}"/>
              </a:ext>
            </a:extLst>
          </p:cNvPr>
          <p:cNvSpPr txBox="1">
            <a:spLocks/>
          </p:cNvSpPr>
          <p:nvPr/>
        </p:nvSpPr>
        <p:spPr>
          <a:xfrm>
            <a:off x="5831167" y="1923350"/>
            <a:ext cx="6061060" cy="39178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dirty="0">
                <a:latin typeface="Proxima Nova Rg" panose="02000506030000020004" pitchFamily="50" charset="0"/>
                <a:ea typeface="Gotham Book" pitchFamily="2" charset="-128"/>
              </a:rPr>
              <a:t>Language</a:t>
            </a:r>
          </a:p>
          <a:p>
            <a:pPr marL="342900" lvl="1" indent="-3429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latin typeface="Proxima Nova Rg" panose="02000506030000020004" pitchFamily="50" charset="0"/>
                <a:ea typeface="Gotham Book" pitchFamily="2" charset="-128"/>
              </a:rPr>
              <a:t>Be specific with data</a:t>
            </a:r>
          </a:p>
          <a:p>
            <a:pPr marL="342900" lvl="1" indent="-3429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latin typeface="Proxima Nova Rg" panose="02000506030000020004" pitchFamily="50" charset="0"/>
                <a:ea typeface="Gotham Book" pitchFamily="2" charset="-128"/>
              </a:rPr>
              <a:t>No “about,” “roughly,” “approximately”</a:t>
            </a:r>
          </a:p>
          <a:p>
            <a:pPr marL="342900" lvl="1" indent="-3429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latin typeface="Proxima Nova Rg" panose="02000506030000020004" pitchFamily="50" charset="0"/>
                <a:ea typeface="Gotham Book" pitchFamily="2" charset="-128"/>
              </a:rPr>
              <a:t>Use terms in the EG Lab Manual</a:t>
            </a:r>
          </a:p>
          <a:p>
            <a:pPr marL="342900" lvl="1" indent="-3429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latin typeface="Proxima Nova Rg" panose="02000506030000020004" pitchFamily="50" charset="0"/>
                <a:ea typeface="Gotham Book" pitchFamily="2" charset="-128"/>
              </a:rPr>
              <a:t>Be concise, clear, &amp; professional</a:t>
            </a:r>
          </a:p>
        </p:txBody>
      </p:sp>
    </p:spTree>
    <p:extLst>
      <p:ext uri="{BB962C8B-B14F-4D97-AF65-F5344CB8AC3E}">
        <p14:creationId xmlns:p14="http://schemas.microsoft.com/office/powerpoint/2010/main" val="33814347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29DC25-0BA2-4267-8BF2-B94F6BE581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4107" y="809107"/>
            <a:ext cx="11063786" cy="965147"/>
          </a:xfrm>
        </p:spPr>
        <p:txBody>
          <a:bodyPr>
            <a:noAutofit/>
          </a:bodyPr>
          <a:lstStyle/>
          <a:p>
            <a:r>
              <a:rPr lang="en-US" sz="5400" dirty="0">
                <a:latin typeface="Gotham Medium" pitchFamily="2" charset="-128"/>
                <a:ea typeface="Gotham Medium" pitchFamily="2" charset="-128"/>
              </a:rPr>
              <a:t>INTRODUCTIONS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CE3B30-923C-4344-A43D-814F7C6CF0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8867" y="1923350"/>
            <a:ext cx="10809026" cy="3917892"/>
          </a:xfrm>
        </p:spPr>
        <p:txBody>
          <a:bodyPr anchor="ctr">
            <a:noAutofit/>
          </a:bodyPr>
          <a:lstStyle/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400" dirty="0">
                <a:latin typeface="Proxima Nova Rg" panose="02000506030000020004" pitchFamily="50" charset="0"/>
                <a:ea typeface="Gotham Book" pitchFamily="2" charset="-128"/>
              </a:rPr>
              <a:t>Three paragraphs minimum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400" dirty="0">
                <a:latin typeface="Proxima Nova Rg" panose="02000506030000020004" pitchFamily="50" charset="0"/>
                <a:ea typeface="Gotham Book" pitchFamily="2" charset="-128"/>
              </a:rPr>
              <a:t>Introduce ratios, laws, processes, specifications (cite EG Lab Manual)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400" dirty="0">
                <a:latin typeface="Proxima Nova Rg" panose="02000506030000020004" pitchFamily="50" charset="0"/>
                <a:ea typeface="Gotham Book" pitchFamily="2" charset="-128"/>
              </a:rPr>
              <a:t>Explain the competition if it is a competition lab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en-US" sz="2400" dirty="0">
                <a:latin typeface="Proxima Nova Rg" panose="02000506030000020004" pitchFamily="50" charset="0"/>
                <a:ea typeface="Gotham Book" pitchFamily="2" charset="-128"/>
              </a:rPr>
              <a:t>Discuss the competition rules, competition ratio, design strategy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en-US" sz="2400" dirty="0">
                <a:latin typeface="Proxima Nova Rg" panose="02000506030000020004" pitchFamily="50" charset="0"/>
                <a:ea typeface="Gotham Book" pitchFamily="2" charset="-128"/>
              </a:rPr>
              <a:t>Otherwise explain objectives of the lab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400" dirty="0">
                <a:latin typeface="Proxima Nova Rg" panose="02000506030000020004" pitchFamily="50" charset="0"/>
                <a:ea typeface="Gotham Book" pitchFamily="2" charset="-128"/>
              </a:rPr>
              <a:t>Use figures from the manual or alternatives from reputable sources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DB4B0CD-6B70-40D3-BDBA-4CF952B65F63}"/>
              </a:ext>
            </a:extLst>
          </p:cNvPr>
          <p:cNvSpPr/>
          <p:nvPr/>
        </p:nvSpPr>
        <p:spPr>
          <a:xfrm>
            <a:off x="0" y="0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002BACC-BF1A-459A-92B0-AA9D96F3297F}"/>
              </a:ext>
            </a:extLst>
          </p:cNvPr>
          <p:cNvSpPr/>
          <p:nvPr/>
        </p:nvSpPr>
        <p:spPr>
          <a:xfrm>
            <a:off x="0" y="6309681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EA0E7BD-4507-4854-831B-737067B983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237" y="6393031"/>
            <a:ext cx="2586446" cy="402883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CB94AFB3-5406-4F02-8152-577163F41843}"/>
              </a:ext>
            </a:extLst>
          </p:cNvPr>
          <p:cNvSpPr txBox="1"/>
          <p:nvPr/>
        </p:nvSpPr>
        <p:spPr>
          <a:xfrm>
            <a:off x="10990890" y="5841242"/>
            <a:ext cx="9013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latin typeface="Proxima Nova Lt" panose="02000506030000020004" pitchFamily="50" charset="0"/>
              </a:rPr>
              <a:t>7</a:t>
            </a:r>
          </a:p>
        </p:txBody>
      </p:sp>
      <p:pic>
        <p:nvPicPr>
          <p:cNvPr id="10" name="Picture 9" descr="A picture containing drawing&#10;&#10;Description automatically generated">
            <a:extLst>
              <a:ext uri="{FF2B5EF4-FFF2-40B4-BE49-F238E27FC236}">
                <a16:creationId xmlns:a16="http://schemas.microsoft.com/office/drawing/2014/main" id="{AE886562-81A6-4EBC-BEBA-EEFEBFBE80B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301" y="6409360"/>
            <a:ext cx="1313093" cy="359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75688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29DC25-0BA2-4267-8BF2-B94F6BE581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4107" y="809107"/>
            <a:ext cx="11063786" cy="965147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Gotham Medium" panose="02000603030000020004" pitchFamily="2" charset="0"/>
              </a:rPr>
              <a:t>RESOURCES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CE3B30-923C-4344-A43D-814F7C6CF0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8867" y="1519707"/>
            <a:ext cx="10532756" cy="4811237"/>
          </a:xfrm>
        </p:spPr>
        <p:txBody>
          <a:bodyPr anchor="ctr">
            <a:normAutofit/>
          </a:bodyPr>
          <a:lstStyle/>
          <a:p>
            <a:pPr algn="l">
              <a:spcAft>
                <a:spcPts val="600"/>
              </a:spcAft>
            </a:pPr>
            <a:r>
              <a:rPr lang="en-US" sz="2000" b="1" dirty="0">
                <a:latin typeface="Proxima Nova Rg" panose="02000506030000020004" pitchFamily="2" charset="0"/>
                <a:ea typeface="Gotham Medium" pitchFamily="2" charset="-128"/>
              </a:rPr>
              <a:t>EG1004 Student Manual:</a:t>
            </a:r>
          </a:p>
          <a:p>
            <a:pPr marL="800100" lvl="1" indent="-34290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Proxima Nova Lt" panose="02000506030000020004" pitchFamily="50" charset="0"/>
                <a:ea typeface="Gotham Medium" pitchFamily="2" charset="-128"/>
              </a:rPr>
              <a:t>Writing Consultants will meet with you 1:1 during</a:t>
            </a:r>
            <a:r>
              <a:rPr lang="en-US" dirty="0">
                <a:latin typeface="Proxima Nova Rg" panose="02000506030000020004" pitchFamily="2" charset="0"/>
                <a:ea typeface="Gotham Book" pitchFamily="2" charset="-128"/>
              </a:rPr>
              <a:t> recitation to answer questions</a:t>
            </a:r>
          </a:p>
          <a:p>
            <a:pPr marL="800100" lvl="1" indent="-34290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Proxima Nova Rg" panose="02000506030000020004" pitchFamily="2" charset="0"/>
                <a:ea typeface="Gotham Book" pitchFamily="2" charset="-128"/>
                <a:hlinkClick r:id="rId2"/>
              </a:rPr>
              <a:t>EG1004 Writing Style Guide</a:t>
            </a:r>
            <a:endParaRPr lang="en-US" dirty="0">
              <a:latin typeface="Proxima Nova Rg" panose="02000506030000020004" pitchFamily="2" charset="0"/>
              <a:ea typeface="Gotham Book" pitchFamily="2" charset="-128"/>
            </a:endParaRPr>
          </a:p>
          <a:p>
            <a:pPr marL="800100" lvl="1" indent="-34290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Proxima Nova Rg" panose="02000506030000020004" pitchFamily="2" charset="0"/>
                <a:ea typeface="Gotham Book" pitchFamily="2" charset="-128"/>
                <a:hlinkClick r:id="rId3"/>
              </a:rPr>
              <a:t>Sample Lab Report</a:t>
            </a:r>
            <a:endParaRPr lang="en-US" dirty="0">
              <a:latin typeface="Proxima Nova Rg" panose="02000506030000020004" pitchFamily="2" charset="0"/>
              <a:ea typeface="Gotham Book" pitchFamily="2" charset="-128"/>
            </a:endParaRPr>
          </a:p>
          <a:p>
            <a:pPr marL="800100" lvl="1" indent="-34290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Proxima Nova Rg" panose="02000506030000020004" pitchFamily="2" charset="0"/>
                <a:ea typeface="Gotham Book" pitchFamily="2" charset="-128"/>
                <a:hlinkClick r:id="rId4"/>
              </a:rPr>
              <a:t>Writing Professor Lab Report Rubric</a:t>
            </a:r>
            <a:endParaRPr lang="en-US" dirty="0">
              <a:latin typeface="Proxima Nova Rg" panose="02000506030000020004" pitchFamily="2" charset="0"/>
              <a:ea typeface="Gotham Book" pitchFamily="2" charset="-128"/>
            </a:endParaRPr>
          </a:p>
          <a:p>
            <a:pPr algn="l">
              <a:spcAft>
                <a:spcPts val="600"/>
              </a:spcAft>
            </a:pPr>
            <a:r>
              <a:rPr lang="en-US" sz="2000" b="1" dirty="0">
                <a:latin typeface="Proxima Nova Rg" panose="02000506030000020004" pitchFamily="2" charset="0"/>
                <a:ea typeface="Gotham Medium" pitchFamily="2" charset="-128"/>
              </a:rPr>
              <a:t>Writing Center:</a:t>
            </a:r>
          </a:p>
          <a:p>
            <a:pPr marL="800100" lvl="1" indent="-34290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Proxima Nova Rg" panose="02000506030000020004" pitchFamily="2" charset="0"/>
                <a:ea typeface="Gotham Book" pitchFamily="2" charset="-128"/>
              </a:rPr>
              <a:t>Schedule an appointment:</a:t>
            </a:r>
            <a:r>
              <a:rPr lang="en-US" dirty="0"/>
              <a:t> </a:t>
            </a:r>
            <a:r>
              <a:rPr lang="en-US" dirty="0">
                <a:latin typeface="Proxima Nova Rg" panose="02000506030000020004" charset="0"/>
                <a:hlinkClick r:id="rId5"/>
              </a:rPr>
              <a:t>nyupoly.mywconline.com</a:t>
            </a:r>
            <a:endParaRPr lang="en-US" dirty="0">
              <a:latin typeface="Proxima Nova Rg" panose="02000506030000020004" charset="0"/>
            </a:endParaRPr>
          </a:p>
          <a:p>
            <a:pPr marL="800100" lvl="1" indent="-34290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Proxima Nova Rg" panose="02000506030000020004" charset="0"/>
                <a:ea typeface="Gotham Book" pitchFamily="2" charset="-128"/>
              </a:rPr>
              <a:t>Location: 2 MTC, 9</a:t>
            </a:r>
            <a:r>
              <a:rPr lang="en-US" baseline="30000" dirty="0">
                <a:latin typeface="Proxima Nova Rg" panose="02000506030000020004" charset="0"/>
                <a:ea typeface="Gotham Book" pitchFamily="2" charset="-128"/>
              </a:rPr>
              <a:t>th</a:t>
            </a:r>
            <a:r>
              <a:rPr lang="en-US" dirty="0">
                <a:latin typeface="Proxima Nova Rg" panose="02000506030000020004" charset="0"/>
                <a:ea typeface="Gotham Book" pitchFamily="2" charset="-128"/>
              </a:rPr>
              <a:t> Floor</a:t>
            </a:r>
          </a:p>
          <a:p>
            <a:pPr marL="800100" lvl="1" indent="-34290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Proxima Nova Rg" panose="02000506030000020004" charset="0"/>
                <a:ea typeface="Gotham Book" pitchFamily="2" charset="-128"/>
                <a:hlinkClick r:id="rId6"/>
              </a:rPr>
              <a:t>NYU Writing Center Website </a:t>
            </a:r>
            <a:r>
              <a:rPr lang="en-US" dirty="0">
                <a:latin typeface="Proxima Nova Rg" panose="02000506030000020004" charset="0"/>
                <a:ea typeface="Gotham Book" pitchFamily="2" charset="-128"/>
              </a:rPr>
              <a:t>&amp; </a:t>
            </a:r>
            <a:r>
              <a:rPr lang="en-US" dirty="0">
                <a:latin typeface="Proxima Nova Rg" panose="02000506030000020004" charset="0"/>
                <a:ea typeface="Gotham Book" pitchFamily="2" charset="-128"/>
                <a:hlinkClick r:id="rId7"/>
              </a:rPr>
              <a:t>Peer Tutor Program</a:t>
            </a:r>
            <a:endParaRPr lang="en-US" dirty="0">
              <a:latin typeface="Proxima Nova Rg" panose="02000506030000020004" charset="0"/>
              <a:ea typeface="Gotham Book" pitchFamily="2" charset="-128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DB4B0CD-6B70-40D3-BDBA-4CF952B65F63}"/>
              </a:ext>
            </a:extLst>
          </p:cNvPr>
          <p:cNvSpPr/>
          <p:nvPr/>
        </p:nvSpPr>
        <p:spPr>
          <a:xfrm>
            <a:off x="0" y="0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002BACC-BF1A-459A-92B0-AA9D96F3297F}"/>
              </a:ext>
            </a:extLst>
          </p:cNvPr>
          <p:cNvSpPr/>
          <p:nvPr/>
        </p:nvSpPr>
        <p:spPr>
          <a:xfrm>
            <a:off x="0" y="6309681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EA0E7BD-4507-4854-831B-737067B983F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3237" y="6393031"/>
            <a:ext cx="2586446" cy="402883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35B0FC37-D800-49B5-81BB-02B9E89FC7FC}"/>
              </a:ext>
            </a:extLst>
          </p:cNvPr>
          <p:cNvSpPr txBox="1"/>
          <p:nvPr/>
        </p:nvSpPr>
        <p:spPr>
          <a:xfrm>
            <a:off x="10990890" y="5841242"/>
            <a:ext cx="9013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solidFill>
                  <a:prstClr val="black"/>
                </a:solidFill>
                <a:latin typeface="Proxima Nova Lt" panose="02000506030000020004" pitchFamily="50" charset="0"/>
              </a:rPr>
              <a:t>8</a:t>
            </a:r>
          </a:p>
        </p:txBody>
      </p:sp>
      <p:pic>
        <p:nvPicPr>
          <p:cNvPr id="10" name="Picture 9" descr="A picture containing drawing&#10;&#10;Description automatically generated">
            <a:extLst>
              <a:ext uri="{FF2B5EF4-FFF2-40B4-BE49-F238E27FC236}">
                <a16:creationId xmlns:a16="http://schemas.microsoft.com/office/drawing/2014/main" id="{DB81FFFA-8183-4C42-83B9-9AE09962B0E8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301" y="6409360"/>
            <a:ext cx="1313093" cy="359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57421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417</Words>
  <Application>Microsoft Macintosh PowerPoint</Application>
  <PresentationFormat>Widescreen</PresentationFormat>
  <Paragraphs>67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Calibri Light</vt:lpstr>
      <vt:lpstr>Proxima Nova Lt</vt:lpstr>
      <vt:lpstr>Arial</vt:lpstr>
      <vt:lpstr>Proxima Nova Rg</vt:lpstr>
      <vt:lpstr>Gotham Medium</vt:lpstr>
      <vt:lpstr>Calibri</vt:lpstr>
      <vt:lpstr>Office Theme</vt:lpstr>
      <vt:lpstr>CITING SOURCES</vt:lpstr>
      <vt:lpstr>PARAPHRASING CONTENT</vt:lpstr>
      <vt:lpstr>IN-TEXT CITATIONS</vt:lpstr>
      <vt:lpstr>EXAMPLES</vt:lpstr>
      <vt:lpstr>WORKS CITED</vt:lpstr>
      <vt:lpstr>RESOURCES</vt:lpstr>
      <vt:lpstr>PARAGRAPHS &amp; LANGUAGE</vt:lpstr>
      <vt:lpstr>INTRODUCTIONS</vt:lpstr>
      <vt:lpstr>RESOURCES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TWO LINE TITLE</dc:title>
  <dc:creator>Diya</dc:creator>
  <cp:lastModifiedBy>EG</cp:lastModifiedBy>
  <cp:revision>35</cp:revision>
  <dcterms:created xsi:type="dcterms:W3CDTF">2019-06-25T23:10:16Z</dcterms:created>
  <dcterms:modified xsi:type="dcterms:W3CDTF">2024-01-30T16:48:23Z</dcterms:modified>
</cp:coreProperties>
</file>