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4"/>
  </p:notesMasterIdLst>
  <p:sldIdLst>
    <p:sldId id="298" r:id="rId3"/>
    <p:sldId id="258" r:id="rId4"/>
    <p:sldId id="299" r:id="rId5"/>
    <p:sldId id="302" r:id="rId6"/>
    <p:sldId id="319" r:id="rId7"/>
    <p:sldId id="304" r:id="rId8"/>
    <p:sldId id="303" r:id="rId9"/>
    <p:sldId id="320" r:id="rId10"/>
    <p:sldId id="323" r:id="rId11"/>
    <p:sldId id="321" r:id="rId12"/>
    <p:sldId id="322" r:id="rId13"/>
  </p:sldIdLst>
  <p:sldSz cx="12192000" cy="6858000"/>
  <p:notesSz cx="6858000" cy="9144000"/>
  <p:embeddedFontLst>
    <p:embeddedFont>
      <p:font typeface="Gotham Medium" panose="02000604030000020004" pitchFamily="50" charset="0"/>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Proxima Nova Rg" panose="02000506030000020004" pitchFamily="2" charset="0"/>
      <p:regular r:id="rId22"/>
      <p:bold r:id="rId23"/>
      <p:italic r:id="rId24"/>
      <p:boldItalic r:id="rId25"/>
    </p:embeddedFont>
    <p:embeddedFont>
      <p:font typeface="Tahoma" panose="020B0604030504040204" pitchFamily="34" charset="0"/>
      <p:regular r:id="rId26"/>
      <p:bold r:id="rId27"/>
    </p:embeddedFont>
    <p:embeddedFont>
      <p:font typeface="Proxima Nova Lt" panose="020005060300000200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94712"/>
  </p:normalViewPr>
  <p:slideViewPr>
    <p:cSldViewPr snapToGrid="0">
      <p:cViewPr varScale="1">
        <p:scale>
          <a:sx n="83" d="100"/>
          <a:sy n="83"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set up of an experiment, either a null or alternate hypothesis could result in scientific findings and conclusion after completing an  analysis. As discussed last week, the analysis of data allows summarization of the data and the bounds in which a conclusion is valid. </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47952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forming conclusions, there are two important factors to consider: causation and correlation. Correlations show a general trend of variables in a large data set and help to form a mathematical representation from which we may be able to determine causation. Causation means that one observation is directly related to another or connected through a common agent. It is important to note that causation and correlation are not the same. If one variable changes and changes the value of the second variable, that is causation. Correlation merely states that variables are connected in some sort of way.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236624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analysis sometimes requires a lot of statistical background, here are a few easy tips to spot errors in conclusions. A small sample size will not give you results truly representative of the population as a hole. While the minimum value of samples depends on various factors, a good rule of thumb is to think of a small sample size as under 30 samples. While it is necessary for engineers and scientists to be objective, sometimes bias slips into data analysis and conclusions. Confirmation bias uses new findings to support existing beliefs or theories without looking at the results as a whole. Survivorship bias overlooks samples that did not make it past a certain check point and only analyzing data of those samples that made it past the checkpoint. Falsifiability is the capacity for a contraction of the findings based on other evidence. Non-repeatable results </a:t>
            </a:r>
            <a:r>
              <a:rPr lang="en-US" dirty="0" err="1"/>
              <a:t>sugguest</a:t>
            </a:r>
            <a:r>
              <a:rPr lang="en-US" dirty="0"/>
              <a:t> that the experiment may not have been controlled or data may have been falsified. Statistical significance describes if an effect exists while practical significance explains the </a:t>
            </a:r>
            <a:r>
              <a:rPr lang="en-US" dirty="0" err="1"/>
              <a:t>magnitide</a:t>
            </a:r>
            <a:r>
              <a:rPr lang="en-US" dirty="0"/>
              <a:t> of an effect.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93988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complete this design canvas with their SLDP groups regarding their SLDP project**</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404873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8/25/2020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8/25/2020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8/25/2020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8/25/2020</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8/25/2020</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8/25/2020</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8/25/2020</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8/25/2020</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8/25/2020</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8/25/2020</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8/25/2020</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8/25/2020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8/25/2020</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8/25/2020</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8/25/2020</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8/25/2020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8/25/2020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8/25/2020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8/25/2020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8/25/2020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8/25/2020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8/25/2020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8/25/2020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8/25/2020</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youtube.com/watch?v=3kJp8as4fE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7 </a:t>
            </a:r>
            <a:endParaRPr lang="en-US" sz="5400" dirty="0">
              <a:latin typeface="Gotham Medium" panose="02000604030000020004" pitchFamily="50" charset="0"/>
            </a:endParaRP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323672" y="587783"/>
            <a:ext cx="1154465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CANVAS</a:t>
            </a:r>
          </a:p>
        </p:txBody>
      </p:sp>
      <p:pic>
        <p:nvPicPr>
          <p:cNvPr id="10" name="Picture 9">
            <a:extLst>
              <a:ext uri="{FF2B5EF4-FFF2-40B4-BE49-F238E27FC236}">
                <a16:creationId xmlns:a16="http://schemas.microsoft.com/office/drawing/2014/main" id="{05DD0F32-7111-6849-AB18-EA24C43C878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8889" b="14497"/>
          <a:stretch/>
        </p:blipFill>
        <p:spPr>
          <a:xfrm>
            <a:off x="2131798" y="1552930"/>
            <a:ext cx="7928403" cy="4693736"/>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endParaRPr lang="en-US" sz="1600" dirty="0">
              <a:latin typeface="Proxima Nova Lt" panose="02000506030000020004" pitchFamily="50" charset="0"/>
            </a:endParaRPr>
          </a:p>
        </p:txBody>
      </p:sp>
      <p:pic>
        <p:nvPicPr>
          <p:cNvPr id="14" name="Picture 13"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4158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3930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Literature Review</a:t>
            </a:r>
          </a:p>
          <a:p>
            <a:pPr marL="342900" indent="-342900" algn="l">
              <a:buFont typeface="Arial" panose="020B0604020202020204" pitchFamily="34" charset="0"/>
              <a:buChar char="•"/>
            </a:pPr>
            <a:r>
              <a:rPr lang="en-US" dirty="0">
                <a:latin typeface="Proxima Nova Rg" panose="02000506030000020004" pitchFamily="2" charset="0"/>
              </a:rPr>
              <a:t>Connecting Engineering, Design, Analysis &amp; Modeling</a:t>
            </a:r>
          </a:p>
          <a:p>
            <a:pPr marL="342900" indent="-342900" algn="l">
              <a:buFont typeface="Arial" panose="020B0604020202020204" pitchFamily="34" charset="0"/>
              <a:buChar char="•"/>
            </a:pPr>
            <a:r>
              <a:rPr lang="en-US" dirty="0">
                <a:latin typeface="Proxima Nova Rg" panose="02000506030000020004" pitchFamily="2" charset="0"/>
              </a:rPr>
              <a:t>Engineering Design Canvas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flipH="1">
            <a:off x="946860" y="3320734"/>
            <a:ext cx="4485" cy="11094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LITERATURE REVIEW</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12402"/>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57759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RESEARCH FUNDAMENTALS</a:t>
            </a:r>
          </a:p>
        </p:txBody>
      </p:sp>
      <p:pic>
        <p:nvPicPr>
          <p:cNvPr id="14" name="Picture 2" descr="Image result for literature review">
            <a:extLst>
              <a:ext uri="{FF2B5EF4-FFF2-40B4-BE49-F238E27FC236}">
                <a16:creationId xmlns:a16="http://schemas.microsoft.com/office/drawing/2014/main" id="{A9E1FDD5-9DDA-9240-919C-5E60C7F10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684" y="1466252"/>
            <a:ext cx="4910718" cy="48017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literature review">
            <a:extLst>
              <a:ext uri="{FF2B5EF4-FFF2-40B4-BE49-F238E27FC236}">
                <a16:creationId xmlns:a16="http://schemas.microsoft.com/office/drawing/2014/main" id="{B3D00421-C889-134F-AE4B-3AB9998D38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899" t="1406" r="39180" b="76126"/>
          <a:stretch/>
        </p:blipFill>
        <p:spPr bwMode="auto">
          <a:xfrm>
            <a:off x="7132638" y="1548775"/>
            <a:ext cx="1913364" cy="17572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literature review">
            <a:extLst>
              <a:ext uri="{FF2B5EF4-FFF2-40B4-BE49-F238E27FC236}">
                <a16:creationId xmlns:a16="http://schemas.microsoft.com/office/drawing/2014/main" id="{C550210B-5FF2-7348-B321-8E2FC7D9D4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 t="39264" r="76609" b="38419"/>
          <a:stretch/>
        </p:blipFill>
        <p:spPr bwMode="auto">
          <a:xfrm>
            <a:off x="7950663" y="3425447"/>
            <a:ext cx="1814755" cy="17334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literature review">
            <a:extLst>
              <a:ext uri="{FF2B5EF4-FFF2-40B4-BE49-F238E27FC236}">
                <a16:creationId xmlns:a16="http://schemas.microsoft.com/office/drawing/2014/main" id="{181D7E4C-19C6-C641-A085-35339253B1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20" t="76463" r="39465" b="1046"/>
          <a:stretch/>
        </p:blipFill>
        <p:spPr bwMode="auto">
          <a:xfrm>
            <a:off x="9398093" y="2069487"/>
            <a:ext cx="1813989" cy="1733368"/>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B645DCBB-BC28-7741-B539-88828B4FE28B}"/>
              </a:ext>
            </a:extLst>
          </p:cNvPr>
          <p:cNvSpPr/>
          <p:nvPr/>
        </p:nvSpPr>
        <p:spPr>
          <a:xfrm>
            <a:off x="3284006" y="1623742"/>
            <a:ext cx="944880" cy="944880"/>
          </a:xfrm>
          <a:prstGeom prst="ellipse">
            <a:avLst/>
          </a:prstGeom>
          <a:noFill/>
          <a:ln w="76200">
            <a:solidFill>
              <a:srgbClr val="5706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D40C84B-4CDE-1D4F-A4A3-A77F99054817}"/>
              </a:ext>
            </a:extLst>
          </p:cNvPr>
          <p:cNvSpPr/>
          <p:nvPr/>
        </p:nvSpPr>
        <p:spPr>
          <a:xfrm>
            <a:off x="1490991" y="3425447"/>
            <a:ext cx="944880" cy="944880"/>
          </a:xfrm>
          <a:prstGeom prst="ellipse">
            <a:avLst/>
          </a:prstGeom>
          <a:noFill/>
          <a:ln w="76200">
            <a:solidFill>
              <a:srgbClr val="5706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0D6D3F1-291F-F545-8EBE-6FBB6A8E3BE7}"/>
              </a:ext>
            </a:extLst>
          </p:cNvPr>
          <p:cNvSpPr/>
          <p:nvPr/>
        </p:nvSpPr>
        <p:spPr>
          <a:xfrm>
            <a:off x="3284006" y="5139159"/>
            <a:ext cx="944880" cy="1039979"/>
          </a:xfrm>
          <a:prstGeom prst="ellipse">
            <a:avLst/>
          </a:prstGeom>
          <a:noFill/>
          <a:ln w="76200">
            <a:solidFill>
              <a:srgbClr val="57068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0B8B71F-DD05-1140-ADDA-9FFE894E4904}"/>
              </a:ext>
            </a:extLst>
          </p:cNvPr>
          <p:cNvSpPr/>
          <p:nvPr/>
        </p:nvSpPr>
        <p:spPr>
          <a:xfrm>
            <a:off x="6253402" y="5194911"/>
            <a:ext cx="5837917" cy="646331"/>
          </a:xfrm>
          <a:prstGeom prst="rect">
            <a:avLst/>
          </a:prstGeom>
        </p:spPr>
        <p:txBody>
          <a:bodyPr wrap="square">
            <a:spAutoFit/>
          </a:bodyPr>
          <a:lstStyle/>
          <a:p>
            <a:pPr algn="ctr"/>
            <a:r>
              <a:rPr lang="en-US" dirty="0">
                <a:latin typeface="Proxima Nova Rg" panose="02000506030000020004" pitchFamily="2" charset="77"/>
              </a:rPr>
              <a:t>Figure 1: Literature review purpose </a:t>
            </a:r>
            <a:r>
              <a:rPr lang="en-US" dirty="0" smtClean="0">
                <a:latin typeface="Proxima Nova Rg" panose="02000506030000020004" pitchFamily="2" charset="77"/>
              </a:rPr>
              <a:t/>
            </a:r>
            <a:br>
              <a:rPr lang="en-US" dirty="0" smtClean="0">
                <a:latin typeface="Proxima Nova Rg" panose="02000506030000020004" pitchFamily="2" charset="77"/>
              </a:rPr>
            </a:br>
            <a:r>
              <a:rPr lang="en-US" dirty="0" smtClean="0">
                <a:latin typeface="Proxima Nova Rg" panose="02000506030000020004" pitchFamily="2" charset="77"/>
              </a:rPr>
              <a:t>courtesy </a:t>
            </a:r>
            <a:r>
              <a:rPr lang="en-US" dirty="0">
                <a:latin typeface="Proxima Nova Rg" panose="02000506030000020004" pitchFamily="2" charset="77"/>
              </a:rPr>
              <a:t>of Michigan State University </a:t>
            </a:r>
          </a:p>
        </p:txBody>
      </p:sp>
      <p:sp>
        <p:nvSpPr>
          <p:cNvPr id="19" name="TextBox 18">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endParaRPr lang="en-US" sz="1600" dirty="0">
              <a:latin typeface="Proxima Nova Lt" panose="02000506030000020004" pitchFamily="50" charset="0"/>
            </a:endParaRPr>
          </a:p>
        </p:txBody>
      </p:sp>
      <p:pic>
        <p:nvPicPr>
          <p:cNvPr id="24" name="Picture 23"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CONNECTING ENGINEERING, DESIGN, ANALYSIS &amp; MODELING</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9243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206660" y="631669"/>
            <a:ext cx="11978134"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ANALYSIS</a:t>
            </a:r>
          </a:p>
        </p:txBody>
      </p:sp>
      <p:pic>
        <p:nvPicPr>
          <p:cNvPr id="11" name="Picture 2" descr="Figure 3. Null and alternative hypotheses. Every experiment simultaneously tests several hypotheses. In an experiment analyzing the effects between two phenomena, the null hypothesis is there is no difference between those phenomena. An alternative hypothesis states that there is a difference between the phenomena. Different alternative hypotheses will include (1) x is not equal to y, (2) x is greater than y, and (3) x is less than y. ">
            <a:extLst>
              <a:ext uri="{FF2B5EF4-FFF2-40B4-BE49-F238E27FC236}">
                <a16:creationId xmlns:a16="http://schemas.microsoft.com/office/drawing/2014/main" id="{EF7AD7B3-E290-3F46-BCAD-31D58CA80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72" y="2521527"/>
            <a:ext cx="5667203" cy="20779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warosu.org/data/sci/img/0070/77/1424337702401.png">
            <a:extLst>
              <a:ext uri="{FF2B5EF4-FFF2-40B4-BE49-F238E27FC236}">
                <a16:creationId xmlns:a16="http://schemas.microsoft.com/office/drawing/2014/main" id="{FC35C5B0-1BF0-5147-B7D6-B962F04A4F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1232"/>
          <a:stretch/>
        </p:blipFill>
        <p:spPr bwMode="auto">
          <a:xfrm>
            <a:off x="6288091" y="2375969"/>
            <a:ext cx="5571784" cy="237930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89D5946-3900-4D4F-8B13-F38E79B3AA66}"/>
              </a:ext>
            </a:extLst>
          </p:cNvPr>
          <p:cNvSpPr/>
          <p:nvPr/>
        </p:nvSpPr>
        <p:spPr>
          <a:xfrm>
            <a:off x="1350185" y="4838624"/>
            <a:ext cx="9691084" cy="646331"/>
          </a:xfrm>
          <a:prstGeom prst="rect">
            <a:avLst/>
          </a:prstGeom>
        </p:spPr>
        <p:txBody>
          <a:bodyPr wrap="square">
            <a:spAutoFit/>
          </a:bodyPr>
          <a:lstStyle/>
          <a:p>
            <a:pPr algn="ctr"/>
            <a:r>
              <a:rPr lang="en-US" dirty="0">
                <a:latin typeface="Proxima Nova Rg" panose="02000506030000020004" pitchFamily="2" charset="77"/>
              </a:rPr>
              <a:t>Figure 2 &amp; 3: Hypothesis summarization and variability between groups courtesy of The Biology Primer &amp; </a:t>
            </a:r>
            <a:r>
              <a:rPr lang="en-US" dirty="0" err="1">
                <a:latin typeface="Proxima Nova Rg" panose="02000506030000020004" pitchFamily="2" charset="77"/>
              </a:rPr>
              <a:t>Warosu</a:t>
            </a:r>
            <a:endParaRPr lang="en-US" dirty="0">
              <a:latin typeface="Proxima Nova Rg" panose="02000506030000020004" pitchFamily="2" charset="77"/>
            </a:endParaRPr>
          </a:p>
        </p:txBody>
      </p:sp>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endParaRPr lang="en-US" sz="1600" dirty="0">
              <a:latin typeface="Proxima Nova Lt" panose="02000506030000020004" pitchFamily="50" charset="0"/>
            </a:endParaRPr>
          </a:p>
        </p:txBody>
      </p:sp>
      <p:pic>
        <p:nvPicPr>
          <p:cNvPr id="17" name="Picture 16"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11136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CONCLUSIONS</a:t>
            </a:r>
          </a:p>
        </p:txBody>
      </p:sp>
      <p:pic>
        <p:nvPicPr>
          <p:cNvPr id="14" name="Picture 4" descr="Figure 4. Possible relationships between correlated phenomena. Direct causation: x causes y. Reverse causation: y causes x. Common causation: z affects both x and y. Cyclic causation: x affects y, and y affects x. Indirect causation: x affects y, but indirectly through another variable, z.  Coincidence: x and y are related, but there are no known causal relationships. ">
            <a:extLst>
              <a:ext uri="{FF2B5EF4-FFF2-40B4-BE49-F238E27FC236}">
                <a16:creationId xmlns:a16="http://schemas.microsoft.com/office/drawing/2014/main" id="{99143C41-1E7B-9340-A2CD-163D34B7A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954" y="1931992"/>
            <a:ext cx="5099670" cy="35085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correlation graphs">
            <a:extLst>
              <a:ext uri="{FF2B5EF4-FFF2-40B4-BE49-F238E27FC236}">
                <a16:creationId xmlns:a16="http://schemas.microsoft.com/office/drawing/2014/main" id="{BA9C68CB-6FB4-1748-94F5-712172A87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21" y="2927824"/>
            <a:ext cx="5960752" cy="251274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47C3791-B6AD-EA43-AF22-A0DF722B0D77}"/>
              </a:ext>
            </a:extLst>
          </p:cNvPr>
          <p:cNvSpPr/>
          <p:nvPr/>
        </p:nvSpPr>
        <p:spPr>
          <a:xfrm>
            <a:off x="1250458" y="5690457"/>
            <a:ext cx="9691084" cy="369332"/>
          </a:xfrm>
          <a:prstGeom prst="rect">
            <a:avLst/>
          </a:prstGeom>
        </p:spPr>
        <p:txBody>
          <a:bodyPr wrap="square">
            <a:spAutoFit/>
          </a:bodyPr>
          <a:lstStyle/>
          <a:p>
            <a:pPr algn="ctr"/>
            <a:r>
              <a:rPr lang="en-US" dirty="0">
                <a:latin typeface="Proxima Nova Rg" panose="02000506030000020004" pitchFamily="2" charset="77"/>
              </a:rPr>
              <a:t>Figure 4 &amp; 5: Causation and correlations courtesy of CQE Academy</a:t>
            </a:r>
          </a:p>
        </p:txBody>
      </p:sp>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ERRORS</a:t>
            </a:r>
          </a:p>
        </p:txBody>
      </p:sp>
      <p:sp>
        <p:nvSpPr>
          <p:cNvPr id="2" name="Rectangle 1">
            <a:extLst>
              <a:ext uri="{FF2B5EF4-FFF2-40B4-BE49-F238E27FC236}">
                <a16:creationId xmlns:a16="http://schemas.microsoft.com/office/drawing/2014/main" id="{F5521610-5F7B-EE48-91A2-AC00AF7C5BCA}"/>
              </a:ext>
            </a:extLst>
          </p:cNvPr>
          <p:cNvSpPr/>
          <p:nvPr/>
        </p:nvSpPr>
        <p:spPr>
          <a:xfrm>
            <a:off x="1376460" y="2038217"/>
            <a:ext cx="6096000" cy="3770263"/>
          </a:xfrm>
          <a:prstGeom prst="rect">
            <a:avLst/>
          </a:prstGeom>
        </p:spPr>
        <p:txBody>
          <a:bodyPr>
            <a:spAutoFit/>
          </a:bodyPr>
          <a:lstStyle/>
          <a:p>
            <a:pPr marL="342900" indent="-342900">
              <a:spcBef>
                <a:spcPts val="600"/>
              </a:spcBef>
              <a:spcAft>
                <a:spcPts val="0"/>
              </a:spcAft>
              <a:buFont typeface="Arial" panose="020B0604020202020204" pitchFamily="34" charset="0"/>
              <a:buChar char="•"/>
            </a:pPr>
            <a:r>
              <a:rPr lang="en-US" altLang="en-US" sz="2800" dirty="0">
                <a:solidFill>
                  <a:srgbClr val="000066"/>
                </a:solidFill>
                <a:latin typeface="Proxima Nova Rg" panose="02000506030000020004" pitchFamily="2" charset="77"/>
              </a:rPr>
              <a:t>Small sample size (&lt;30)</a:t>
            </a:r>
          </a:p>
          <a:p>
            <a:pPr marL="342900" indent="-342900">
              <a:spcBef>
                <a:spcPts val="600"/>
              </a:spcBef>
              <a:spcAft>
                <a:spcPts val="0"/>
              </a:spcAft>
              <a:buFont typeface="Arial" panose="020B0604020202020204" pitchFamily="34" charset="0"/>
              <a:buChar char="•"/>
            </a:pPr>
            <a:r>
              <a:rPr lang="en-US" altLang="en-US" sz="2800" dirty="0">
                <a:solidFill>
                  <a:srgbClr val="000066"/>
                </a:solidFill>
                <a:latin typeface="Proxima Nova Rg" panose="02000506030000020004" pitchFamily="2" charset="77"/>
              </a:rPr>
              <a:t>Bias (confirmation and survivorship)</a:t>
            </a:r>
          </a:p>
          <a:p>
            <a:pPr marL="342900" indent="-342900">
              <a:spcBef>
                <a:spcPts val="600"/>
              </a:spcBef>
              <a:spcAft>
                <a:spcPts val="0"/>
              </a:spcAft>
              <a:buFont typeface="Arial" panose="020B0604020202020204" pitchFamily="34" charset="0"/>
              <a:buChar char="•"/>
            </a:pPr>
            <a:r>
              <a:rPr lang="en-US" altLang="en-US" sz="2800" dirty="0">
                <a:solidFill>
                  <a:srgbClr val="000066"/>
                </a:solidFill>
                <a:latin typeface="Proxima Nova Rg" panose="02000506030000020004" pitchFamily="2" charset="77"/>
                <a:hlinkClick r:id="rId4"/>
              </a:rPr>
              <a:t>Falsifiability</a:t>
            </a:r>
            <a:endParaRPr lang="en-US" altLang="en-US" sz="2800" dirty="0">
              <a:solidFill>
                <a:srgbClr val="000066"/>
              </a:solidFill>
              <a:latin typeface="Proxima Nova Rg" panose="02000506030000020004" pitchFamily="2" charset="77"/>
            </a:endParaRPr>
          </a:p>
          <a:p>
            <a:pPr marL="342900" indent="-342900">
              <a:spcBef>
                <a:spcPts val="600"/>
              </a:spcBef>
              <a:spcAft>
                <a:spcPts val="0"/>
              </a:spcAft>
              <a:buFont typeface="Arial" panose="020B0604020202020204" pitchFamily="34" charset="0"/>
              <a:buChar char="•"/>
            </a:pPr>
            <a:r>
              <a:rPr lang="en-US" altLang="en-US" sz="2800" dirty="0">
                <a:solidFill>
                  <a:srgbClr val="000066"/>
                </a:solidFill>
                <a:latin typeface="Proxima Nova Rg" panose="02000506030000020004" pitchFamily="2" charset="77"/>
              </a:rPr>
              <a:t>No peer review (not repeatable)</a:t>
            </a:r>
          </a:p>
          <a:p>
            <a:pPr marL="342900" indent="-342900">
              <a:spcBef>
                <a:spcPts val="600"/>
              </a:spcBef>
              <a:spcAft>
                <a:spcPts val="0"/>
              </a:spcAft>
              <a:buFont typeface="Arial" panose="020B0604020202020204" pitchFamily="34" charset="0"/>
              <a:buChar char="•"/>
            </a:pPr>
            <a:r>
              <a:rPr lang="en-US" altLang="en-US" sz="2800" dirty="0">
                <a:solidFill>
                  <a:srgbClr val="000066"/>
                </a:solidFill>
                <a:latin typeface="Proxima Nova Rg" panose="02000506030000020004" pitchFamily="2" charset="77"/>
              </a:rPr>
              <a:t>Statistical significance vs. practical significance</a:t>
            </a:r>
          </a:p>
          <a:p>
            <a:pPr marL="342900" indent="-342900">
              <a:spcBef>
                <a:spcPts val="600"/>
              </a:spcBef>
              <a:spcAft>
                <a:spcPts val="0"/>
              </a:spcAft>
              <a:buFont typeface="Arial" panose="020B0604020202020204" pitchFamily="34" charset="0"/>
              <a:buChar char="•"/>
            </a:pPr>
            <a:r>
              <a:rPr lang="en-US" altLang="en-US" sz="2800" dirty="0">
                <a:solidFill>
                  <a:srgbClr val="000066"/>
                </a:solidFill>
                <a:latin typeface="Proxima Nova Rg" panose="02000506030000020004" pitchFamily="2" charset="77"/>
              </a:rPr>
              <a:t>Correlation vs. causation</a:t>
            </a:r>
            <a:r>
              <a:rPr lang="en-US" altLang="en-US" dirty="0">
                <a:solidFill>
                  <a:srgbClr val="000066"/>
                </a:solidFill>
                <a:latin typeface="Tahoma" pitchFamily="34" charset="0"/>
              </a:rPr>
              <a:t/>
            </a:r>
            <a:br>
              <a:rPr lang="en-US" altLang="en-US" dirty="0">
                <a:solidFill>
                  <a:srgbClr val="000066"/>
                </a:solidFill>
                <a:latin typeface="Tahoma" pitchFamily="34" charset="0"/>
              </a:rPr>
            </a:br>
            <a:endParaRPr lang="en-US" altLang="en-US" dirty="0">
              <a:solidFill>
                <a:srgbClr val="000066"/>
              </a:solidFill>
              <a:latin typeface="Tahoma" pitchFamily="34" charset="0"/>
            </a:endParaRPr>
          </a:p>
        </p:txBody>
      </p:sp>
      <p:sp>
        <p:nvSpPr>
          <p:cNvPr id="10" name="TextBox 9">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255598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smtClean="0">
                <a:latin typeface="Gotham Medium" panose="02000604030000020004" pitchFamily="50" charset="0"/>
              </a:rPr>
              <a:t>ENGINEERING DESIGN CANVAS</a:t>
            </a:r>
            <a:endParaRPr lang="en-US" sz="5400" dirty="0">
              <a:latin typeface="Gotham Medium" panose="02000604030000020004" pitchFamily="50"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244491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TotalTime>
  <Words>477</Words>
  <Application>Microsoft Office PowerPoint</Application>
  <PresentationFormat>Widescreen</PresentationFormat>
  <Paragraphs>38</Paragraphs>
  <Slides>11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Gotham Medium</vt:lpstr>
      <vt:lpstr>Calibri</vt:lpstr>
      <vt:lpstr>Arial</vt:lpstr>
      <vt:lpstr>Calibri Light</vt:lpstr>
      <vt:lpstr>Proxima Nova Rg</vt:lpstr>
      <vt:lpstr>Tahoma</vt:lpstr>
      <vt:lpstr>Proxima Nova Lt</vt:lpstr>
      <vt:lpstr>Office Theme</vt:lpstr>
      <vt:lpstr>Custom Design</vt:lpstr>
      <vt:lpstr>RECITATION 7 </vt:lpstr>
      <vt:lpstr>AGENDA</vt:lpstr>
      <vt:lpstr>LITERATURE REVIEW</vt:lpstr>
      <vt:lpstr>PowerPoint Presentation</vt:lpstr>
      <vt:lpstr>CONNECTING ENGINEERING, DESIGN, ANALYSIS &amp; MODELING</vt:lpstr>
      <vt:lpstr>PowerPoint Presentation</vt:lpstr>
      <vt:lpstr>PowerPoint Presentation</vt:lpstr>
      <vt:lpstr>PowerPoint Presentation</vt:lpstr>
      <vt:lpstr>ENGINEERING DESIGN CANVAS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7</dc:title>
  <dc:creator>Diya</dc:creator>
  <cp:lastModifiedBy>Diya Mulay</cp:lastModifiedBy>
  <cp:revision>10</cp:revision>
  <dcterms:created xsi:type="dcterms:W3CDTF">2020-08-24T07:03:47Z</dcterms:created>
  <dcterms:modified xsi:type="dcterms:W3CDTF">2020-08-25T18:34:55Z</dcterms:modified>
  <cp:contentStatus/>
</cp:coreProperties>
</file>