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64" r:id="rId10"/>
    <p:sldId id="275" r:id="rId11"/>
    <p:sldId id="276" r:id="rId12"/>
    <p:sldId id="277" r:id="rId13"/>
    <p:sldId id="266" r:id="rId14"/>
    <p:sldId id="267" r:id="rId15"/>
    <p:sldId id="268" r:id="rId16"/>
    <p:sldId id="265" r:id="rId17"/>
    <p:sldId id="278" r:id="rId18"/>
    <p:sldId id="270" r:id="rId19"/>
    <p:sldId id="271" r:id="rId20"/>
    <p:sldId id="272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353" autoAdjust="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53928-F5D4-4551-9196-0B34683DD470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47AB-26F9-42CF-9E6F-265F956E2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D47AB-26F9-42CF-9E6F-265F956E2D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19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40924" y="3543300"/>
            <a:ext cx="3710152" cy="27432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11" name="Picture 1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12192000" cy="3195881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0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 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 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1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C4E8-95F1-4BAF-9024-4DE4F8F5D4A5}" type="datetimeFigureOut">
              <a:rPr lang="en-US" smtClean="0"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1DBA-AC74-4466-8E52-E461CACFA2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anual.eg.poly.edu/images/0/08/Lab_renewener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207" y="2825539"/>
            <a:ext cx="2737586" cy="342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90058"/>
            <a:ext cx="12192000" cy="3195881"/>
          </a:xfrm>
        </p:spPr>
        <p:txBody>
          <a:bodyPr/>
          <a:lstStyle/>
          <a:p>
            <a:r>
              <a:rPr lang="en-US" sz="8000" b="1" dirty="0"/>
              <a:t>Sustainable Energy Vehicle Competition</a:t>
            </a:r>
          </a:p>
        </p:txBody>
      </p:sp>
    </p:spTree>
    <p:extLst>
      <p:ext uri="{BB962C8B-B14F-4D97-AF65-F5344CB8AC3E}">
        <p14:creationId xmlns:p14="http://schemas.microsoft.com/office/powerpoint/2010/main" val="2262380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Capacitors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0" y="802978"/>
            <a:ext cx="12192000" cy="53397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CN" dirty="0"/>
              <a:t>Store electrical energy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1 F (Farad) polarized capacitor</a:t>
            </a:r>
          </a:p>
          <a:p>
            <a:pPr marL="457200" indent="0">
              <a:buNone/>
            </a:pPr>
            <a:endParaRPr kumimoji="1" lang="zh-CN" altLang="en-US" dirty="0"/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7907642" y="2417540"/>
          <a:ext cx="3084512" cy="231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Bitmap Image" r:id="rId3" imgW="6095238" imgH="4571429" progId="PBrush">
                  <p:embed/>
                </p:oleObj>
              </mc:Choice>
              <mc:Fallback>
                <p:oleObj name="Bitmap Image" r:id="rId3" imgW="6095238" imgH="4571429" progId="PBrush">
                  <p:embed/>
                  <p:pic>
                    <p:nvPicPr>
                      <p:cNvPr id="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7642" y="2417540"/>
                        <a:ext cx="3084512" cy="231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769" y="2857112"/>
            <a:ext cx="3052178" cy="343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"/>
          <p:cNvSpPr>
            <a:spLocks noChangeShapeType="1"/>
          </p:cNvSpPr>
          <p:nvPr/>
        </p:nvSpPr>
        <p:spPr bwMode="auto">
          <a:xfrm flipV="1">
            <a:off x="7648879" y="3136678"/>
            <a:ext cx="1566863" cy="2028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899579" y="5068665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Positive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9825665" y="5195961"/>
            <a:ext cx="1987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Negative</a:t>
            </a: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 flipV="1">
            <a:off x="9780334" y="3298079"/>
            <a:ext cx="1112131" cy="185978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38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Capacitor Charging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CN" sz="3200" dirty="0"/>
              <a:t>Capacitor charge limit is restricted by charge voltage</a:t>
            </a:r>
          </a:p>
          <a:p>
            <a:pPr>
              <a:lnSpc>
                <a:spcPct val="150000"/>
              </a:lnSpc>
            </a:pPr>
            <a:r>
              <a:rPr kumimoji="1" lang="en-US" altLang="zh-CN" sz="3200" dirty="0"/>
              <a:t>Maximizing applied voltage maximizes energy stored</a:t>
            </a:r>
          </a:p>
          <a:p>
            <a:pPr>
              <a:lnSpc>
                <a:spcPct val="150000"/>
              </a:lnSpc>
            </a:pPr>
            <a:r>
              <a:rPr kumimoji="1" lang="en-US" altLang="zh-CN" sz="3200" dirty="0"/>
              <a:t>Capacitor is charged in time increments called the time constant (tau):</a:t>
            </a:r>
          </a:p>
          <a:p>
            <a:pPr marL="457200" indent="0">
              <a:buNone/>
            </a:pPr>
            <a:endParaRPr kumimoji="1" lang="zh-CN" alt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21587" y="4238521"/>
            <a:ext cx="45720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l-GR" altLang="en-US" sz="6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altLang="en-US" sz="600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= RC</a:t>
            </a:r>
          </a:p>
          <a:p>
            <a:pPr algn="ctr">
              <a:lnSpc>
                <a:spcPct val="90000"/>
              </a:lnSpc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 = resistance, C = capacitance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3886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Percentage Charged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CN" dirty="0"/>
              <a:t>Charge is logarithmic</a:t>
            </a:r>
          </a:p>
          <a:p>
            <a:pPr lvl="1">
              <a:lnSpc>
                <a:spcPct val="150000"/>
              </a:lnSpc>
            </a:pPr>
            <a:r>
              <a:rPr kumimoji="1" lang="en-US" altLang="zh-CN" dirty="0"/>
              <a:t>It takes </a:t>
            </a:r>
            <a:r>
              <a:rPr kumimoji="1" lang="en-US" altLang="zh-CN" dirty="0">
                <a:solidFill>
                  <a:srgbClr val="000000"/>
                </a:solidFill>
              </a:rPr>
              <a:t>approximately 4</a:t>
            </a:r>
            <a:r>
              <a:rPr lang="el-G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/>
                <a:cs typeface="Arial"/>
              </a:rPr>
              <a:t>to charge the capacitor</a:t>
            </a:r>
          </a:p>
          <a:p>
            <a:pPr marL="914400" lvl="1" indent="0">
              <a:lnSpc>
                <a:spcPct val="150000"/>
              </a:lnSpc>
              <a:buNone/>
            </a:pPr>
            <a:r>
              <a:rPr kumimoji="1" lang="en-US" altLang="zh-CN" dirty="0">
                <a:solidFill>
                  <a:srgbClr val="000000"/>
                </a:solidFill>
                <a:latin typeface="Arial"/>
                <a:cs typeface="Arial"/>
              </a:rPr>
              <a:t>Ex: </a:t>
            </a:r>
            <a:endParaRPr kumimoji="1" lang="zh-CN" alt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814" y="2611131"/>
            <a:ext cx="6701252" cy="378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73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327" y="1621227"/>
            <a:ext cx="2343673" cy="259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731520"/>
            <a:ext cx="5646420" cy="53397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Horizon Wind-Turbine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Solar Battery Panels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Water Turbine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Adjustable Table fan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Heat Lamp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DMM (Digital Multi-meter)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Music Voltmeter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3V DC Motor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1 Farad 2.5V Capacitor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40630" y="731520"/>
            <a:ext cx="5676900" cy="500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Alligator cable sets </a:t>
            </a:r>
          </a:p>
          <a:p>
            <a:pPr marL="6858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Standard Lego Car Chassis plus Lego parts kit </a:t>
            </a:r>
          </a:p>
          <a:p>
            <a:pPr marL="6858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Mini Electric propeller</a:t>
            </a:r>
          </a:p>
          <a:p>
            <a:pPr marL="6858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LED (Light Emitting Diode)</a:t>
            </a:r>
          </a:p>
          <a:p>
            <a:pPr marL="6858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Lego to Alligator Cable Clip Connector </a:t>
            </a:r>
          </a:p>
          <a:p>
            <a:pPr marL="6858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Scissors </a:t>
            </a:r>
          </a:p>
          <a:p>
            <a:pPr marL="6858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Tape </a:t>
            </a:r>
          </a:p>
          <a:p>
            <a:pPr marL="6858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28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280" y="4585407"/>
            <a:ext cx="2471873" cy="162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153" y="4585407"/>
            <a:ext cx="2638400" cy="162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118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Materials Price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1205345"/>
            <a:ext cx="12192000" cy="529430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Horizon </a:t>
            </a:r>
            <a:r>
              <a:rPr lang="en-US" altLang="en-US" dirty="0"/>
              <a:t>Wind-Turbine ($7.50/each)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Solar Battery Panels ($10.00/each)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Water Turbine ($5.00/each)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1 Farad 5.5V Capacitor ($3.00/each)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Alligator cable sets ($0.50/each pair)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Lego to Alligator Cable Clip Connector ($0.10/each)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Duct Tape ($0.10/feet)</a:t>
            </a:r>
          </a:p>
        </p:txBody>
      </p:sp>
    </p:spTree>
    <p:extLst>
      <p:ext uri="{BB962C8B-B14F-4D97-AF65-F5344CB8AC3E}">
        <p14:creationId xmlns:p14="http://schemas.microsoft.com/office/powerpoint/2010/main" val="996880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1205345"/>
            <a:ext cx="12192000" cy="523168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en-US" dirty="0"/>
              <a:t>Part 1: Test the power storage device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en-US" dirty="0"/>
              <a:t>Capacitor </a:t>
            </a:r>
          </a:p>
          <a:p>
            <a:pPr>
              <a:spcBef>
                <a:spcPts val="600"/>
              </a:spcBef>
              <a:defRPr/>
            </a:pPr>
            <a:r>
              <a:rPr lang="en-US" dirty="0"/>
              <a:t>Part 2: </a:t>
            </a:r>
            <a:r>
              <a:rPr lang="en-US" altLang="en-US" dirty="0"/>
              <a:t>Test the assigned power source using music voltmeter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en-US" dirty="0"/>
              <a:t>Solar panel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en-US" dirty="0"/>
              <a:t>Wind turbine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en-US" dirty="0"/>
              <a:t>Water turbine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dirty="0"/>
              <a:t>Part 3: Design a sustainable energy car using the power source of your choice and capacitors</a:t>
            </a:r>
          </a:p>
        </p:txBody>
      </p:sp>
    </p:spTree>
    <p:extLst>
      <p:ext uri="{BB962C8B-B14F-4D97-AF65-F5344CB8AC3E}">
        <p14:creationId xmlns:p14="http://schemas.microsoft.com/office/powerpoint/2010/main" val="2552206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Competition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1051559"/>
            <a:ext cx="12192000" cy="5339751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Power </a:t>
            </a:r>
            <a:r>
              <a:rPr lang="en-US" altLang="en-US" dirty="0"/>
              <a:t>storage device must be contained in the car</a:t>
            </a:r>
          </a:p>
          <a:p>
            <a:pPr>
              <a:spcBef>
                <a:spcPct val="20000"/>
              </a:spcBef>
            </a:pPr>
            <a:r>
              <a:rPr lang="en-US" altLang="en-US" dirty="0"/>
              <a:t>The sustainable energy car may not be pushed or launched </a:t>
            </a:r>
          </a:p>
          <a:p>
            <a:pPr>
              <a:spcBef>
                <a:spcPct val="20000"/>
              </a:spcBef>
            </a:pPr>
            <a:r>
              <a:rPr lang="en-US" altLang="en-US" dirty="0"/>
              <a:t>The sustainable energy car should not be touched after it has started to move</a:t>
            </a:r>
          </a:p>
          <a:p>
            <a:pPr>
              <a:spcBef>
                <a:spcPct val="20000"/>
              </a:spcBef>
            </a:pPr>
            <a:r>
              <a:rPr lang="en-US" altLang="en-US" dirty="0"/>
              <a:t>The car will run for up to five minutes or until the car comes to a stop</a:t>
            </a:r>
          </a:p>
        </p:txBody>
      </p:sp>
    </p:spTree>
    <p:extLst>
      <p:ext uri="{BB962C8B-B14F-4D97-AF65-F5344CB8AC3E}">
        <p14:creationId xmlns:p14="http://schemas.microsoft.com/office/powerpoint/2010/main" val="3089087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B24925-B39C-48F6-A5AE-73DA71090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Competition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A08479-B4C4-4C4D-B6F9-7C1BFC83BD78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pPr marL="45720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𝑑𝑖𝑠𝑡𝑎𝑛𝑐𝑒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[$]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pPr marL="457200" indent="0">
                  <a:buNone/>
                </a:pPr>
                <a:endParaRPr lang="en-US" dirty="0"/>
              </a:p>
              <a:p>
                <a:pPr marL="457200" indent="0">
                  <a:buNone/>
                </a:pPr>
                <a:r>
                  <a:rPr lang="en-US" sz="3200" dirty="0"/>
                  <a:t>Where distance is measured in feet (1 tile = 1 </a:t>
                </a:r>
                <a:r>
                  <a:rPr lang="en-US" sz="3200" dirty="0" err="1"/>
                  <a:t>ft</a:t>
                </a:r>
                <a:r>
                  <a:rPr lang="en-US" sz="3200" dirty="0"/>
                  <a:t>), time is time elapsed for the trial, and cost is the total cost of constructing the car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A08479-B4C4-4C4D-B6F9-7C1BFC83BD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r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361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Assignment: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Team lab report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Title page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Discussion of topics in the manual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Include a picture of your vehicle 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Scan in lab notes (ask TA for assistance)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TA must initial that table and graph were completed</a:t>
            </a:r>
          </a:p>
        </p:txBody>
      </p:sp>
    </p:spTree>
    <p:extLst>
      <p:ext uri="{BB962C8B-B14F-4D97-AF65-F5344CB8AC3E}">
        <p14:creationId xmlns:p14="http://schemas.microsoft.com/office/powerpoint/2010/main" val="1410764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Assignment: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9"/>
            <a:ext cx="12192000" cy="533975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Team presentation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State rules of competition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Describe your design and its concepts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Include table of class results, cost and photo/video of design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How could your current design be improved?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Refer to “Creating PowerPoint Presentations” found on </a:t>
            </a:r>
            <a:br>
              <a:rPr lang="en-US" altLang="en-US" dirty="0"/>
            </a:br>
            <a:r>
              <a:rPr lang="en-US" altLang="en-US" dirty="0"/>
              <a:t>EG website</a:t>
            </a:r>
          </a:p>
          <a:p>
            <a:pPr>
              <a:lnSpc>
                <a:spcPct val="15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057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731520"/>
            <a:ext cx="12192000" cy="566927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Experimental Objective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Background Information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Materials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Procedure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Assignment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Closing</a:t>
            </a:r>
          </a:p>
        </p:txBody>
      </p:sp>
    </p:spTree>
    <p:extLst>
      <p:ext uri="{BB962C8B-B14F-4D97-AF65-F5344CB8AC3E}">
        <p14:creationId xmlns:p14="http://schemas.microsoft.com/office/powerpoint/2010/main" val="2211271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en-US" dirty="0"/>
              <a:t>Have all </a:t>
            </a:r>
            <a:r>
              <a:rPr lang="en-US" altLang="en-US" dirty="0"/>
              <a:t>original data signed by TA</a:t>
            </a:r>
          </a:p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en-US" altLang="en-US" dirty="0"/>
              <a:t>Submit all work electronically</a:t>
            </a:r>
          </a:p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en-US" altLang="en-US" dirty="0"/>
              <a:t>Clean up workstations </a:t>
            </a:r>
          </a:p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en-US" altLang="en-US" dirty="0"/>
              <a:t>Return all materials to 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70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Sustainable Energy Vehicle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endParaRPr lang="en-US" sz="4000" dirty="0"/>
          </a:p>
          <a:p>
            <a:pPr marL="457200" indent="0" algn="ctr">
              <a:buNone/>
            </a:pPr>
            <a:r>
              <a:rPr lang="en-US" sz="4000" dirty="0"/>
              <a:t>QUESTIONS?</a:t>
            </a:r>
          </a:p>
        </p:txBody>
      </p:sp>
      <p:pic>
        <p:nvPicPr>
          <p:cNvPr id="4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682" y="3584274"/>
            <a:ext cx="2423786" cy="24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767" y="3584274"/>
            <a:ext cx="2423786" cy="24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071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Experimental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Test </a:t>
            </a:r>
            <a:r>
              <a:rPr lang="en-US" altLang="en-US" dirty="0"/>
              <a:t>the capabilities of solar panels, wind turbines, and hydroelectric turbines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dirty="0"/>
              <a:t>Test the capabilities of capacitors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dirty="0"/>
              <a:t>Design a sustainable energy car to compete against other groups</a:t>
            </a:r>
          </a:p>
        </p:txBody>
      </p:sp>
    </p:spTree>
    <p:extLst>
      <p:ext uri="{BB962C8B-B14F-4D97-AF65-F5344CB8AC3E}">
        <p14:creationId xmlns:p14="http://schemas.microsoft.com/office/powerpoint/2010/main" val="125428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Renewable energy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Solar panels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Wind-turbine technology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Hydroelectric generation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Electronic components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6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Renewable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1257299"/>
            <a:ext cx="12192000" cy="53397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Harnessed from natural resources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Clean energy sources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Sources for energy are abundant</a:t>
            </a:r>
            <a:br>
              <a:rPr lang="en-US" altLang="en-US" dirty="0"/>
            </a:br>
            <a:r>
              <a:rPr lang="en-US" altLang="en-US" dirty="0"/>
              <a:t> in supply</a:t>
            </a:r>
            <a:r>
              <a:rPr lang="en-US" altLang="en-US" baseline="30000" dirty="0"/>
              <a:t>[1]</a:t>
            </a:r>
          </a:p>
        </p:txBody>
      </p:sp>
      <p:pic>
        <p:nvPicPr>
          <p:cNvPr id="4" name="Picture 2" descr="http://www.renewablepowernews.com/wp-content/uploads/re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232" y="1257299"/>
            <a:ext cx="4456768" cy="395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001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Solar Panels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9"/>
            <a:ext cx="7797800" cy="53397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Made from</a:t>
            </a:r>
            <a:r>
              <a:rPr lang="en-US" dirty="0">
                <a:solidFill>
                  <a:srgbClr val="000066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/>
              <a:t>silicon or copper indium gallium (di)selenide (CIGS)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Converts sunlight to electrical current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Absorbed sunlight excites electrons to allow freedom of motion (generates an electric current)</a:t>
            </a:r>
            <a:r>
              <a:rPr lang="en-US" altLang="en-US" baseline="30000" dirty="0"/>
              <a:t>[2]</a:t>
            </a:r>
          </a:p>
        </p:txBody>
      </p:sp>
      <p:pic>
        <p:nvPicPr>
          <p:cNvPr id="4" name="Picture 2" descr="http://www.agc-flatglass.com/01/MyImages/Solar_new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76" y="1303020"/>
            <a:ext cx="5200604" cy="374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379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Wind-Turbine Technology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-205740" y="914397"/>
            <a:ext cx="9761220" cy="533975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Use </a:t>
            </a:r>
            <a:r>
              <a:rPr lang="en-US" altLang="en-US" dirty="0"/>
              <a:t>pressure difference generated by </a:t>
            </a:r>
            <a:br>
              <a:rPr lang="en-US" altLang="en-US" dirty="0"/>
            </a:br>
            <a:r>
              <a:rPr lang="en-US" altLang="en-US" dirty="0"/>
              <a:t>the wind to spin the turbine blades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dirty="0"/>
              <a:t>Converts mechanical energy into </a:t>
            </a:r>
            <a:br>
              <a:rPr lang="en-US" altLang="en-US" dirty="0"/>
            </a:br>
            <a:r>
              <a:rPr lang="en-US" altLang="en-US" dirty="0"/>
              <a:t>electrical energy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dirty="0"/>
              <a:t>The wind vane is used to determine the direction the wind-turbine will face</a:t>
            </a:r>
            <a:r>
              <a:rPr lang="en-US" altLang="en-US" baseline="30000" dirty="0"/>
              <a:t>[3]</a:t>
            </a:r>
          </a:p>
        </p:txBody>
      </p:sp>
      <p:pic>
        <p:nvPicPr>
          <p:cNvPr id="4" name="Picture 2" descr="http://www.freeelectricpower.net/wp-content/plugins/RSSPoster_PRO/cache/4ff4f_wind-turb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828" y="2301395"/>
            <a:ext cx="3101371" cy="295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267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Hydroelectric Generation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-205740" y="914397"/>
            <a:ext cx="11763756" cy="5339751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dirty="0"/>
              <a:t>Nearly identical to wind turbine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dirty="0"/>
              <a:t>Geographically constrained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dirty="0"/>
              <a:t>Largest source of renewable energy generation</a:t>
            </a:r>
          </a:p>
        </p:txBody>
      </p:sp>
      <p:pic>
        <p:nvPicPr>
          <p:cNvPr id="5" name="Picture 4" descr="https://lh4.googleusercontent.com/eVEfVAp4mEnxnW2YpgVjFg2Wp3vU36ctZBwipsp-p6Y5W3f2-S52jG6bV8M0nDk3ILZRNIAn3puYM_nq2hLSNv6fITvC8adjaXrry5ALz2qCaKgHbQ0-ANIDZC43PHF_eVGWbb7j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91" y="3549553"/>
            <a:ext cx="4317365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617" y="3559340"/>
            <a:ext cx="4558913" cy="258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69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Capacitors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 capacitor </a:t>
            </a:r>
            <a:r>
              <a:rPr lang="en-US" altLang="en-US" dirty="0"/>
              <a:t>is an electrical device used to store charge 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Capacitors can be connected in parallel (increases charge stored) and in series (increases voltage stored)</a:t>
            </a:r>
            <a:r>
              <a:rPr lang="en-US" altLang="en-US" baseline="30000" dirty="0"/>
              <a:t>[5]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72" y="3213009"/>
            <a:ext cx="4590097" cy="2908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909" y="2788864"/>
            <a:ext cx="4595951" cy="333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929440"/>
      </p:ext>
    </p:extLst>
  </p:cSld>
  <p:clrMapOvr>
    <a:masterClrMapping/>
  </p:clrMapOvr>
</p:sld>
</file>

<file path=ppt/theme/theme1.xml><?xml version="1.0" encoding="utf-8"?>
<a:theme xmlns:a="http://schemas.openxmlformats.org/drawingml/2006/main" name="EG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ppt" id="{E8BD0D52-E5DA-4702-BCDB-1B619DC0289C}" vid="{20C0CA4F-22CB-4C99-A5C0-9CF425B767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ppt</Template>
  <TotalTime>361</TotalTime>
  <Words>595</Words>
  <Application>Microsoft Office PowerPoint</Application>
  <PresentationFormat>Widescreen</PresentationFormat>
  <Paragraphs>119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 Math</vt:lpstr>
      <vt:lpstr>Tahoma</vt:lpstr>
      <vt:lpstr>Times New Roman</vt:lpstr>
      <vt:lpstr>EG template</vt:lpstr>
      <vt:lpstr>Bitmap Image</vt:lpstr>
      <vt:lpstr>Sustainable Energy Vehicle Competition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General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Renewable Energy Lab</dc:title>
  <dc:creator>Eve Fishinevich</dc:creator>
  <cp:lastModifiedBy>Amanda Zhou</cp:lastModifiedBy>
  <cp:revision>54</cp:revision>
  <dcterms:created xsi:type="dcterms:W3CDTF">2016-10-15T16:32:40Z</dcterms:created>
  <dcterms:modified xsi:type="dcterms:W3CDTF">2019-08-22T14:46:31Z</dcterms:modified>
</cp:coreProperties>
</file>