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9" r:id="rId2"/>
  </p:sldMasterIdLst>
  <p:notesMasterIdLst>
    <p:notesMasterId r:id="rId25"/>
  </p:notesMasterIdLst>
  <p:sldIdLst>
    <p:sldId id="289" r:id="rId3"/>
    <p:sldId id="290" r:id="rId4"/>
    <p:sldId id="291" r:id="rId5"/>
    <p:sldId id="310" r:id="rId6"/>
    <p:sldId id="311" r:id="rId7"/>
    <p:sldId id="312" r:id="rId8"/>
    <p:sldId id="313" r:id="rId9"/>
    <p:sldId id="314" r:id="rId10"/>
    <p:sldId id="315" r:id="rId11"/>
    <p:sldId id="324" r:id="rId12"/>
    <p:sldId id="325" r:id="rId13"/>
    <p:sldId id="326" r:id="rId14"/>
    <p:sldId id="327" r:id="rId15"/>
    <p:sldId id="328" r:id="rId16"/>
    <p:sldId id="323" r:id="rId17"/>
    <p:sldId id="322" r:id="rId18"/>
    <p:sldId id="320" r:id="rId19"/>
    <p:sldId id="321" r:id="rId20"/>
    <p:sldId id="316" r:id="rId21"/>
    <p:sldId id="317" r:id="rId22"/>
    <p:sldId id="319" r:id="rId23"/>
    <p:sldId id="318" r:id="rId24"/>
  </p:sldIdLst>
  <p:sldSz cx="12192000" cy="6858000"/>
  <p:notesSz cx="6858000" cy="9144000"/>
  <p:embeddedFontLst>
    <p:embeddedFont>
      <p:font typeface="Cambria Math" panose="02040503050406030204" pitchFamily="18" charset="0"/>
      <p:regular r:id="rId26"/>
    </p:embeddedFont>
    <p:embeddedFont>
      <p:font typeface="Montserrat" panose="020F0502020204030204" pitchFamily="2" charset="0"/>
      <p:regular r:id="rId27"/>
      <p:bold r:id="rId28"/>
      <p:italic r:id="rId29"/>
      <p:boldItalic r:id="rId30"/>
    </p:embeddedFont>
    <p:embeddedFont>
      <p:font typeface="Montserrat Black" panose="020F0502020204030204" pitchFamily="2" charset="0"/>
      <p:bold r:id="rId31"/>
      <p:italic r:id="rId32"/>
      <p:boldItalic r:id="rId33"/>
    </p:embeddedFont>
    <p:embeddedFont>
      <p:font typeface="Proxima Nova"/>
      <p:regular r:id="rId34"/>
      <p:bold r:id="rId35"/>
      <p:italic r:id="rId36"/>
      <p:boldItalic r:id="rId37"/>
    </p:embeddedFont>
    <p:embeddedFont>
      <p:font typeface="Quattrocento Sans" panose="020F050202020403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h6lBD16Ev+WiHCdJIrC70d6Mk8E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enna Rodriguez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ADE5"/>
    <a:srgbClr val="210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33AAFD5-5AD6-4BB0-B0FE-BBFB3B6F563F}">
  <a:tblStyle styleId="{133AAFD5-5AD6-4BB0-B0FE-BBFB3B6F563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048"/>
    <p:restoredTop sz="94637"/>
  </p:normalViewPr>
  <p:slideViewPr>
    <p:cSldViewPr snapToGrid="0">
      <p:cViewPr varScale="1">
        <p:scale>
          <a:sx n="153" d="100"/>
          <a:sy n="153" d="100"/>
        </p:scale>
        <p:origin x="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8" Type="http://customschemas.google.com/relationships/presentationmetadata" Target="metadata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0" Type="http://schemas.openxmlformats.org/officeDocument/2006/relationships/slide" Target="slides/slide18.xml"/><Relationship Id="rId4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10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7242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>
          <a:extLst>
            <a:ext uri="{FF2B5EF4-FFF2-40B4-BE49-F238E27FC236}">
              <a16:creationId xmlns:a16="http://schemas.microsoft.com/office/drawing/2014/main" id="{16B1CCCC-4DB2-EB35-24E8-E8672E95C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>
            <a:extLst>
              <a:ext uri="{FF2B5EF4-FFF2-40B4-BE49-F238E27FC236}">
                <a16:creationId xmlns:a16="http://schemas.microsoft.com/office/drawing/2014/main" id="{04E7B733-F11B-8161-6422-3C027B83C7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>
            <a:extLst>
              <a:ext uri="{FF2B5EF4-FFF2-40B4-BE49-F238E27FC236}">
                <a16:creationId xmlns:a16="http://schemas.microsoft.com/office/drawing/2014/main" id="{E044B2D0-963D-3584-E423-8FBBA8DA09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>
            <a:extLst>
              <a:ext uri="{FF2B5EF4-FFF2-40B4-BE49-F238E27FC236}">
                <a16:creationId xmlns:a16="http://schemas.microsoft.com/office/drawing/2014/main" id="{8C49D94B-A75F-996A-CB5E-60866C85216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6797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>
          <a:extLst>
            <a:ext uri="{FF2B5EF4-FFF2-40B4-BE49-F238E27FC236}">
              <a16:creationId xmlns:a16="http://schemas.microsoft.com/office/drawing/2014/main" id="{7230B9B4-AB0D-9158-7DAE-CAA8BD8E4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>
            <a:extLst>
              <a:ext uri="{FF2B5EF4-FFF2-40B4-BE49-F238E27FC236}">
                <a16:creationId xmlns:a16="http://schemas.microsoft.com/office/drawing/2014/main" id="{F63746A2-D49C-A6F7-46DC-500BD5FCF2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>
            <a:extLst>
              <a:ext uri="{FF2B5EF4-FFF2-40B4-BE49-F238E27FC236}">
                <a16:creationId xmlns:a16="http://schemas.microsoft.com/office/drawing/2014/main" id="{E214C19C-7DD3-CB23-3260-89A4213B0A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>
            <a:extLst>
              <a:ext uri="{FF2B5EF4-FFF2-40B4-BE49-F238E27FC236}">
                <a16:creationId xmlns:a16="http://schemas.microsoft.com/office/drawing/2014/main" id="{A3CF4C20-EC76-DED5-7156-7B4D7668D8E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9805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>
          <a:extLst>
            <a:ext uri="{FF2B5EF4-FFF2-40B4-BE49-F238E27FC236}">
              <a16:creationId xmlns:a16="http://schemas.microsoft.com/office/drawing/2014/main" id="{A248D4E5-950D-FFEF-00BA-89E9DD2E6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>
            <a:extLst>
              <a:ext uri="{FF2B5EF4-FFF2-40B4-BE49-F238E27FC236}">
                <a16:creationId xmlns:a16="http://schemas.microsoft.com/office/drawing/2014/main" id="{FD9C3614-BB90-82AD-7A4C-3C7929A430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>
            <a:extLst>
              <a:ext uri="{FF2B5EF4-FFF2-40B4-BE49-F238E27FC236}">
                <a16:creationId xmlns:a16="http://schemas.microsoft.com/office/drawing/2014/main" id="{AD1E38D9-EF7E-CA7B-1307-3D28C33198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>
            <a:extLst>
              <a:ext uri="{FF2B5EF4-FFF2-40B4-BE49-F238E27FC236}">
                <a16:creationId xmlns:a16="http://schemas.microsoft.com/office/drawing/2014/main" id="{9BA05326-EC43-497D-2996-31BD4659735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7090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>
          <a:extLst>
            <a:ext uri="{FF2B5EF4-FFF2-40B4-BE49-F238E27FC236}">
              <a16:creationId xmlns:a16="http://schemas.microsoft.com/office/drawing/2014/main" id="{51B70F3E-886E-2FDB-2055-182956C6A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>
            <a:extLst>
              <a:ext uri="{FF2B5EF4-FFF2-40B4-BE49-F238E27FC236}">
                <a16:creationId xmlns:a16="http://schemas.microsoft.com/office/drawing/2014/main" id="{1979827F-3856-A7DE-DFCF-03674CBB48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>
            <a:extLst>
              <a:ext uri="{FF2B5EF4-FFF2-40B4-BE49-F238E27FC236}">
                <a16:creationId xmlns:a16="http://schemas.microsoft.com/office/drawing/2014/main" id="{EE3E2EAE-F5B1-74E8-98FE-DC0A1D104A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>
            <a:extLst>
              <a:ext uri="{FF2B5EF4-FFF2-40B4-BE49-F238E27FC236}">
                <a16:creationId xmlns:a16="http://schemas.microsoft.com/office/drawing/2014/main" id="{194AAF3C-9FF5-5DFB-DC9F-7598554DA35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9551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7127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344" name="Google Shape;34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10076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>
          <a:extLst>
            <a:ext uri="{FF2B5EF4-FFF2-40B4-BE49-F238E27FC236}">
              <a16:creationId xmlns:a16="http://schemas.microsoft.com/office/drawing/2014/main" id="{680DF8FF-0E38-A969-501D-048FE472F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>
            <a:extLst>
              <a:ext uri="{FF2B5EF4-FFF2-40B4-BE49-F238E27FC236}">
                <a16:creationId xmlns:a16="http://schemas.microsoft.com/office/drawing/2014/main" id="{DDCE3C3E-E057-E1BA-4554-66F90CACB3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>
            <a:extLst>
              <a:ext uri="{FF2B5EF4-FFF2-40B4-BE49-F238E27FC236}">
                <a16:creationId xmlns:a16="http://schemas.microsoft.com/office/drawing/2014/main" id="{49545343-67FF-044B-899F-381A9385B3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>
            <a:extLst>
              <a:ext uri="{FF2B5EF4-FFF2-40B4-BE49-F238E27FC236}">
                <a16:creationId xmlns:a16="http://schemas.microsoft.com/office/drawing/2014/main" id="{642C0A62-075B-D88C-4EEA-C967394EA97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66224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>
          <a:extLst>
            <a:ext uri="{FF2B5EF4-FFF2-40B4-BE49-F238E27FC236}">
              <a16:creationId xmlns:a16="http://schemas.microsoft.com/office/drawing/2014/main" id="{C1470D9D-6C1D-3AE6-2B40-F2293F2E5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>
            <a:extLst>
              <a:ext uri="{FF2B5EF4-FFF2-40B4-BE49-F238E27FC236}">
                <a16:creationId xmlns:a16="http://schemas.microsoft.com/office/drawing/2014/main" id="{298E7C62-7D1C-2541-97CA-449E408944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>
            <a:extLst>
              <a:ext uri="{FF2B5EF4-FFF2-40B4-BE49-F238E27FC236}">
                <a16:creationId xmlns:a16="http://schemas.microsoft.com/office/drawing/2014/main" id="{7A3E0B40-BFDA-2975-9BFE-C6EF715D2D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>
            <a:extLst>
              <a:ext uri="{FF2B5EF4-FFF2-40B4-BE49-F238E27FC236}">
                <a16:creationId xmlns:a16="http://schemas.microsoft.com/office/drawing/2014/main" id="{3894626D-8D47-79CE-E2A8-CD6A6E4BD07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18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98798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4063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344" name="Google Shape;34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20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9595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80745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4874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1" name="Google Shape;941;p1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942" name="Google Shape;942;p1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6750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4552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>
          <a:extLst>
            <a:ext uri="{FF2B5EF4-FFF2-40B4-BE49-F238E27FC236}">
              <a16:creationId xmlns:a16="http://schemas.microsoft.com/office/drawing/2014/main" id="{F7D68790-619B-2F2A-EF9E-8EDD2AEB9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>
            <a:extLst>
              <a:ext uri="{FF2B5EF4-FFF2-40B4-BE49-F238E27FC236}">
                <a16:creationId xmlns:a16="http://schemas.microsoft.com/office/drawing/2014/main" id="{CE0462FF-EC49-E145-9A6B-0E086FD55B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>
            <a:extLst>
              <a:ext uri="{FF2B5EF4-FFF2-40B4-BE49-F238E27FC236}">
                <a16:creationId xmlns:a16="http://schemas.microsoft.com/office/drawing/2014/main" id="{5B978DAD-F801-CAD1-82E0-BF04792FA6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>
            <a:extLst>
              <a:ext uri="{FF2B5EF4-FFF2-40B4-BE49-F238E27FC236}">
                <a16:creationId xmlns:a16="http://schemas.microsoft.com/office/drawing/2014/main" id="{B69411A6-C9AF-EEAE-DC5E-E0866197EF9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3704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6750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>
          <a:extLst>
            <a:ext uri="{FF2B5EF4-FFF2-40B4-BE49-F238E27FC236}">
              <a16:creationId xmlns:a16="http://schemas.microsoft.com/office/drawing/2014/main" id="{22CD4148-D95A-BC20-F16E-293550309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>
            <a:extLst>
              <a:ext uri="{FF2B5EF4-FFF2-40B4-BE49-F238E27FC236}">
                <a16:creationId xmlns:a16="http://schemas.microsoft.com/office/drawing/2014/main" id="{ED12D098-E7EF-6CB7-A7A4-8E66BA7C16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>
            <a:extLst>
              <a:ext uri="{FF2B5EF4-FFF2-40B4-BE49-F238E27FC236}">
                <a16:creationId xmlns:a16="http://schemas.microsoft.com/office/drawing/2014/main" id="{B934C48E-1934-CAED-AE75-F63E06584E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>
            <a:extLst>
              <a:ext uri="{FF2B5EF4-FFF2-40B4-BE49-F238E27FC236}">
                <a16:creationId xmlns:a16="http://schemas.microsoft.com/office/drawing/2014/main" id="{AFE353C0-A61F-AB3E-65E5-C6233583A5A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8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2683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>
          <a:extLst>
            <a:ext uri="{FF2B5EF4-FFF2-40B4-BE49-F238E27FC236}">
              <a16:creationId xmlns:a16="http://schemas.microsoft.com/office/drawing/2014/main" id="{61E143DF-6402-B805-DF64-B09E28B5A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>
            <a:extLst>
              <a:ext uri="{FF2B5EF4-FFF2-40B4-BE49-F238E27FC236}">
                <a16:creationId xmlns:a16="http://schemas.microsoft.com/office/drawing/2014/main" id="{A1BDD4B0-35C1-A502-DB76-51A2AE25F1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>
            <a:extLst>
              <a:ext uri="{FF2B5EF4-FFF2-40B4-BE49-F238E27FC236}">
                <a16:creationId xmlns:a16="http://schemas.microsoft.com/office/drawing/2014/main" id="{B65B246B-9D2F-F064-7AC4-48E97A4CAE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>
            <a:extLst>
              <a:ext uri="{FF2B5EF4-FFF2-40B4-BE49-F238E27FC236}">
                <a16:creationId xmlns:a16="http://schemas.microsoft.com/office/drawing/2014/main" id="{1562AC99-459D-DAE8-07B5-7E8F24FB1CD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993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438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61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15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26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9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61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66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29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88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7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5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6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6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21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584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9" name="Google Shape;49;p6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0" name="Google Shape;50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039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7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7" name="Google Shape;57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00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702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7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317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B597-F50A-1636-CFBE-1895992F2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1DE35-F181-BC21-65E4-F983013ED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9FDB0-9C54-B660-1F42-8D459EF51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AAD1-35EF-4E4C-9711-3804244A8CD1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FF420-0846-ED40-F790-EC59C45AD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35CF8-4B17-53ED-40F8-00C7418E0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3AF50-E5A0-49C4-B288-B1D74707C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1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1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  <a:defRPr sz="4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2" name="Google Shape;12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3" name="Google Shape;13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4" name="Google Shape;14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69348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5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gi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"/>
          <p:cNvSpPr txBox="1"/>
          <p:nvPr/>
        </p:nvSpPr>
        <p:spPr>
          <a:xfrm>
            <a:off x="243691" y="1541173"/>
            <a:ext cx="9025141" cy="2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7068C"/>
              </a:buClr>
              <a:buSzPts val="4200"/>
              <a:buFontTx/>
              <a:buNone/>
              <a:tabLst/>
              <a:defRPr/>
            </a:pPr>
            <a:r>
              <a: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sx="1000" sy="1000" algn="ctr" rotWithShape="0">
                    <a:srgbClr val="FFFFFF"/>
                  </a:outerShdw>
                </a:effectLst>
                <a:uLnTx/>
                <a:uFillTx/>
                <a:latin typeface="Montserrat Black"/>
                <a:ea typeface="+mn-ea"/>
                <a:cs typeface="+mn-cs"/>
                <a:sym typeface="Montserrat Black"/>
              </a:rPr>
              <a:t>PROCESSES &amp; WATER FILTERS</a:t>
            </a:r>
            <a:endParaRPr kumimoji="0" lang="en-US" sz="7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sx="1000" sy="1000" algn="ctr" rotWithShape="0">
                  <a:srgbClr val="FFFFFF"/>
                </a:outerShdw>
              </a:effectLst>
              <a:uLnTx/>
              <a:uFillTx/>
              <a:latin typeface="Montserrat Blac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7068C"/>
              </a:buClr>
              <a:buSzPts val="4200"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sx="1000" sy="1000" algn="ctr" rotWithShape="0">
                    <a:srgbClr val="FFFFFF"/>
                  </a:outerShdw>
                </a:effectLst>
                <a:highlight>
                  <a:srgbClr val="725C8B"/>
                </a:highlight>
                <a:uLnTx/>
                <a:uFillTx/>
                <a:latin typeface="Montserrat Black"/>
                <a:ea typeface="+mn-ea"/>
                <a:cs typeface="+mn-cs"/>
                <a:sym typeface="Montserrat Black"/>
              </a:rPr>
              <a:t>LAB </a:t>
            </a:r>
            <a:r>
              <a:rPr lang="en-US" sz="4000" kern="1200" dirty="0">
                <a:solidFill>
                  <a:srgbClr val="FFFFFF"/>
                </a:solidFill>
                <a:effectLst>
                  <a:outerShdw sx="1000" sy="1000" algn="ctr" rotWithShape="0">
                    <a:srgbClr val="FFFFFF"/>
                  </a:outerShdw>
                </a:effectLst>
                <a:highlight>
                  <a:srgbClr val="725C8B"/>
                </a:highlight>
                <a:latin typeface="Montserrat Black"/>
                <a:ea typeface="+mn-ea"/>
                <a:cs typeface="+mn-cs"/>
                <a:sym typeface="Montserrat Black"/>
              </a:rPr>
              <a:t>8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sx="1000" sy="1000" algn="ctr" rotWithShape="0">
                  <a:srgbClr val="FFFFFF"/>
                </a:outerShdw>
              </a:effectLst>
              <a:highlight>
                <a:srgbClr val="725C8B"/>
              </a:highlight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02" name="Google Shape;302;p9"/>
          <p:cNvSpPr txBox="1"/>
          <p:nvPr/>
        </p:nvSpPr>
        <p:spPr>
          <a:xfrm>
            <a:off x="444532" y="5247940"/>
            <a:ext cx="7853112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2400"/>
              <a:buFont typeface="Montserrat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EG 1004 Introduction to Engineering &amp; Design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03" name="Google Shape;303;p9"/>
          <p:cNvGrpSpPr/>
          <p:nvPr/>
        </p:nvGrpSpPr>
        <p:grpSpPr>
          <a:xfrm>
            <a:off x="444532" y="5030395"/>
            <a:ext cx="6995727" cy="98538"/>
            <a:chOff x="867230" y="5081962"/>
            <a:chExt cx="6995727" cy="98538"/>
          </a:xfrm>
        </p:grpSpPr>
        <p:sp>
          <p:nvSpPr>
            <p:cNvPr id="304" name="Google Shape;304;p9"/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FF9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FF1A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307" name="Google Shape;307;p9"/>
            <p:cNvCxnSpPr/>
            <p:nvPr/>
          </p:nvCxnSpPr>
          <p:spPr>
            <a:xfrm>
              <a:off x="1727200" y="5131231"/>
              <a:ext cx="6135757" cy="0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6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6;p15">
            <a:extLst>
              <a:ext uri="{FF2B5EF4-FFF2-40B4-BE49-F238E27FC236}">
                <a16:creationId xmlns:a16="http://schemas.microsoft.com/office/drawing/2014/main" id="{E46377DB-F358-09D6-255B-C2E8E7293B41}"/>
              </a:ext>
            </a:extLst>
          </p:cNvPr>
          <p:cNvSpPr/>
          <p:nvPr/>
        </p:nvSpPr>
        <p:spPr>
          <a:xfrm>
            <a:off x="8304109" y="1654797"/>
            <a:ext cx="3818414" cy="3818414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360;p15">
            <a:extLst>
              <a:ext uri="{FF2B5EF4-FFF2-40B4-BE49-F238E27FC236}">
                <a16:creationId xmlns:a16="http://schemas.microsoft.com/office/drawing/2014/main" id="{A77F8E3F-6BA3-3039-79DC-1B7B4DF542CE}"/>
              </a:ext>
            </a:extLst>
          </p:cNvPr>
          <p:cNvSpPr/>
          <p:nvPr/>
        </p:nvSpPr>
        <p:spPr>
          <a:xfrm>
            <a:off x="5984595" y="1943929"/>
            <a:ext cx="1945554" cy="1945554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73"/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5FE65E1E-3E8C-96C0-E623-01B5FDFEC7C4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6B31EB00-8C59-010C-E9A7-4C69BB1846FA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Subtitle 2">
            <a:extLst>
              <a:ext uri="{FF2B5EF4-FFF2-40B4-BE49-F238E27FC236}">
                <a16:creationId xmlns:a16="http://schemas.microsoft.com/office/drawing/2014/main" id="{CCE63EE6-85E9-6B17-4028-E3EBD7D0667A}"/>
              </a:ext>
            </a:extLst>
          </p:cNvPr>
          <p:cNvSpPr txBox="1">
            <a:spLocks/>
          </p:cNvSpPr>
          <p:nvPr/>
        </p:nvSpPr>
        <p:spPr>
          <a:xfrm>
            <a:off x="489443" y="1556547"/>
            <a:ext cx="5464630" cy="391789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prstClr val="white"/>
              </a:buClr>
              <a:buNone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Mass balance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– the conservation of mass applied to a process</a:t>
            </a:r>
          </a:p>
          <a:p>
            <a:pPr>
              <a:buClr>
                <a:prstClr val="white"/>
              </a:buClr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Whatever comes in must come out</a:t>
            </a:r>
          </a:p>
          <a:p>
            <a:pPr>
              <a:buClr>
                <a:prstClr val="white"/>
              </a:buClr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Input + Generation = Output + Consumption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2C62A3C-7239-210C-A4A7-E0C5DFD0DDD2}"/>
              </a:ext>
            </a:extLst>
          </p:cNvPr>
          <p:cNvSpPr/>
          <p:nvPr/>
        </p:nvSpPr>
        <p:spPr>
          <a:xfrm>
            <a:off x="5954073" y="4492564"/>
            <a:ext cx="6496398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Figure 9: Simple Mass Balance Courtesy of NYU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3" name="Google Shape;215;p8">
            <a:extLst>
              <a:ext uri="{FF2B5EF4-FFF2-40B4-BE49-F238E27FC236}">
                <a16:creationId xmlns:a16="http://schemas.microsoft.com/office/drawing/2014/main" id="{6AB2797A-C302-60E3-2692-D9F8A4D1E47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85436" y="2594368"/>
            <a:ext cx="5033672" cy="1669264"/>
          </a:xfrm>
          <a:prstGeom prst="round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944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>
          <a:extLst>
            <a:ext uri="{FF2B5EF4-FFF2-40B4-BE49-F238E27FC236}">
              <a16:creationId xmlns:a16="http://schemas.microsoft.com/office/drawing/2014/main" id="{E3A32977-8C42-302F-5C8B-19C26D1A8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346;p15">
            <a:extLst>
              <a:ext uri="{FF2B5EF4-FFF2-40B4-BE49-F238E27FC236}">
                <a16:creationId xmlns:a16="http://schemas.microsoft.com/office/drawing/2014/main" id="{2EAB69EA-9EE6-CAAC-C59E-595862DEA003}"/>
              </a:ext>
            </a:extLst>
          </p:cNvPr>
          <p:cNvSpPr/>
          <p:nvPr/>
        </p:nvSpPr>
        <p:spPr>
          <a:xfrm>
            <a:off x="2731532" y="2518392"/>
            <a:ext cx="3818414" cy="3818414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360;p15">
            <a:extLst>
              <a:ext uri="{FF2B5EF4-FFF2-40B4-BE49-F238E27FC236}">
                <a16:creationId xmlns:a16="http://schemas.microsoft.com/office/drawing/2014/main" id="{882F72DE-1FA5-15AD-40B8-CD343DC793CE}"/>
              </a:ext>
            </a:extLst>
          </p:cNvPr>
          <p:cNvSpPr/>
          <p:nvPr/>
        </p:nvSpPr>
        <p:spPr>
          <a:xfrm>
            <a:off x="200550" y="1440888"/>
            <a:ext cx="1945554" cy="1945554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73">
            <a:extLst>
              <a:ext uri="{FF2B5EF4-FFF2-40B4-BE49-F238E27FC236}">
                <a16:creationId xmlns:a16="http://schemas.microsoft.com/office/drawing/2014/main" id="{293C7D14-39D1-D6CA-C2E7-34332DC682D9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9D5B67F5-4108-B216-E2B6-D2B45BB51B2D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BE4232A-8570-4587-143B-9173EC046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39F96CB8-5CED-9E41-6368-CD1F717048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312A73E9-7BD3-197B-8448-2F35F8CA32EF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8F8C46F0-1AAE-EE0B-D692-9EFA92025A14}"/>
              </a:ext>
            </a:extLst>
          </p:cNvPr>
          <p:cNvSpPr txBox="1">
            <a:spLocks/>
          </p:cNvSpPr>
          <p:nvPr/>
        </p:nvSpPr>
        <p:spPr>
          <a:xfrm>
            <a:off x="6463007" y="1849620"/>
            <a:ext cx="5826010" cy="369562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Arial"/>
              </a:rPr>
              <a:t>Example process:</a:t>
            </a:r>
          </a:p>
          <a:p>
            <a:pPr>
              <a:buClr>
                <a:prstClr val="white"/>
              </a:buClr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Arial"/>
              </a:rPr>
              <a:t>Three streams enter a mixer:</a:t>
            </a:r>
          </a:p>
          <a:p>
            <a:pPr lvl="1">
              <a:buClr>
                <a:prstClr val="white"/>
              </a:buClr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Arial"/>
              </a:rPr>
              <a:t>500 kg/s pineapple juice</a:t>
            </a:r>
          </a:p>
          <a:p>
            <a:pPr lvl="1">
              <a:buClr>
                <a:prstClr val="white"/>
              </a:buClr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Arial"/>
              </a:rPr>
              <a:t>100 kg/s frozen strawberries</a:t>
            </a:r>
          </a:p>
          <a:p>
            <a:pPr lvl="1">
              <a:buClr>
                <a:prstClr val="white"/>
              </a:buClr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Arial"/>
              </a:rPr>
              <a:t>75 kg/s fresh peaches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E54884-90CF-AD21-0AF7-F80ABC164F69}"/>
              </a:ext>
            </a:extLst>
          </p:cNvPr>
          <p:cNvSpPr/>
          <p:nvPr/>
        </p:nvSpPr>
        <p:spPr>
          <a:xfrm>
            <a:off x="996785" y="5339968"/>
            <a:ext cx="4476073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/>
                <a:sym typeface="Arial"/>
              </a:rPr>
              <a:t>Figure 10: First Process Unit Example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EE4F17-E051-ECAB-7833-9004E3C48A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067" y="1845747"/>
            <a:ext cx="4935927" cy="338305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4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>
          <a:extLst>
            <a:ext uri="{FF2B5EF4-FFF2-40B4-BE49-F238E27FC236}">
              <a16:creationId xmlns:a16="http://schemas.microsoft.com/office/drawing/2014/main" id="{2765A3C8-469F-B3B4-0AB2-6D3C79033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346;p15">
            <a:extLst>
              <a:ext uri="{FF2B5EF4-FFF2-40B4-BE49-F238E27FC236}">
                <a16:creationId xmlns:a16="http://schemas.microsoft.com/office/drawing/2014/main" id="{7845F3E7-2511-BF9F-833C-14C61788CE3E}"/>
              </a:ext>
            </a:extLst>
          </p:cNvPr>
          <p:cNvSpPr/>
          <p:nvPr/>
        </p:nvSpPr>
        <p:spPr>
          <a:xfrm>
            <a:off x="5585664" y="2267704"/>
            <a:ext cx="3818414" cy="3818414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360;p15">
            <a:extLst>
              <a:ext uri="{FF2B5EF4-FFF2-40B4-BE49-F238E27FC236}">
                <a16:creationId xmlns:a16="http://schemas.microsoft.com/office/drawing/2014/main" id="{A365546A-8323-46AB-CCA5-3FBE94416D4E}"/>
              </a:ext>
            </a:extLst>
          </p:cNvPr>
          <p:cNvSpPr/>
          <p:nvPr/>
        </p:nvSpPr>
        <p:spPr>
          <a:xfrm>
            <a:off x="9736110" y="1528392"/>
            <a:ext cx="1945554" cy="1945554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73">
            <a:extLst>
              <a:ext uri="{FF2B5EF4-FFF2-40B4-BE49-F238E27FC236}">
                <a16:creationId xmlns:a16="http://schemas.microsoft.com/office/drawing/2014/main" id="{99FB4257-6811-23AF-B117-D07C1CB730C3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4B9C10AE-8629-737E-6E1B-810C8ADC1FAB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29CE12C-1CA8-5F99-3072-FA6AB6466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3A7643-C5E9-0F3B-CEE6-9945F3FA06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19C02A59-2021-A3FC-EE85-C53F521FCEA2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Subtitle 2">
            <a:extLst>
              <a:ext uri="{FF2B5EF4-FFF2-40B4-BE49-F238E27FC236}">
                <a16:creationId xmlns:a16="http://schemas.microsoft.com/office/drawing/2014/main" id="{E2E6F2F6-AAD6-AD0F-55FE-2371CC047BE0}"/>
              </a:ext>
            </a:extLst>
          </p:cNvPr>
          <p:cNvSpPr txBox="1">
            <a:spLocks/>
          </p:cNvSpPr>
          <p:nvPr/>
        </p:nvSpPr>
        <p:spPr>
          <a:xfrm>
            <a:off x="489443" y="1556547"/>
            <a:ext cx="5464630" cy="391789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prstClr val="white"/>
              </a:buClr>
              <a:buNone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Next, product stream enters a strainer:</a:t>
            </a:r>
          </a:p>
          <a:p>
            <a:pPr>
              <a:buClr>
                <a:prstClr val="white"/>
              </a:buClr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20% exits as solid and goes into the trash</a:t>
            </a:r>
          </a:p>
          <a:p>
            <a:pPr>
              <a:buClr>
                <a:prstClr val="white"/>
              </a:buClr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80% exits as liquid extract</a:t>
            </a:r>
          </a:p>
        </p:txBody>
      </p:sp>
      <p:pic>
        <p:nvPicPr>
          <p:cNvPr id="6" name="Google Shape;244;p10">
            <a:extLst>
              <a:ext uri="{FF2B5EF4-FFF2-40B4-BE49-F238E27FC236}">
                <a16:creationId xmlns:a16="http://schemas.microsoft.com/office/drawing/2014/main" id="{1E4C532C-06C2-FF68-7C07-45FADBE0450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571" b="2601"/>
          <a:stretch/>
        </p:blipFill>
        <p:spPr>
          <a:xfrm>
            <a:off x="6376946" y="1959330"/>
            <a:ext cx="4616120" cy="3423703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9" name="Google Shape;242;p10">
            <a:extLst>
              <a:ext uri="{FF2B5EF4-FFF2-40B4-BE49-F238E27FC236}">
                <a16:creationId xmlns:a16="http://schemas.microsoft.com/office/drawing/2014/main" id="{3BE24BD2-E9DE-8D19-5BA5-F40091601863}"/>
              </a:ext>
            </a:extLst>
          </p:cNvPr>
          <p:cNvSpPr/>
          <p:nvPr/>
        </p:nvSpPr>
        <p:spPr>
          <a:xfrm>
            <a:off x="6095999" y="5599273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11: Second Process Unit Example</a:t>
            </a:r>
            <a:endParaRPr sz="1400" b="0" i="0" u="none" strike="noStrike" cap="none" dirty="0">
              <a:solidFill>
                <a:schemeClr val="bg1"/>
              </a:solidFill>
              <a:latin typeface="Montserrat" pitchFamily="2" charset="77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735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>
          <a:extLst>
            <a:ext uri="{FF2B5EF4-FFF2-40B4-BE49-F238E27FC236}">
              <a16:creationId xmlns:a16="http://schemas.microsoft.com/office/drawing/2014/main" id="{1084BCED-CA52-7F2A-952A-834641F54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346;p15">
            <a:extLst>
              <a:ext uri="{FF2B5EF4-FFF2-40B4-BE49-F238E27FC236}">
                <a16:creationId xmlns:a16="http://schemas.microsoft.com/office/drawing/2014/main" id="{1EAA32F0-9FBE-E39A-EED9-9A1ED89CD3C4}"/>
              </a:ext>
            </a:extLst>
          </p:cNvPr>
          <p:cNvSpPr/>
          <p:nvPr/>
        </p:nvSpPr>
        <p:spPr>
          <a:xfrm>
            <a:off x="3314456" y="2455500"/>
            <a:ext cx="3818414" cy="3818414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360;p15">
            <a:extLst>
              <a:ext uri="{FF2B5EF4-FFF2-40B4-BE49-F238E27FC236}">
                <a16:creationId xmlns:a16="http://schemas.microsoft.com/office/drawing/2014/main" id="{4DBE6D90-BD3D-FBA8-8851-3BD23B926913}"/>
              </a:ext>
            </a:extLst>
          </p:cNvPr>
          <p:cNvSpPr/>
          <p:nvPr/>
        </p:nvSpPr>
        <p:spPr>
          <a:xfrm>
            <a:off x="200550" y="1742109"/>
            <a:ext cx="1945554" cy="1945554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73">
            <a:extLst>
              <a:ext uri="{FF2B5EF4-FFF2-40B4-BE49-F238E27FC236}">
                <a16:creationId xmlns:a16="http://schemas.microsoft.com/office/drawing/2014/main" id="{B0D5EFD5-9446-7836-DB92-EACA40CEC1DF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B2549857-743C-7DA0-3FD9-9C185AFD2F1D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001590E-0EB2-55D9-7A01-C13FCDD9C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14F24291-5959-0FC5-1C7A-0D19671A81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C8DC4626-D23B-D6E1-78A2-2551342D44C2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1D0E2554-1FD3-5AF3-423E-D10AFA950C6E}"/>
              </a:ext>
            </a:extLst>
          </p:cNvPr>
          <p:cNvSpPr txBox="1">
            <a:spLocks/>
          </p:cNvSpPr>
          <p:nvPr/>
        </p:nvSpPr>
        <p:spPr>
          <a:xfrm>
            <a:off x="7488700" y="1581188"/>
            <a:ext cx="4508903" cy="369562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Arial"/>
              </a:rPr>
              <a:t>Lastly, liquid extract enters another mixer with another stream:</a:t>
            </a:r>
          </a:p>
          <a:p>
            <a:pPr>
              <a:buClr>
                <a:prstClr val="white"/>
              </a:buClr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Arial"/>
              </a:rPr>
              <a:t>700 kg/s club soda</a:t>
            </a:r>
          </a:p>
          <a:p>
            <a:pPr>
              <a:buClr>
                <a:prstClr val="white"/>
              </a:buClr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Arial"/>
              </a:rPr>
              <a:t>Product stream then enters storage unit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3AD651-257A-A0BF-D68B-4977C07C5CD0}"/>
              </a:ext>
            </a:extLst>
          </p:cNvPr>
          <p:cNvSpPr/>
          <p:nvPr/>
        </p:nvSpPr>
        <p:spPr>
          <a:xfrm>
            <a:off x="1361521" y="5084827"/>
            <a:ext cx="4476073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/>
                <a:sym typeface="Arial"/>
              </a:rPr>
              <a:t>Figure 12: Third Process Unit Example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Arial"/>
              <a:sym typeface="Arial"/>
            </a:endParaRPr>
          </a:p>
        </p:txBody>
      </p:sp>
      <p:pic>
        <p:nvPicPr>
          <p:cNvPr id="3" name="Google Shape;256;p11">
            <a:extLst>
              <a:ext uri="{FF2B5EF4-FFF2-40B4-BE49-F238E27FC236}">
                <a16:creationId xmlns:a16="http://schemas.microsoft.com/office/drawing/2014/main" id="{244FA492-B2E9-06E7-7380-ED1D7A0E217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6963" y="2299692"/>
            <a:ext cx="6085190" cy="2519940"/>
          </a:xfrm>
          <a:prstGeom prst="round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034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>
          <a:extLst>
            <a:ext uri="{FF2B5EF4-FFF2-40B4-BE49-F238E27FC236}">
              <a16:creationId xmlns:a16="http://schemas.microsoft.com/office/drawing/2014/main" id="{E4E9AE34-DD24-2FCA-AA22-5C3C3C7C2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6;p15">
            <a:extLst>
              <a:ext uri="{FF2B5EF4-FFF2-40B4-BE49-F238E27FC236}">
                <a16:creationId xmlns:a16="http://schemas.microsoft.com/office/drawing/2014/main" id="{A089DC65-C99C-1AE5-1E7F-E055B4B5CB49}"/>
              </a:ext>
            </a:extLst>
          </p:cNvPr>
          <p:cNvSpPr/>
          <p:nvPr/>
        </p:nvSpPr>
        <p:spPr>
          <a:xfrm>
            <a:off x="4959784" y="2395478"/>
            <a:ext cx="3818414" cy="3818414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360;p15">
            <a:extLst>
              <a:ext uri="{FF2B5EF4-FFF2-40B4-BE49-F238E27FC236}">
                <a16:creationId xmlns:a16="http://schemas.microsoft.com/office/drawing/2014/main" id="{0B9504F1-7CB9-FF12-EB0F-B587438ECCC7}"/>
              </a:ext>
            </a:extLst>
          </p:cNvPr>
          <p:cNvSpPr/>
          <p:nvPr/>
        </p:nvSpPr>
        <p:spPr>
          <a:xfrm>
            <a:off x="10020289" y="1233523"/>
            <a:ext cx="1945554" cy="1945554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73">
            <a:extLst>
              <a:ext uri="{FF2B5EF4-FFF2-40B4-BE49-F238E27FC236}">
                <a16:creationId xmlns:a16="http://schemas.microsoft.com/office/drawing/2014/main" id="{E8BBB90E-9E05-ED1D-6D76-3FD8E4D2C781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BC47D9F0-515B-7B01-26FA-26DF1796F363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7CD3CE0-8501-24A8-4B1D-3FF294003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674006A-896D-E658-06D0-F2E87B3854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D2AC21A8-F31E-A3B8-7C42-E56424F4B5F9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Subtitle 2">
            <a:extLst>
              <a:ext uri="{FF2B5EF4-FFF2-40B4-BE49-F238E27FC236}">
                <a16:creationId xmlns:a16="http://schemas.microsoft.com/office/drawing/2014/main" id="{047952F8-C940-3566-05C2-3C593A2A4F61}"/>
              </a:ext>
            </a:extLst>
          </p:cNvPr>
          <p:cNvSpPr txBox="1">
            <a:spLocks/>
          </p:cNvSpPr>
          <p:nvPr/>
        </p:nvSpPr>
        <p:spPr>
          <a:xfrm>
            <a:off x="562923" y="2483418"/>
            <a:ext cx="4807030" cy="242808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prstClr val="white"/>
              </a:buClr>
              <a:buNone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Combine all the parts to make the complete PFD</a:t>
            </a:r>
          </a:p>
          <a:p>
            <a:pPr marL="0" indent="0">
              <a:buClr>
                <a:prstClr val="white"/>
              </a:buClr>
              <a:buNone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9" name="Google Shape;242;p10">
            <a:extLst>
              <a:ext uri="{FF2B5EF4-FFF2-40B4-BE49-F238E27FC236}">
                <a16:creationId xmlns:a16="http://schemas.microsoft.com/office/drawing/2014/main" id="{68E275A1-5897-B2A3-45DF-579CDB42598D}"/>
              </a:ext>
            </a:extLst>
          </p:cNvPr>
          <p:cNvSpPr/>
          <p:nvPr/>
        </p:nvSpPr>
        <p:spPr>
          <a:xfrm>
            <a:off x="5608487" y="5528104"/>
            <a:ext cx="633942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13: Complete Process Flow Diagram Example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600" b="0" i="0" u="none" strike="noStrike" cap="none" dirty="0">
              <a:solidFill>
                <a:schemeClr val="bg1"/>
              </a:solidFill>
              <a:latin typeface="Montserrat" pitchFamily="2" charset="77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" name="Google Shape;263;p12">
            <a:extLst>
              <a:ext uri="{FF2B5EF4-FFF2-40B4-BE49-F238E27FC236}">
                <a16:creationId xmlns:a16="http://schemas.microsoft.com/office/drawing/2014/main" id="{FE87ED45-E4A3-8058-973E-FA577BB9FEA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36150" y="1660428"/>
            <a:ext cx="5155213" cy="3668133"/>
          </a:xfrm>
          <a:prstGeom prst="round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932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73"/>
          <p:cNvSpPr txBox="1"/>
          <p:nvPr/>
        </p:nvSpPr>
        <p:spPr>
          <a:xfrm>
            <a:off x="4229332" y="771882"/>
            <a:ext cx="3733336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MATERIALS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4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ED736886-4C53-4EB0-3FBD-1DE0398993F5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" name="Google Shape;1444;p171">
            <a:extLst>
              <a:ext uri="{FF2B5EF4-FFF2-40B4-BE49-F238E27FC236}">
                <a16:creationId xmlns:a16="http://schemas.microsoft.com/office/drawing/2014/main" id="{4DFC3658-CD6A-9550-684F-87A2D328B133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7A6C185C-9570-E9AB-BC37-3DAEB6420820}"/>
              </a:ext>
            </a:extLst>
          </p:cNvPr>
          <p:cNvSpPr txBox="1">
            <a:spLocks/>
          </p:cNvSpPr>
          <p:nvPr/>
        </p:nvSpPr>
        <p:spPr>
          <a:xfrm>
            <a:off x="443753" y="1577544"/>
            <a:ext cx="6843360" cy="3704821"/>
          </a:xfrm>
          <a:prstGeom prst="rect">
            <a:avLst/>
          </a:prstGeom>
        </p:spPr>
        <p:txBody>
          <a:bodyPr numCol="2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Lab PC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pH strips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Contaminated water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Beaker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Funnel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Erlenmeyer flask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Scale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Alum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Sodium bicarbonate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Glass stirring rod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Gravel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Sand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Activated carbon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Turbidity Sensor </a:t>
            </a:r>
          </a:p>
        </p:txBody>
      </p:sp>
      <p:pic>
        <p:nvPicPr>
          <p:cNvPr id="2" name="Google Shape;283;p13">
            <a:extLst>
              <a:ext uri="{FF2B5EF4-FFF2-40B4-BE49-F238E27FC236}">
                <a16:creationId xmlns:a16="http://schemas.microsoft.com/office/drawing/2014/main" id="{DD596F51-EF7A-1DC3-70E2-B3F992AA371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7948" y="2055225"/>
            <a:ext cx="4212904" cy="2747550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4" name="Google Shape;284;p13">
            <a:extLst>
              <a:ext uri="{FF2B5EF4-FFF2-40B4-BE49-F238E27FC236}">
                <a16:creationId xmlns:a16="http://schemas.microsoft.com/office/drawing/2014/main" id="{713C16FE-7A2C-FD59-4A37-936A834B47B9}"/>
              </a:ext>
            </a:extLst>
          </p:cNvPr>
          <p:cNvSpPr/>
          <p:nvPr/>
        </p:nvSpPr>
        <p:spPr>
          <a:xfrm>
            <a:off x="7036800" y="4941756"/>
            <a:ext cx="5155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14: </a:t>
            </a:r>
            <a:r>
              <a:rPr lang="en-US" sz="1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Turbid Water Example</a:t>
            </a:r>
            <a:endParaRPr sz="1400" b="0" i="0" u="none" strike="noStrike" cap="none" dirty="0">
              <a:solidFill>
                <a:schemeClr val="bg1"/>
              </a:solidFill>
              <a:latin typeface="Montserrat" pitchFamily="2" charset="77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754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A064E57-BAD5-4A0D-5104-99ACBA661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6F7E06-748F-A795-5FC8-8015C79136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68FDF3-9E76-2821-0320-043AFC514758}"/>
              </a:ext>
            </a:extLst>
          </p:cNvPr>
          <p:cNvSpPr txBox="1"/>
          <p:nvPr/>
        </p:nvSpPr>
        <p:spPr>
          <a:xfrm>
            <a:off x="741541" y="1759685"/>
            <a:ext cx="1086133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21005E"/>
                </a:solidFill>
                <a:effectLst/>
                <a:highlight>
                  <a:srgbClr val="B9ADE5"/>
                </a:highlight>
                <a:uLnTx/>
                <a:uFillTx/>
                <a:latin typeface="Montserrat" pitchFamily="2" charset="77"/>
                <a:ea typeface="+mn-ea"/>
                <a:cs typeface="+mn-cs"/>
              </a:rPr>
              <a:t>Part 1: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Water filter design analysis- Excel exercise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21005E"/>
              </a:solidFill>
              <a:effectLst/>
              <a:highlight>
                <a:srgbClr val="B9ADE5"/>
              </a:highlight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21005E"/>
                </a:solidFill>
                <a:effectLst/>
                <a:highlight>
                  <a:srgbClr val="B9ADE5"/>
                </a:highlight>
                <a:uLnTx/>
                <a:uFillTx/>
                <a:latin typeface="Montserrat" pitchFamily="2" charset="77"/>
                <a:ea typeface="+mn-ea"/>
                <a:cs typeface="+mn-cs"/>
              </a:rPr>
              <a:t>Part 2: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Initial Data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21005E"/>
              </a:solidFill>
              <a:effectLst/>
              <a:highlight>
                <a:srgbClr val="B9ADE5"/>
              </a:highlight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21005E"/>
                </a:solidFill>
                <a:effectLst/>
                <a:highlight>
                  <a:srgbClr val="B9ADE5"/>
                </a:highlight>
                <a:uLnTx/>
                <a:uFillTx/>
                <a:latin typeface="Montserrat" pitchFamily="2" charset="77"/>
                <a:ea typeface="+mn-ea"/>
                <a:cs typeface="+mn-cs"/>
              </a:rPr>
              <a:t>Part 3: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Balance the pH of the contaminated solution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21005E"/>
              </a:solidFill>
              <a:effectLst/>
              <a:highlight>
                <a:srgbClr val="B9ADE5"/>
              </a:highlight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21005E"/>
                </a:solidFill>
                <a:effectLst/>
                <a:highlight>
                  <a:srgbClr val="B9ADE5"/>
                </a:highlight>
                <a:uLnTx/>
                <a:uFillTx/>
                <a:latin typeface="Montserrat" pitchFamily="2" charset="77"/>
                <a:ea typeface="+mn-ea"/>
                <a:cs typeface="+mn-cs"/>
              </a:rPr>
              <a:t>Part 4: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21005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Flocculation and coagulation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21005E"/>
              </a:solidFill>
              <a:effectLst/>
              <a:highlight>
                <a:srgbClr val="B9ADE5"/>
              </a:highlight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21005E"/>
                </a:solidFill>
                <a:effectLst/>
                <a:highlight>
                  <a:srgbClr val="B9ADE5"/>
                </a:highlight>
                <a:uLnTx/>
                <a:uFillTx/>
                <a:latin typeface="Montserrat" pitchFamily="2" charset="77"/>
                <a:ea typeface="+mn-ea"/>
                <a:cs typeface="+mn-cs"/>
              </a:rPr>
              <a:t>Part 5: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Water filter design and assembly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21005E"/>
              </a:solidFill>
              <a:effectLst/>
              <a:highlight>
                <a:srgbClr val="B9ADE5"/>
              </a:highlight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21005E"/>
                </a:solidFill>
                <a:effectLst/>
                <a:highlight>
                  <a:srgbClr val="B9ADE5"/>
                </a:highlight>
                <a:uLnTx/>
                <a:uFillTx/>
                <a:latin typeface="Montserrat" pitchFamily="2" charset="77"/>
                <a:ea typeface="+mn-ea"/>
                <a:cs typeface="+mn-cs"/>
              </a:rPr>
              <a:t>Part 6: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21005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Process flow diagram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3" name="Google Shape;1469;p173">
            <a:extLst>
              <a:ext uri="{FF2B5EF4-FFF2-40B4-BE49-F238E27FC236}">
                <a16:creationId xmlns:a16="http://schemas.microsoft.com/office/drawing/2014/main" id="{9E4DC207-5704-439D-8AB8-0CF42F45D392}"/>
              </a:ext>
            </a:extLst>
          </p:cNvPr>
          <p:cNvSpPr txBox="1"/>
          <p:nvPr/>
        </p:nvSpPr>
        <p:spPr>
          <a:xfrm>
            <a:off x="3988436" y="755395"/>
            <a:ext cx="4215127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PROCEDURE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" name="Google Shape;1444;p171">
            <a:extLst>
              <a:ext uri="{FF2B5EF4-FFF2-40B4-BE49-F238E27FC236}">
                <a16:creationId xmlns:a16="http://schemas.microsoft.com/office/drawing/2014/main" id="{3E6B286C-25CB-1A4A-9739-B37807564DE4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1444;p171">
            <a:extLst>
              <a:ext uri="{FF2B5EF4-FFF2-40B4-BE49-F238E27FC236}">
                <a16:creationId xmlns:a16="http://schemas.microsoft.com/office/drawing/2014/main" id="{3B4B2FD2-7560-3F56-3899-590AAF2BD54F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04544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>
          <a:extLst>
            <a:ext uri="{FF2B5EF4-FFF2-40B4-BE49-F238E27FC236}">
              <a16:creationId xmlns:a16="http://schemas.microsoft.com/office/drawing/2014/main" id="{102271B6-8747-DEEB-76DE-AA916DD86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73">
            <a:extLst>
              <a:ext uri="{FF2B5EF4-FFF2-40B4-BE49-F238E27FC236}">
                <a16:creationId xmlns:a16="http://schemas.microsoft.com/office/drawing/2014/main" id="{31114380-D799-4E5A-4325-25078CAD7A86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DESIGN CONSIDERATIONS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CA039710-8F72-47CE-E390-8B49F33F1547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106607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BC58D59-ECC4-7495-B99F-BC34306ED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474134-E02F-B5E7-F09F-88E846B139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FC1B25C2-FFB5-68B3-08BE-505CAC7F0A65}"/>
              </a:ext>
            </a:extLst>
          </p:cNvPr>
          <p:cNvCxnSpPr>
            <a:cxnSpLocks/>
          </p:cNvCxnSpPr>
          <p:nvPr/>
        </p:nvCxnSpPr>
        <p:spPr>
          <a:xfrm>
            <a:off x="10634817" y="741611"/>
            <a:ext cx="911281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231;p24">
            <a:extLst>
              <a:ext uri="{FF2B5EF4-FFF2-40B4-BE49-F238E27FC236}">
                <a16:creationId xmlns:a16="http://schemas.microsoft.com/office/drawing/2014/main" id="{F0073821-1876-61C4-388F-FD93CA7BA16C}"/>
              </a:ext>
            </a:extLst>
          </p:cNvPr>
          <p:cNvSpPr txBox="1">
            <a:spLocks/>
          </p:cNvSpPr>
          <p:nvPr/>
        </p:nvSpPr>
        <p:spPr>
          <a:xfrm>
            <a:off x="650710" y="1525008"/>
            <a:ext cx="10895388" cy="3918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ts val="2400"/>
              <a:buFont typeface="Proxima Nova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Water filter design is judged by a Competition Equation (CE):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ts val="2400"/>
              <a:buFont typeface="Proxima Nova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Proxima Nova"/>
              <a:cs typeface="Proxima Nova"/>
              <a:sym typeface="Proxima Nov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ts val="2400"/>
              <a:buFont typeface="Proxima Nova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Proxima Nova"/>
              <a:cs typeface="Proxima Nova"/>
              <a:sym typeface="Proxima Nova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ts val="240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Proxima Nova"/>
              <a:cs typeface="Proxima Nova"/>
              <a:sym typeface="Proxima Nov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ts val="2400"/>
              <a:buFont typeface="Proxima Nova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Design must include at least 3 scoops but no more than 6 scoops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ts val="2400"/>
              <a:buFont typeface="Proxima Nova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Design must include no more than 3 scoops of each material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ts val="2400"/>
              <a:buFont typeface="Proxima Nova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Only 1 Trial is allowed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ts val="2400"/>
              <a:buFont typeface="Proxima Nova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Proxima Nova"/>
              <a:cs typeface="Proxima Nova"/>
              <a:sym typeface="Proxima Nov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C861353-29E6-CD34-8EDA-05AE4F375BF9}"/>
                  </a:ext>
                </a:extLst>
              </p:cNvPr>
              <p:cNvSpPr txBox="1"/>
              <p:nvPr/>
            </p:nvSpPr>
            <p:spPr>
              <a:xfrm>
                <a:off x="3163078" y="2578184"/>
                <a:ext cx="5193424" cy="6177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𝐶𝐸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𝑇𝑢𝑟𝑏𝑖𝑑𝑖𝑡𝑦</m:t>
                              </m:r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𝐷𝑖𝑓𝑓𝑒𝑟𝑒𝑛𝑐𝑒</m:t>
                              </m:r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𝐹𝑙𝑜𝑤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𝑅𝑎𝑡𝑒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𝐶𝑜𝑠𝑡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C861353-29E6-CD34-8EDA-05AE4F375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078" y="2578184"/>
                <a:ext cx="5193424" cy="6177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029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>
          <a:extLst>
            <a:ext uri="{FF2B5EF4-FFF2-40B4-BE49-F238E27FC236}">
              <a16:creationId xmlns:a16="http://schemas.microsoft.com/office/drawing/2014/main" id="{5484AFA3-9245-46CF-C63B-0520043E0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73">
            <a:extLst>
              <a:ext uri="{FF2B5EF4-FFF2-40B4-BE49-F238E27FC236}">
                <a16:creationId xmlns:a16="http://schemas.microsoft.com/office/drawing/2014/main" id="{48B50A62-8F99-EE4C-D3B6-05B7BBE247BA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DESIGN CONSIDERATIONS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FD4D869D-DBC7-838E-B879-C5D87EB487A8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106607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CCE4AD7-5C11-9D23-CD12-19ABE20F3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3A6750-3573-9087-FF28-6139E3E776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376EC874-5FFA-D685-717A-7DDFA95B1519}"/>
              </a:ext>
            </a:extLst>
          </p:cNvPr>
          <p:cNvCxnSpPr>
            <a:cxnSpLocks/>
          </p:cNvCxnSpPr>
          <p:nvPr/>
        </p:nvCxnSpPr>
        <p:spPr>
          <a:xfrm>
            <a:off x="10634817" y="741611"/>
            <a:ext cx="911281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7" name="Google Shape;319;p16">
            <a:extLst>
              <a:ext uri="{FF2B5EF4-FFF2-40B4-BE49-F238E27FC236}">
                <a16:creationId xmlns:a16="http://schemas.microsoft.com/office/drawing/2014/main" id="{A298E222-DD2C-2348-47F2-5ACF4C9BC6B7}"/>
              </a:ext>
            </a:extLst>
          </p:cNvPr>
          <p:cNvGraphicFramePr/>
          <p:nvPr/>
        </p:nvGraphicFramePr>
        <p:xfrm>
          <a:off x="2151011" y="2904931"/>
          <a:ext cx="7889975" cy="1585000"/>
        </p:xfrm>
        <a:graphic>
          <a:graphicData uri="http://schemas.openxmlformats.org/drawingml/2006/table">
            <a:tbl>
              <a:tblPr firstRow="1" bandRow="1">
                <a:noFill/>
                <a:tableStyleId>{133AAFD5-5AD6-4BB0-B0FE-BBFB3B6F563F}</a:tableStyleId>
              </a:tblPr>
              <a:tblGrid>
                <a:gridCol w="425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6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rgbClr val="21005E"/>
                          </a:solidFill>
                        </a:rPr>
                        <a:t>Material</a:t>
                      </a:r>
                      <a:endParaRPr sz="1400" u="none" strike="noStrike" cap="none" dirty="0">
                        <a:solidFill>
                          <a:srgbClr val="21005E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9A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rgbClr val="21005E"/>
                          </a:solidFill>
                        </a:rPr>
                        <a:t>Unit</a:t>
                      </a:r>
                      <a:endParaRPr sz="1400" u="none" strike="noStrike" cap="none" dirty="0">
                        <a:solidFill>
                          <a:srgbClr val="21005E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9A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rgbClr val="21005E"/>
                          </a:solidFill>
                        </a:rPr>
                        <a:t>Cost Per Unit</a:t>
                      </a:r>
                      <a:endParaRPr sz="1400" u="none" strike="noStrike" cap="none" dirty="0">
                        <a:solidFill>
                          <a:srgbClr val="21005E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9A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21005E"/>
                          </a:solidFill>
                        </a:rPr>
                        <a:t>Gravel</a:t>
                      </a:r>
                      <a:endParaRPr sz="1400" u="none" strike="noStrike" cap="none" dirty="0">
                        <a:solidFill>
                          <a:srgbClr val="21005E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21005E"/>
                          </a:solidFill>
                        </a:rPr>
                        <a:t>1 scoop</a:t>
                      </a:r>
                      <a:endParaRPr sz="1400" u="none" strike="noStrike" cap="none" dirty="0">
                        <a:solidFill>
                          <a:srgbClr val="21005E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21005E"/>
                          </a:solidFill>
                        </a:rPr>
                        <a:t>$0.25</a:t>
                      </a:r>
                      <a:endParaRPr sz="1400" u="none" strike="noStrike" cap="none" dirty="0">
                        <a:solidFill>
                          <a:srgbClr val="21005E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21005E"/>
                          </a:solidFill>
                        </a:rPr>
                        <a:t>Sand</a:t>
                      </a:r>
                      <a:endParaRPr sz="1400" u="none" strike="noStrike" cap="none" dirty="0">
                        <a:solidFill>
                          <a:srgbClr val="21005E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21005E"/>
                          </a:solidFill>
                        </a:rPr>
                        <a:t>1 scoop</a:t>
                      </a:r>
                      <a:endParaRPr sz="1400" u="none" strike="noStrike" cap="none" dirty="0">
                        <a:solidFill>
                          <a:srgbClr val="21005E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21005E"/>
                          </a:solidFill>
                        </a:rPr>
                        <a:t>$1.00</a:t>
                      </a:r>
                      <a:endParaRPr sz="2000" u="none" strike="noStrike" cap="none" dirty="0">
                        <a:solidFill>
                          <a:srgbClr val="21005E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21005E"/>
                          </a:solidFill>
                        </a:rPr>
                        <a:t>Activated Carbon</a:t>
                      </a:r>
                      <a:endParaRPr sz="1400" u="none" strike="noStrike" cap="none">
                        <a:solidFill>
                          <a:srgbClr val="21005E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21005E"/>
                          </a:solidFill>
                        </a:rPr>
                        <a:t>1 scoop</a:t>
                      </a:r>
                      <a:endParaRPr sz="1400" u="none" strike="noStrike" cap="none">
                        <a:solidFill>
                          <a:srgbClr val="21005E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21005E"/>
                          </a:solidFill>
                        </a:rPr>
                        <a:t>$0.50</a:t>
                      </a:r>
                      <a:endParaRPr sz="1400" u="none" strike="noStrike" cap="none" dirty="0">
                        <a:solidFill>
                          <a:srgbClr val="21005E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D7628AE-5AEA-81D5-30C0-F45683727682}"/>
              </a:ext>
            </a:extLst>
          </p:cNvPr>
          <p:cNvSpPr txBox="1"/>
          <p:nvPr/>
        </p:nvSpPr>
        <p:spPr>
          <a:xfrm>
            <a:off x="2151011" y="2483826"/>
            <a:ext cx="61030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Table 1: Cost List for Water Filter Design</a:t>
            </a:r>
            <a:endParaRPr lang="en-US" sz="1600" b="0" i="0" u="none" strike="noStrike" cap="none" dirty="0">
              <a:solidFill>
                <a:schemeClr val="bg1"/>
              </a:solidFill>
              <a:latin typeface="Montserrat" pitchFamily="2" charset="77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807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73"/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IDBE IMPLEMENTATION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5FE65E1E-3E8C-96C0-E623-01B5FDFEC7C4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162997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7" name="Google Shape;1444;p171">
            <a:extLst>
              <a:ext uri="{FF2B5EF4-FFF2-40B4-BE49-F238E27FC236}">
                <a16:creationId xmlns:a16="http://schemas.microsoft.com/office/drawing/2014/main" id="{924468DE-1F98-D37F-F39C-D3389B7C7647}"/>
              </a:ext>
            </a:extLst>
          </p:cNvPr>
          <p:cNvCxnSpPr>
            <a:cxnSpLocks/>
          </p:cNvCxnSpPr>
          <p:nvPr/>
        </p:nvCxnSpPr>
        <p:spPr>
          <a:xfrm>
            <a:off x="10071641" y="741611"/>
            <a:ext cx="162997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Google Shape;231;p24">
            <a:extLst>
              <a:ext uri="{FF2B5EF4-FFF2-40B4-BE49-F238E27FC236}">
                <a16:creationId xmlns:a16="http://schemas.microsoft.com/office/drawing/2014/main" id="{58FC7FFF-3954-EB19-AF0A-524DC8EB631A}"/>
              </a:ext>
            </a:extLst>
          </p:cNvPr>
          <p:cNvSpPr txBox="1">
            <a:spLocks/>
          </p:cNvSpPr>
          <p:nvPr/>
        </p:nvSpPr>
        <p:spPr>
          <a:xfrm>
            <a:off x="650710" y="1525008"/>
            <a:ext cx="6172278" cy="3918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ts val="2400"/>
              <a:buFont typeface="Proxima Nova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Access to clean water</a:t>
            </a:r>
          </a:p>
          <a:p>
            <a:pPr marL="800100" lvl="1" indent="-342900">
              <a:spcBef>
                <a:spcPts val="1000"/>
              </a:spcBef>
              <a:buClr>
                <a:prstClr val="white"/>
              </a:buClr>
              <a:buSzPts val="2400"/>
              <a:buFont typeface="Proxima Nova"/>
              <a:buChar char="•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Necessary for survival</a:t>
            </a:r>
          </a:p>
          <a:p>
            <a:pPr marL="800100" lvl="1" indent="-342900">
              <a:spcBef>
                <a:spcPts val="1000"/>
              </a:spcBef>
              <a:buClr>
                <a:prstClr val="white"/>
              </a:buClr>
              <a:buSzPts val="2400"/>
              <a:buFont typeface="Proxima Nova"/>
              <a:buChar char="•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Privilege to some</a:t>
            </a:r>
          </a:p>
          <a:p>
            <a:pPr marL="800100" lvl="1" indent="-342900">
              <a:spcBef>
                <a:spcPts val="1000"/>
              </a:spcBef>
              <a:buClr>
                <a:prstClr val="white"/>
              </a:buClr>
              <a:buSzPts val="2400"/>
              <a:buFont typeface="Proxima Nova"/>
              <a:buChar char="•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Disproportionately affects marginalized groups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ts val="2400"/>
              <a:buFont typeface="Proxima Nova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Public health crisis</a:t>
            </a:r>
          </a:p>
          <a:p>
            <a:pPr marL="800100" lvl="1" indent="-342900">
              <a:spcBef>
                <a:spcPts val="1000"/>
              </a:spcBef>
              <a:buClr>
                <a:prstClr val="white"/>
              </a:buClr>
              <a:buSzPts val="2400"/>
              <a:buFont typeface="Proxima Nova"/>
              <a:buChar char="•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Leads to other inequity issues: healthcare, education, property value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ts val="2400"/>
              <a:buFont typeface="Proxima Nova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Case Study: Flint, Michigan</a:t>
            </a:r>
          </a:p>
          <a:p>
            <a:pPr marL="800100" lvl="1" indent="-342900">
              <a:spcBef>
                <a:spcPts val="1000"/>
              </a:spcBef>
              <a:buClr>
                <a:prstClr val="white"/>
              </a:buClr>
              <a:buSzPts val="2400"/>
              <a:buFont typeface="Proxima Nova"/>
              <a:buChar char="•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A city without clean water</a:t>
            </a:r>
          </a:p>
        </p:txBody>
      </p:sp>
      <p:sp>
        <p:nvSpPr>
          <p:cNvPr id="13" name="Google Shape;1466;p173">
            <a:extLst>
              <a:ext uri="{FF2B5EF4-FFF2-40B4-BE49-F238E27FC236}">
                <a16:creationId xmlns:a16="http://schemas.microsoft.com/office/drawing/2014/main" id="{FCA3A251-1378-11A6-3E3B-6686772BAE61}"/>
              </a:ext>
            </a:extLst>
          </p:cNvPr>
          <p:cNvSpPr/>
          <p:nvPr/>
        </p:nvSpPr>
        <p:spPr>
          <a:xfrm>
            <a:off x="9543576" y="2802701"/>
            <a:ext cx="2705099" cy="2705099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465;p173">
            <a:extLst>
              <a:ext uri="{FF2B5EF4-FFF2-40B4-BE49-F238E27FC236}">
                <a16:creationId xmlns:a16="http://schemas.microsoft.com/office/drawing/2014/main" id="{CA3E8DC1-AE58-096D-A7D1-F97A0B453A3D}"/>
              </a:ext>
            </a:extLst>
          </p:cNvPr>
          <p:cNvSpPr/>
          <p:nvPr/>
        </p:nvSpPr>
        <p:spPr>
          <a:xfrm>
            <a:off x="6879663" y="1460158"/>
            <a:ext cx="2705099" cy="2705099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237;p24">
            <a:extLst>
              <a:ext uri="{FF2B5EF4-FFF2-40B4-BE49-F238E27FC236}">
                <a16:creationId xmlns:a16="http://schemas.microsoft.com/office/drawing/2014/main" id="{D3D33539-BC78-1836-0090-97E331E944E8}"/>
              </a:ext>
            </a:extLst>
          </p:cNvPr>
          <p:cNvSpPr/>
          <p:nvPr/>
        </p:nvSpPr>
        <p:spPr>
          <a:xfrm>
            <a:off x="7547498" y="4881742"/>
            <a:ext cx="3424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Figure 15: Tap Water in Flint, Michigan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" name="Google Shape;211;p22" descr="Expert says Michigan officials changed a Flint lead report to avoid federal  action">
            <a:extLst>
              <a:ext uri="{FF2B5EF4-FFF2-40B4-BE49-F238E27FC236}">
                <a16:creationId xmlns:a16="http://schemas.microsoft.com/office/drawing/2014/main" id="{37E5C843-0F0B-3C1F-D214-E1F17961304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47498" y="2006587"/>
            <a:ext cx="3538150" cy="2653612"/>
          </a:xfrm>
          <a:prstGeom prst="round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782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5"/>
          <p:cNvSpPr/>
          <p:nvPr/>
        </p:nvSpPr>
        <p:spPr>
          <a:xfrm>
            <a:off x="5585664" y="2267704"/>
            <a:ext cx="3818414" cy="3818414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5"/>
          <p:cNvSpPr/>
          <p:nvPr/>
        </p:nvSpPr>
        <p:spPr>
          <a:xfrm>
            <a:off x="9736110" y="1528392"/>
            <a:ext cx="1945554" cy="1945554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60AE7D-548B-358F-F6F1-D869AC99AC50}"/>
              </a:ext>
            </a:extLst>
          </p:cNvPr>
          <p:cNvSpPr/>
          <p:nvPr/>
        </p:nvSpPr>
        <p:spPr>
          <a:xfrm>
            <a:off x="6447659" y="5128210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1: Hudson River Courtesy of Hudson River Foundations</a:t>
            </a:r>
            <a:endParaRPr lang="en-US" sz="1400" b="0" i="0" u="none" strike="noStrike" cap="none" dirty="0">
              <a:solidFill>
                <a:schemeClr val="bg1"/>
              </a:solidFill>
              <a:latin typeface="Montserrat" pitchFamily="2" charset="77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064E57-BAD5-4A0D-5104-99ACBA661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6F7E06-748F-A795-5FC8-8015C79136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DA847B-C8A6-C244-75DE-A55AA2BB03E3}"/>
              </a:ext>
            </a:extLst>
          </p:cNvPr>
          <p:cNvSpPr txBox="1"/>
          <p:nvPr/>
        </p:nvSpPr>
        <p:spPr>
          <a:xfrm>
            <a:off x="829740" y="1893636"/>
            <a:ext cx="6096000" cy="3382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Objective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Background Information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Materials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Procedure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Proxima Nova"/>
              </a:rPr>
              <a:t>IDBE Implementation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Assignment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Closing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4" name="Google Shape;1469;p173">
            <a:extLst>
              <a:ext uri="{FF2B5EF4-FFF2-40B4-BE49-F238E27FC236}">
                <a16:creationId xmlns:a16="http://schemas.microsoft.com/office/drawing/2014/main" id="{B7F070E3-A771-186F-D2B5-40FDBA9A01A1}"/>
              </a:ext>
            </a:extLst>
          </p:cNvPr>
          <p:cNvSpPr txBox="1"/>
          <p:nvPr/>
        </p:nvSpPr>
        <p:spPr>
          <a:xfrm>
            <a:off x="4229332" y="771882"/>
            <a:ext cx="3733336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OVERVIEW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8" name="Google Shape;1444;p171">
            <a:extLst>
              <a:ext uri="{FF2B5EF4-FFF2-40B4-BE49-F238E27FC236}">
                <a16:creationId xmlns:a16="http://schemas.microsoft.com/office/drawing/2014/main" id="{52A2D27A-A266-273A-1680-412A74EA2DBC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B9CBAF9E-2158-8255-ACF9-A3B2AF01F0CE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Google Shape;107;p2" descr="Hudson River Foundation">
            <a:extLst>
              <a:ext uri="{FF2B5EF4-FFF2-40B4-BE49-F238E27FC236}">
                <a16:creationId xmlns:a16="http://schemas.microsoft.com/office/drawing/2014/main" id="{42DD4CB0-246D-3106-D811-3BECE0BDC17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59502" y="2402139"/>
            <a:ext cx="4988903" cy="2560060"/>
          </a:xfrm>
          <a:prstGeom prst="round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860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73"/>
          <p:cNvSpPr txBox="1"/>
          <p:nvPr/>
        </p:nvSpPr>
        <p:spPr>
          <a:xfrm>
            <a:off x="3951278" y="788606"/>
            <a:ext cx="4408714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ASSIGNMENT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ED736886-4C53-4EB0-3FBD-1DE0398993F5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" name="Google Shape;1444;p171">
            <a:extLst>
              <a:ext uri="{FF2B5EF4-FFF2-40B4-BE49-F238E27FC236}">
                <a16:creationId xmlns:a16="http://schemas.microsoft.com/office/drawing/2014/main" id="{4DFC3658-CD6A-9550-684F-87A2D328B133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6307D351-EE55-6ECF-7063-791890AEAF67}"/>
              </a:ext>
            </a:extLst>
          </p:cNvPr>
          <p:cNvSpPr txBox="1">
            <a:spLocks/>
          </p:cNvSpPr>
          <p:nvPr/>
        </p:nvSpPr>
        <p:spPr>
          <a:xfrm>
            <a:off x="864853" y="4642144"/>
            <a:ext cx="10581564" cy="4855029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" name="Google Shape;853;p153">
            <a:extLst>
              <a:ext uri="{FF2B5EF4-FFF2-40B4-BE49-F238E27FC236}">
                <a16:creationId xmlns:a16="http://schemas.microsoft.com/office/drawing/2014/main" id="{DBF8554E-C860-2315-55AC-DCCE299400F1}"/>
              </a:ext>
            </a:extLst>
          </p:cNvPr>
          <p:cNvSpPr/>
          <p:nvPr/>
        </p:nvSpPr>
        <p:spPr>
          <a:xfrm>
            <a:off x="578166" y="1577339"/>
            <a:ext cx="5215491" cy="4337323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853;p153">
            <a:extLst>
              <a:ext uri="{FF2B5EF4-FFF2-40B4-BE49-F238E27FC236}">
                <a16:creationId xmlns:a16="http://schemas.microsoft.com/office/drawing/2014/main" id="{F86A50D7-D05C-B597-33DE-72E5EBA6E4CC}"/>
              </a:ext>
            </a:extLst>
          </p:cNvPr>
          <p:cNvSpPr/>
          <p:nvPr/>
        </p:nvSpPr>
        <p:spPr>
          <a:xfrm>
            <a:off x="6457978" y="1577338"/>
            <a:ext cx="5215491" cy="4337313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8901E1-B57B-E468-0B5A-BB33D5341526}"/>
              </a:ext>
            </a:extLst>
          </p:cNvPr>
          <p:cNvSpPr txBox="1"/>
          <p:nvPr/>
        </p:nvSpPr>
        <p:spPr>
          <a:xfrm>
            <a:off x="578166" y="1820170"/>
            <a:ext cx="5215490" cy="4262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240067"/>
                </a:solidFill>
                <a:latin typeface="Montserrat" pitchFamily="2" charset="77"/>
              </a:rPr>
              <a:t>Team </a:t>
            </a:r>
            <a:r>
              <a:rPr lang="en-US" sz="2400" b="1" dirty="0">
                <a:solidFill>
                  <a:srgbClr val="240067"/>
                </a:solidFill>
                <a:latin typeface="Montserrat" pitchFamily="2" charset="77"/>
              </a:rPr>
              <a:t>Lab Report</a:t>
            </a:r>
          </a:p>
          <a:p>
            <a:pPr algn="ctr"/>
            <a:endParaRPr lang="en-US" sz="2400" b="1" dirty="0">
              <a:solidFill>
                <a:srgbClr val="240067"/>
              </a:solidFill>
              <a:latin typeface="Montserrat" pitchFamily="2" charset="77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0063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rgbClr val="230063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Answer discussion questions in manual</a:t>
            </a: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0063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rgbClr val="230063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Include pictures of water filter design &amp; assembled water filter</a:t>
            </a: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0063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rgbClr val="230063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Include Excel datasheet with results</a:t>
            </a: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0063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rgbClr val="230063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Include picture of complete process flow diagram</a:t>
            </a: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0063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rgbClr val="230063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Due at 11:59 PM the night before Lab 9</a:t>
            </a: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0063"/>
              </a:buClr>
              <a:buSzPts val="2400"/>
              <a:buFont typeface="Arial"/>
              <a:buChar char="•"/>
            </a:pPr>
            <a:endParaRPr lang="en-US" sz="2000" dirty="0">
              <a:solidFill>
                <a:srgbClr val="230063"/>
              </a:solidFill>
              <a:latin typeface="Montserrat" pitchFamily="2" charset="77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8" name="Google Shape;1444;p171">
            <a:extLst>
              <a:ext uri="{FF2B5EF4-FFF2-40B4-BE49-F238E27FC236}">
                <a16:creationId xmlns:a16="http://schemas.microsoft.com/office/drawing/2014/main" id="{A89A9B2F-F9AA-225A-FD5E-DC58DA30DA8E}"/>
              </a:ext>
            </a:extLst>
          </p:cNvPr>
          <p:cNvCxnSpPr>
            <a:cxnSpLocks/>
          </p:cNvCxnSpPr>
          <p:nvPr/>
        </p:nvCxnSpPr>
        <p:spPr>
          <a:xfrm>
            <a:off x="949124" y="2391187"/>
            <a:ext cx="4560425" cy="0"/>
          </a:xfrm>
          <a:prstGeom prst="straightConnector1">
            <a:avLst/>
          </a:prstGeom>
          <a:noFill/>
          <a:ln w="38100" cap="flat" cmpd="sng">
            <a:solidFill>
              <a:srgbClr val="24006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E5EF2AA-593A-E761-5172-65A9F600DDDD}"/>
              </a:ext>
            </a:extLst>
          </p:cNvPr>
          <p:cNvSpPr txBox="1"/>
          <p:nvPr/>
        </p:nvSpPr>
        <p:spPr>
          <a:xfrm>
            <a:off x="6457977" y="1784086"/>
            <a:ext cx="5215490" cy="2408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240067"/>
                </a:solidFill>
                <a:latin typeface="Montserrat" pitchFamily="2" charset="77"/>
              </a:rPr>
              <a:t>Team Presentation</a:t>
            </a:r>
          </a:p>
          <a:p>
            <a:pPr algn="ctr"/>
            <a:endParaRPr lang="en-US" sz="2400" b="1" dirty="0">
              <a:solidFill>
                <a:srgbClr val="240067"/>
              </a:solidFill>
              <a:latin typeface="Montserrat" pitchFamily="2" charset="77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0063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rgbClr val="230063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Address discussion points in manual</a:t>
            </a: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0063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rgbClr val="230063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Include cost of water filter designs</a:t>
            </a: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30063"/>
              </a:buClr>
              <a:buSzPts val="2400"/>
              <a:buFont typeface="Arial"/>
              <a:buChar char="•"/>
            </a:pPr>
            <a:endParaRPr lang="en-US" sz="2000" dirty="0">
              <a:solidFill>
                <a:srgbClr val="230063"/>
              </a:solidFill>
              <a:latin typeface="Montserrat" pitchFamily="2" charset="77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3" name="Google Shape;1444;p171">
            <a:extLst>
              <a:ext uri="{FF2B5EF4-FFF2-40B4-BE49-F238E27FC236}">
                <a16:creationId xmlns:a16="http://schemas.microsoft.com/office/drawing/2014/main" id="{52AE358F-6742-CDCA-FCBA-21262F27BBE3}"/>
              </a:ext>
            </a:extLst>
          </p:cNvPr>
          <p:cNvCxnSpPr>
            <a:cxnSpLocks/>
          </p:cNvCxnSpPr>
          <p:nvPr/>
        </p:nvCxnSpPr>
        <p:spPr>
          <a:xfrm>
            <a:off x="6828935" y="2355103"/>
            <a:ext cx="4560425" cy="0"/>
          </a:xfrm>
          <a:prstGeom prst="straightConnector1">
            <a:avLst/>
          </a:prstGeom>
          <a:noFill/>
          <a:ln w="38100" cap="flat" cmpd="sng">
            <a:solidFill>
              <a:srgbClr val="240067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88546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73"/>
          <p:cNvSpPr txBox="1"/>
          <p:nvPr/>
        </p:nvSpPr>
        <p:spPr>
          <a:xfrm>
            <a:off x="3951278" y="788606"/>
            <a:ext cx="4408714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CLOSING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4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ED736886-4C53-4EB0-3FBD-1DE0398993F5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" name="Google Shape;1444;p171">
            <a:extLst>
              <a:ext uri="{FF2B5EF4-FFF2-40B4-BE49-F238E27FC236}">
                <a16:creationId xmlns:a16="http://schemas.microsoft.com/office/drawing/2014/main" id="{4DFC3658-CD6A-9550-684F-87A2D328B133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8E6D6545-8629-8384-8663-071D968B3D85}"/>
              </a:ext>
            </a:extLst>
          </p:cNvPr>
          <p:cNvSpPr txBox="1">
            <a:spLocks/>
          </p:cNvSpPr>
          <p:nvPr/>
        </p:nvSpPr>
        <p:spPr>
          <a:xfrm>
            <a:off x="864853" y="1640358"/>
            <a:ext cx="10581564" cy="391789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Record all data in Excel datasheet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u="none" strike="noStrike" kern="1200" cap="none" spc="0" normalizeH="0" baseline="0" noProof="0" dirty="0">
                <a:ln>
                  <a:noFill/>
                </a:ln>
                <a:solidFill>
                  <a:srgbClr val="21005E"/>
                </a:solidFill>
                <a:effectLst/>
                <a:highlight>
                  <a:srgbClr val="B9ADE5"/>
                </a:highlight>
                <a:uLnTx/>
                <a:uFillTx/>
                <a:latin typeface="Montserrat" pitchFamily="2" charset="77"/>
                <a:ea typeface="+mn-ea"/>
                <a:cs typeface="+mn-cs"/>
              </a:rPr>
              <a:t>Take pictures of the filter design, assembled water filter, contaminated water, filtered water, and process flow diagram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Submit all work electronically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Clean up workstations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Return all unused materials to the TA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60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4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0" name="Google Shape;300;p9">
            <a:extLst>
              <a:ext uri="{FF2B5EF4-FFF2-40B4-BE49-F238E27FC236}">
                <a16:creationId xmlns:a16="http://schemas.microsoft.com/office/drawing/2014/main" id="{BCB2B7A6-FC2F-72E5-B5BA-3F6644A5D4E6}"/>
              </a:ext>
            </a:extLst>
          </p:cNvPr>
          <p:cNvSpPr txBox="1"/>
          <p:nvPr/>
        </p:nvSpPr>
        <p:spPr>
          <a:xfrm>
            <a:off x="2817944" y="2817773"/>
            <a:ext cx="6556112" cy="1222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7068C"/>
              </a:buClr>
              <a:buSzPts val="4200"/>
              <a:buFontTx/>
              <a:buNone/>
              <a:tabLst/>
              <a:defRPr/>
            </a:pPr>
            <a:r>
              <a: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sx="1000" sy="1000" algn="ctr" rotWithShape="0">
                    <a:prstClr val="white"/>
                  </a:outerShdw>
                </a:effectLst>
                <a:uLnTx/>
                <a:uFillTx/>
                <a:latin typeface="Montserrat Black"/>
                <a:ea typeface="+mn-ea"/>
                <a:cs typeface="+mn-cs"/>
                <a:sym typeface="Montserrat Black"/>
              </a:rPr>
              <a:t>QUESTIONS?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sx="1000" sy="1000" algn="ctr" rotWithShape="0">
                  <a:prstClr val="white"/>
                </a:outerShdw>
              </a:effectLst>
              <a:highlight>
                <a:srgbClr val="725C8B"/>
              </a:highlight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3FABA7-7E4B-AC0A-61AC-BEDC0076E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70B2DE-897F-7B1A-A514-F87A09AE14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156"/>
          <p:cNvSpPr txBox="1"/>
          <p:nvPr/>
        </p:nvSpPr>
        <p:spPr>
          <a:xfrm>
            <a:off x="45725" y="413031"/>
            <a:ext cx="12100551" cy="83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50" tIns="45650" rIns="45650" bIns="4565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Montserrat"/>
              </a:rPr>
              <a:t>OBJECTIVE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46" name="Google Shape;946;p156"/>
          <p:cNvCxnSpPr>
            <a:cxnSpLocks/>
          </p:cNvCxnSpPr>
          <p:nvPr/>
        </p:nvCxnSpPr>
        <p:spPr>
          <a:xfrm>
            <a:off x="829474" y="833990"/>
            <a:ext cx="3212174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7" name="Google Shape;947;p156"/>
          <p:cNvCxnSpPr>
            <a:cxnSpLocks/>
          </p:cNvCxnSpPr>
          <p:nvPr/>
        </p:nvCxnSpPr>
        <p:spPr>
          <a:xfrm>
            <a:off x="8229600" y="828476"/>
            <a:ext cx="3059804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52" name="Google Shape;952;p156"/>
          <p:cNvSpPr txBox="1"/>
          <p:nvPr/>
        </p:nvSpPr>
        <p:spPr>
          <a:xfrm>
            <a:off x="900380" y="2598111"/>
            <a:ext cx="10391239" cy="1996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lt"/>
                <a:cs typeface="Arial"/>
                <a:sym typeface="Montserrat"/>
              </a:rPr>
              <a:t>To understand the processes behind a water treatment system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lt"/>
                <a:cs typeface="Arial"/>
                <a:sym typeface="Montserrat"/>
              </a:rPr>
              <a:t>To design and assemble an efficient water filter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lt"/>
                <a:cs typeface="Arial"/>
                <a:sym typeface="Montserrat"/>
              </a:rPr>
              <a:t>To design a process flow diagram of an industrial-scale water filter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lt"/>
              <a:cs typeface="Arial"/>
              <a:sym typeface="Montserra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051ED2-8943-BA9B-F006-9A5F288CB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B34D57-BC09-269A-A376-A3DD72A142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3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BCEEFC9-489C-DEF1-D78B-848D94C24CE0}"/>
              </a:ext>
            </a:extLst>
          </p:cNvPr>
          <p:cNvSpPr/>
          <p:nvPr/>
        </p:nvSpPr>
        <p:spPr>
          <a:xfrm>
            <a:off x="389659" y="1255039"/>
            <a:ext cx="4451468" cy="4451468"/>
          </a:xfrm>
          <a:prstGeom prst="ellipse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9" name="Google Shape;1469;p173"/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5FE65E1E-3E8C-96C0-E623-01B5FDFEC7C4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6B31EB00-8C59-010C-E9A7-4C69BB1846FA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Google Shape;129;p4" descr="Figure illustrating the water treatment cycle, showing coagulation, sedimentation, filtration, and disinfection">
            <a:extLst>
              <a:ext uri="{FF2B5EF4-FFF2-40B4-BE49-F238E27FC236}">
                <a16:creationId xmlns:a16="http://schemas.microsoft.com/office/drawing/2014/main" id="{696F2905-A3B8-4AE8-BC48-72D4BCECA82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5159" y="1504281"/>
            <a:ext cx="3109831" cy="395796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31;p4">
            <a:extLst>
              <a:ext uri="{FF2B5EF4-FFF2-40B4-BE49-F238E27FC236}">
                <a16:creationId xmlns:a16="http://schemas.microsoft.com/office/drawing/2014/main" id="{3A4129D6-C1ED-3125-8EF6-0651DB5E5FEC}"/>
              </a:ext>
            </a:extLst>
          </p:cNvPr>
          <p:cNvSpPr txBox="1"/>
          <p:nvPr/>
        </p:nvSpPr>
        <p:spPr>
          <a:xfrm>
            <a:off x="5545541" y="1504281"/>
            <a:ext cx="6256800" cy="43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</a:pPr>
            <a:r>
              <a:rPr lang="en-US" sz="24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Water treatment system:</a:t>
            </a:r>
            <a:endParaRPr sz="1400" b="0" i="0" u="none" strike="noStrike" cap="none" dirty="0">
              <a:solidFill>
                <a:schemeClr val="bg1"/>
              </a:solidFill>
              <a:latin typeface="Montserrat" pitchFamily="2" charset="77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Calibri"/>
              <a:buAutoNum type="arabicPeriod"/>
            </a:pPr>
            <a:r>
              <a:rPr lang="en-US" sz="2400" b="1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Coagulation &amp; flocculation </a:t>
            </a:r>
            <a:r>
              <a:rPr lang="en-US" sz="24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– addition of chemicals to create flocs</a:t>
            </a:r>
            <a:endParaRPr sz="1400" b="0" i="0" u="none" strike="noStrike" cap="none" dirty="0">
              <a:solidFill>
                <a:schemeClr val="bg1"/>
              </a:solidFill>
              <a:latin typeface="Montserrat" pitchFamily="2" charset="77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Calibri"/>
              <a:buAutoNum type="arabicPeriod"/>
            </a:pPr>
            <a:r>
              <a:rPr lang="en-US" sz="2400" b="1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Sedimentation</a:t>
            </a:r>
            <a:r>
              <a:rPr lang="en-US" sz="24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 – flocs settle to bottom</a:t>
            </a:r>
            <a:endParaRPr sz="1400" b="0" i="0" u="none" strike="noStrike" cap="none" dirty="0">
              <a:solidFill>
                <a:schemeClr val="bg1"/>
              </a:solidFill>
              <a:latin typeface="Montserrat" pitchFamily="2" charset="77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Calibri"/>
              <a:buAutoNum type="arabicPeriod"/>
            </a:pPr>
            <a:r>
              <a:rPr lang="en-US" sz="2400" b="1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Filtration </a:t>
            </a:r>
            <a:r>
              <a:rPr lang="en-US" sz="24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– physical removal of flocs</a:t>
            </a:r>
            <a:endParaRPr sz="1400" b="0" i="0" u="none" strike="noStrike" cap="none" dirty="0">
              <a:solidFill>
                <a:schemeClr val="bg1"/>
              </a:solidFill>
              <a:latin typeface="Montserrat" pitchFamily="2" charset="77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Disinfection – kills bacteria, viruses, and parasites</a:t>
            </a:r>
            <a:endParaRPr sz="1400" b="0" i="0" u="none" strike="noStrike" cap="none" dirty="0">
              <a:solidFill>
                <a:schemeClr val="bg1"/>
              </a:solidFill>
              <a:latin typeface="Montserrat" pitchFamily="2" charset="77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Storage – store in water tank</a:t>
            </a:r>
            <a:endParaRPr sz="2400" b="0" i="0" u="none" strike="noStrike" cap="none" dirty="0">
              <a:solidFill>
                <a:schemeClr val="bg1"/>
              </a:solidFill>
              <a:latin typeface="Montserrat" pitchFamily="2" charset="77"/>
              <a:ea typeface="Proxima Nova"/>
              <a:cs typeface="Proxima Nova"/>
              <a:sym typeface="Proxima Nov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1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** This lab will focus on steps 1-3 of the water treatment system</a:t>
            </a:r>
            <a:endParaRPr sz="1600" dirty="0">
              <a:solidFill>
                <a:schemeClr val="bg1"/>
              </a:solidFill>
              <a:latin typeface="Montserrat" pitchFamily="2" charset="77"/>
              <a:ea typeface="Proxima Nova"/>
              <a:cs typeface="Proxima Nova"/>
              <a:sym typeface="Proxima Nova"/>
            </a:endParaRPr>
          </a:p>
        </p:txBody>
      </p:sp>
      <p:sp>
        <p:nvSpPr>
          <p:cNvPr id="9" name="Google Shape;130;p4">
            <a:extLst>
              <a:ext uri="{FF2B5EF4-FFF2-40B4-BE49-F238E27FC236}">
                <a16:creationId xmlns:a16="http://schemas.microsoft.com/office/drawing/2014/main" id="{4E73AACD-C577-A2FF-1C55-B16CCAED6DD4}"/>
              </a:ext>
            </a:extLst>
          </p:cNvPr>
          <p:cNvSpPr/>
          <p:nvPr/>
        </p:nvSpPr>
        <p:spPr>
          <a:xfrm>
            <a:off x="568720" y="5719605"/>
            <a:ext cx="4302707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2: Water Treatment System </a:t>
            </a:r>
            <a:br>
              <a:rPr lang="en-US" sz="16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</a:br>
            <a:endParaRPr sz="1400" b="0" i="0" u="none" strike="noStrike" cap="none" dirty="0">
              <a:solidFill>
                <a:schemeClr val="bg1"/>
              </a:solidFill>
              <a:latin typeface="Montserrat" pitchFamily="2" charset="77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431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346;p15">
            <a:extLst>
              <a:ext uri="{FF2B5EF4-FFF2-40B4-BE49-F238E27FC236}">
                <a16:creationId xmlns:a16="http://schemas.microsoft.com/office/drawing/2014/main" id="{EA15AC29-1E62-037F-06B5-8919ECE7A5E6}"/>
              </a:ext>
            </a:extLst>
          </p:cNvPr>
          <p:cNvSpPr/>
          <p:nvPr/>
        </p:nvSpPr>
        <p:spPr>
          <a:xfrm>
            <a:off x="2486756" y="2300486"/>
            <a:ext cx="3818414" cy="3818414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360;p15">
            <a:extLst>
              <a:ext uri="{FF2B5EF4-FFF2-40B4-BE49-F238E27FC236}">
                <a16:creationId xmlns:a16="http://schemas.microsoft.com/office/drawing/2014/main" id="{396C2C7B-E8A4-AC01-FB08-C3D2F72C2BC0}"/>
              </a:ext>
            </a:extLst>
          </p:cNvPr>
          <p:cNvSpPr/>
          <p:nvPr/>
        </p:nvSpPr>
        <p:spPr>
          <a:xfrm>
            <a:off x="200550" y="1440888"/>
            <a:ext cx="1945554" cy="1945554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73"/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5FE65E1E-3E8C-96C0-E623-01B5FDFEC7C4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6B31EB00-8C59-010C-E9A7-4C69BB1846FA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FC774E19-558A-26F3-F2D0-3B346B879397}"/>
              </a:ext>
            </a:extLst>
          </p:cNvPr>
          <p:cNvSpPr txBox="1">
            <a:spLocks/>
          </p:cNvSpPr>
          <p:nvPr/>
        </p:nvSpPr>
        <p:spPr>
          <a:xfrm>
            <a:off x="6227480" y="1849620"/>
            <a:ext cx="5826010" cy="369562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pH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- measure of acidity and alkalinity</a:t>
            </a:r>
          </a:p>
          <a:p>
            <a:pPr marL="800100" lvl="1" indent="-342900">
              <a:spcBef>
                <a:spcPts val="1000"/>
              </a:spcBef>
              <a:buClr>
                <a:prstClr val="white"/>
              </a:buClr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Logarithmic scale of concentration of hydrogen ions</a:t>
            </a:r>
          </a:p>
          <a:p>
            <a:pPr marL="800100" lvl="1" indent="-342900">
              <a:spcBef>
                <a:spcPts val="1000"/>
              </a:spcBef>
              <a:buClr>
                <a:prstClr val="white"/>
              </a:buClr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Below 7 is acidic, 7 is neutral, 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over 7 is basic (alkaline)</a:t>
            </a:r>
          </a:p>
          <a:p>
            <a:pPr marL="800100" lvl="1" indent="-342900">
              <a:spcBef>
                <a:spcPts val="1000"/>
              </a:spcBef>
              <a:buClr>
                <a:prstClr val="white"/>
              </a:buClr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Ideal pH for drinking water is 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6.5 – 8.5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7353CC-F044-E1BA-12A6-60CF01E00A36}"/>
              </a:ext>
            </a:extLst>
          </p:cNvPr>
          <p:cNvSpPr/>
          <p:nvPr/>
        </p:nvSpPr>
        <p:spPr>
          <a:xfrm>
            <a:off x="720268" y="5252173"/>
            <a:ext cx="447607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Figure 3: Example of pH</a:t>
            </a:r>
          </a:p>
        </p:txBody>
      </p:sp>
      <p:pic>
        <p:nvPicPr>
          <p:cNvPr id="3" name="Google Shape;144;p5">
            <a:extLst>
              <a:ext uri="{FF2B5EF4-FFF2-40B4-BE49-F238E27FC236}">
                <a16:creationId xmlns:a16="http://schemas.microsoft.com/office/drawing/2014/main" id="{D91FEB97-9218-5837-B337-B9C7E4BBA8F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835" r="2170"/>
          <a:stretch/>
        </p:blipFill>
        <p:spPr>
          <a:xfrm>
            <a:off x="585730" y="2087678"/>
            <a:ext cx="5334260" cy="2991413"/>
          </a:xfrm>
          <a:prstGeom prst="round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145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>
          <a:extLst>
            <a:ext uri="{FF2B5EF4-FFF2-40B4-BE49-F238E27FC236}">
              <a16:creationId xmlns:a16="http://schemas.microsoft.com/office/drawing/2014/main" id="{1751F53E-2BD4-071D-A205-B2BFE6110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5AFBB6A-F353-F58F-CEA9-7731DB7C527C}"/>
              </a:ext>
            </a:extLst>
          </p:cNvPr>
          <p:cNvSpPr/>
          <p:nvPr/>
        </p:nvSpPr>
        <p:spPr>
          <a:xfrm>
            <a:off x="8824527" y="2270821"/>
            <a:ext cx="3123381" cy="2938430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3CCAC3F-4664-FF0D-37C7-75BB548A9554}"/>
              </a:ext>
            </a:extLst>
          </p:cNvPr>
          <p:cNvSpPr/>
          <p:nvPr/>
        </p:nvSpPr>
        <p:spPr>
          <a:xfrm>
            <a:off x="319883" y="2270821"/>
            <a:ext cx="8256902" cy="2938430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9" name="Google Shape;1469;p173">
            <a:extLst>
              <a:ext uri="{FF2B5EF4-FFF2-40B4-BE49-F238E27FC236}">
                <a16:creationId xmlns:a16="http://schemas.microsoft.com/office/drawing/2014/main" id="{E2F6E93C-C37A-193A-603C-4B126B571C54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1B17C55D-DD8B-FF22-49EE-92611D84A222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1D7EAEA-C888-4D74-4AAB-4092DD015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47A08665-14DB-FD9C-B948-999189281D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CE835FB8-88FA-74E0-28F9-DC9CE4497A82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Google Shape;952;p156">
            <a:extLst>
              <a:ext uri="{FF2B5EF4-FFF2-40B4-BE49-F238E27FC236}">
                <a16:creationId xmlns:a16="http://schemas.microsoft.com/office/drawing/2014/main" id="{8F954266-BF85-C07F-6DDE-F468A130BDC1}"/>
              </a:ext>
            </a:extLst>
          </p:cNvPr>
          <p:cNvSpPr txBox="1"/>
          <p:nvPr/>
        </p:nvSpPr>
        <p:spPr>
          <a:xfrm>
            <a:off x="411455" y="1290206"/>
            <a:ext cx="11536453" cy="1150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300" b="1" i="1" dirty="0">
                <a:solidFill>
                  <a:srgbClr val="FFFFFF"/>
                </a:solidFill>
                <a:latin typeface="Montserrat"/>
                <a:ea typeface="+mn-lt"/>
                <a:cs typeface="Arial"/>
                <a:sym typeface="Montserrat"/>
              </a:rPr>
              <a:t>pH strip </a:t>
            </a:r>
            <a:r>
              <a:rPr lang="en-US" sz="2300" i="1" dirty="0">
                <a:solidFill>
                  <a:srgbClr val="FFFFFF"/>
                </a:solidFill>
                <a:latin typeface="Montserrat"/>
                <a:ea typeface="+mn-lt"/>
                <a:cs typeface="Arial"/>
                <a:sym typeface="Montserrat"/>
              </a:rPr>
              <a:t>– strip of filter paper that changes color based of pH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01AF1F-5654-9D15-E56E-55C6BE905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98" y="2270821"/>
            <a:ext cx="7786255" cy="268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5D21C0E-231C-ABDF-440C-2991C68F1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528" y="2209742"/>
            <a:ext cx="2999509" cy="299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B839292-DF6B-B2E3-2534-E236E5553A7A}"/>
              </a:ext>
            </a:extLst>
          </p:cNvPr>
          <p:cNvSpPr/>
          <p:nvPr/>
        </p:nvSpPr>
        <p:spPr>
          <a:xfrm>
            <a:off x="3543036" y="5398517"/>
            <a:ext cx="5105926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Figure </a:t>
            </a:r>
            <a:r>
              <a:rPr lang="en-US" sz="1600" kern="1200" dirty="0">
                <a:solidFill>
                  <a:prstClr val="white"/>
                </a:solidFill>
                <a:latin typeface="Montserrat" pitchFamily="2" charset="77"/>
                <a:ea typeface="+mn-ea"/>
                <a:cs typeface="+mn-cs"/>
              </a:rPr>
              <a:t>4: pH Scale (left) and pH Strips (Right)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46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46;p15">
            <a:extLst>
              <a:ext uri="{FF2B5EF4-FFF2-40B4-BE49-F238E27FC236}">
                <a16:creationId xmlns:a16="http://schemas.microsoft.com/office/drawing/2014/main" id="{4824FA5C-5E8E-0041-5C40-F5A295C14E99}"/>
              </a:ext>
            </a:extLst>
          </p:cNvPr>
          <p:cNvSpPr/>
          <p:nvPr/>
        </p:nvSpPr>
        <p:spPr>
          <a:xfrm>
            <a:off x="6183942" y="2169417"/>
            <a:ext cx="3818414" cy="3818414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360;p15">
            <a:extLst>
              <a:ext uri="{FF2B5EF4-FFF2-40B4-BE49-F238E27FC236}">
                <a16:creationId xmlns:a16="http://schemas.microsoft.com/office/drawing/2014/main" id="{7D83E2CD-D353-77FF-BCE0-6289F4A5FE2B}"/>
              </a:ext>
            </a:extLst>
          </p:cNvPr>
          <p:cNvSpPr/>
          <p:nvPr/>
        </p:nvSpPr>
        <p:spPr>
          <a:xfrm>
            <a:off x="10002356" y="1483446"/>
            <a:ext cx="1945554" cy="1945554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73"/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5FE65E1E-3E8C-96C0-E623-01B5FDFEC7C4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6B31EB00-8C59-010C-E9A7-4C69BB1846FA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C19E896B-A8D9-CCA1-C698-77A8B26E298D}"/>
              </a:ext>
            </a:extLst>
          </p:cNvPr>
          <p:cNvSpPr txBox="1">
            <a:spLocks/>
          </p:cNvSpPr>
          <p:nvPr/>
        </p:nvSpPr>
        <p:spPr>
          <a:xfrm>
            <a:off x="421728" y="1738514"/>
            <a:ext cx="6003471" cy="39178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Turbidity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- Optical characteristic of water; measure of a liquid’s clarity</a:t>
            </a:r>
          </a:p>
          <a:p>
            <a:pPr lvl="1">
              <a:spcBef>
                <a:spcPts val="1000"/>
              </a:spcBef>
              <a:buClrTx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Found by measuring the amount of scattered light caused by various materials in water </a:t>
            </a:r>
          </a:p>
          <a:p>
            <a:pPr lvl="1">
              <a:spcBef>
                <a:spcPts val="1000"/>
              </a:spcBef>
              <a:buClrTx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The higher the intensity of scattered light, the higher the turbidity due to particles in the water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Importance to Drinking Water: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Microorganisms attached to particles are more likely to survive the disinfection process of water treatment systems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8EE60C-C89D-239C-9844-780C92EC51DE}"/>
              </a:ext>
            </a:extLst>
          </p:cNvPr>
          <p:cNvSpPr/>
          <p:nvPr/>
        </p:nvSpPr>
        <p:spPr>
          <a:xfrm>
            <a:off x="6726135" y="4979455"/>
            <a:ext cx="4943261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Figure 5: Water Samples of Varying Turbidity</a:t>
            </a:r>
          </a:p>
        </p:txBody>
      </p:sp>
      <p:pic>
        <p:nvPicPr>
          <p:cNvPr id="3" name="Google Shape;171;g11a6490da29_0_0">
            <a:extLst>
              <a:ext uri="{FF2B5EF4-FFF2-40B4-BE49-F238E27FC236}">
                <a16:creationId xmlns:a16="http://schemas.microsoft.com/office/drawing/2014/main" id="{F6178759-A628-27A7-614E-B133AFF89B5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b="16072"/>
          <a:stretch/>
        </p:blipFill>
        <p:spPr>
          <a:xfrm>
            <a:off x="7118731" y="2034743"/>
            <a:ext cx="4153125" cy="2788514"/>
          </a:xfrm>
          <a:prstGeom prst="round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76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>
          <a:extLst>
            <a:ext uri="{FF2B5EF4-FFF2-40B4-BE49-F238E27FC236}">
              <a16:creationId xmlns:a16="http://schemas.microsoft.com/office/drawing/2014/main" id="{8EEC8CB3-2217-1193-3A21-BEE798A8A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0BE1D78-7DD3-D4F5-345B-A16505241FCF}"/>
              </a:ext>
            </a:extLst>
          </p:cNvPr>
          <p:cNvSpPr/>
          <p:nvPr/>
        </p:nvSpPr>
        <p:spPr>
          <a:xfrm>
            <a:off x="6640009" y="2974420"/>
            <a:ext cx="3351115" cy="2783335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4A04D83-DB93-F29B-1500-010033089941}"/>
              </a:ext>
            </a:extLst>
          </p:cNvPr>
          <p:cNvSpPr/>
          <p:nvPr/>
        </p:nvSpPr>
        <p:spPr>
          <a:xfrm>
            <a:off x="2145458" y="2974420"/>
            <a:ext cx="2967614" cy="2783335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9" name="Google Shape;1469;p173">
            <a:extLst>
              <a:ext uri="{FF2B5EF4-FFF2-40B4-BE49-F238E27FC236}">
                <a16:creationId xmlns:a16="http://schemas.microsoft.com/office/drawing/2014/main" id="{41D23185-43E2-DF08-AE4D-AED3F0D4D478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A09C06B3-0400-FACA-62A7-F8EE56FD76C2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BF63EC9-DA9D-28D9-9997-16674C61B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3D766F-1F1F-F1FF-9D27-70DB89C078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E9EF0BC9-72ED-8347-08BC-F8F01DED99D8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CE776065-9CD6-A1EB-028F-68A03FA49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458" y="3300997"/>
            <a:ext cx="2967614" cy="209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AC1B76-1471-6C4D-8D3F-CF1CE48184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266" y="3136807"/>
            <a:ext cx="3022600" cy="2413000"/>
          </a:xfrm>
          <a:prstGeom prst="roundRect">
            <a:avLst/>
          </a:prstGeom>
        </p:spPr>
      </p:pic>
      <p:sp>
        <p:nvSpPr>
          <p:cNvPr id="16" name="Google Shape;182;g11a6490da29_0_15">
            <a:extLst>
              <a:ext uri="{FF2B5EF4-FFF2-40B4-BE49-F238E27FC236}">
                <a16:creationId xmlns:a16="http://schemas.microsoft.com/office/drawing/2014/main" id="{2B2497CD-9DBD-BD98-5E99-AB868A3A48BD}"/>
              </a:ext>
            </a:extLst>
          </p:cNvPr>
          <p:cNvSpPr txBox="1"/>
          <p:nvPr/>
        </p:nvSpPr>
        <p:spPr>
          <a:xfrm>
            <a:off x="650996" y="1419339"/>
            <a:ext cx="11172300" cy="1304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2200" b="1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Turbidity</a:t>
            </a:r>
            <a:r>
              <a:rPr lang="en-US" sz="2200" b="1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 Sensors</a:t>
            </a:r>
            <a:endParaRPr sz="2200" b="1" dirty="0">
              <a:solidFill>
                <a:schemeClr val="bg1"/>
              </a:solidFill>
              <a:latin typeface="Montserrat" pitchFamily="2" charset="77"/>
              <a:ea typeface="Proxima Nova"/>
              <a:cs typeface="Proxima Nova"/>
              <a:sym typeface="Proxima Nova"/>
            </a:endParaRPr>
          </a:p>
          <a:p>
            <a:pPr marL="3873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000"/>
              <a:buFont typeface="Proxima Nova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Returns the Voltage (V) of the water sample </a:t>
            </a:r>
            <a:endParaRPr sz="2200" dirty="0">
              <a:solidFill>
                <a:schemeClr val="bg1"/>
              </a:solidFill>
              <a:latin typeface="Montserrat" pitchFamily="2" charset="77"/>
              <a:ea typeface="Proxima Nova"/>
              <a:cs typeface="Proxima Nova"/>
              <a:sym typeface="Proxima Nova"/>
            </a:endParaRPr>
          </a:p>
          <a:p>
            <a:pPr marL="3873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000"/>
              <a:buFont typeface="Proxima Nova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The higher the turbidity or % scattered light, the lower the output voltage</a:t>
            </a:r>
            <a:endParaRPr sz="2200" dirty="0">
              <a:solidFill>
                <a:schemeClr val="bg1"/>
              </a:solidFill>
              <a:latin typeface="Montserrat" pitchFamily="2" charset="77"/>
              <a:ea typeface="Proxima Nova"/>
              <a:cs typeface="Proxima Nova"/>
              <a:sym typeface="Proxima Nova"/>
            </a:endParaRPr>
          </a:p>
        </p:txBody>
      </p:sp>
      <p:sp>
        <p:nvSpPr>
          <p:cNvPr id="17" name="Google Shape;184;g11a6490da29_0_15">
            <a:extLst>
              <a:ext uri="{FF2B5EF4-FFF2-40B4-BE49-F238E27FC236}">
                <a16:creationId xmlns:a16="http://schemas.microsoft.com/office/drawing/2014/main" id="{A040C9A1-4EAF-3AFB-2C61-2649BA65E358}"/>
              </a:ext>
            </a:extLst>
          </p:cNvPr>
          <p:cNvSpPr/>
          <p:nvPr/>
        </p:nvSpPr>
        <p:spPr>
          <a:xfrm>
            <a:off x="1574387" y="5815832"/>
            <a:ext cx="4328100" cy="2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6:</a:t>
            </a:r>
            <a:r>
              <a:rPr lang="en-US" sz="1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 Turbidity Sensor</a:t>
            </a:r>
            <a:endParaRPr sz="1600" b="0" i="0" u="none" strike="noStrike" cap="none" dirty="0">
              <a:solidFill>
                <a:schemeClr val="bg1"/>
              </a:solidFill>
              <a:latin typeface="Montserrat" pitchFamily="2" charset="77"/>
              <a:ea typeface="Proxima Nova"/>
              <a:cs typeface="Proxima Nova"/>
              <a:sym typeface="Proxima Nova"/>
            </a:endParaRPr>
          </a:p>
        </p:txBody>
      </p:sp>
      <p:sp>
        <p:nvSpPr>
          <p:cNvPr id="18" name="Google Shape;190;g11a6490da29_0_15">
            <a:extLst>
              <a:ext uri="{FF2B5EF4-FFF2-40B4-BE49-F238E27FC236}">
                <a16:creationId xmlns:a16="http://schemas.microsoft.com/office/drawing/2014/main" id="{40FC0DA9-522B-9873-7971-94F394CBCA75}"/>
              </a:ext>
            </a:extLst>
          </p:cNvPr>
          <p:cNvSpPr/>
          <p:nvPr/>
        </p:nvSpPr>
        <p:spPr>
          <a:xfrm>
            <a:off x="6151516" y="5815832"/>
            <a:ext cx="4328100" cy="2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7:</a:t>
            </a:r>
            <a:r>
              <a:rPr lang="en-US" sz="1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  Voltage vs. Scattered Light</a:t>
            </a:r>
            <a:endParaRPr sz="1600" b="0" i="0" u="none" strike="noStrike" cap="none" dirty="0">
              <a:solidFill>
                <a:schemeClr val="bg1"/>
              </a:solidFill>
              <a:latin typeface="Montserrat" pitchFamily="2" charset="77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00144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>
          <a:extLst>
            <a:ext uri="{FF2B5EF4-FFF2-40B4-BE49-F238E27FC236}">
              <a16:creationId xmlns:a16="http://schemas.microsoft.com/office/drawing/2014/main" id="{DEC5E322-8E72-7EB0-8D2B-9052D78C4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346;p15">
            <a:extLst>
              <a:ext uri="{FF2B5EF4-FFF2-40B4-BE49-F238E27FC236}">
                <a16:creationId xmlns:a16="http://schemas.microsoft.com/office/drawing/2014/main" id="{5CE2230C-1420-5724-8BD0-A5F1AAB46FAB}"/>
              </a:ext>
            </a:extLst>
          </p:cNvPr>
          <p:cNvSpPr/>
          <p:nvPr/>
        </p:nvSpPr>
        <p:spPr>
          <a:xfrm>
            <a:off x="2486756" y="2300486"/>
            <a:ext cx="3818414" cy="3818414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360;p15">
            <a:extLst>
              <a:ext uri="{FF2B5EF4-FFF2-40B4-BE49-F238E27FC236}">
                <a16:creationId xmlns:a16="http://schemas.microsoft.com/office/drawing/2014/main" id="{36965FDD-BF99-5A44-C054-0EA3FFCF8A6F}"/>
              </a:ext>
            </a:extLst>
          </p:cNvPr>
          <p:cNvSpPr/>
          <p:nvPr/>
        </p:nvSpPr>
        <p:spPr>
          <a:xfrm>
            <a:off x="200550" y="1440888"/>
            <a:ext cx="1945554" cy="1945554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73">
            <a:extLst>
              <a:ext uri="{FF2B5EF4-FFF2-40B4-BE49-F238E27FC236}">
                <a16:creationId xmlns:a16="http://schemas.microsoft.com/office/drawing/2014/main" id="{EF20700F-5075-303A-F6BA-4C3DC71916D4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32002CEF-3C8F-7A3A-F2CA-68FA7880C303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192F864-F0E9-3C90-CEDA-D1D6B1D63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350143-E9BA-697E-61F8-9F42A46AF6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DFE0BEF3-C26D-862B-8C5D-E19252366342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0D99B6D3-88FD-A57F-15DE-C9D35D7128A0}"/>
              </a:ext>
            </a:extLst>
          </p:cNvPr>
          <p:cNvSpPr txBox="1">
            <a:spLocks/>
          </p:cNvSpPr>
          <p:nvPr/>
        </p:nvSpPr>
        <p:spPr>
          <a:xfrm>
            <a:off x="6463007" y="1849620"/>
            <a:ext cx="5826010" cy="369562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Arial"/>
              </a:rPr>
              <a:t>Process flow diagram (PFD) 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Arial"/>
              </a:rPr>
              <a:t>– relays information about a process design</a:t>
            </a:r>
          </a:p>
          <a:p>
            <a:pPr>
              <a:buClr>
                <a:prstClr val="white"/>
              </a:buClr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Arial"/>
              </a:rPr>
              <a:t>Process vessel &amp; equipment</a:t>
            </a:r>
          </a:p>
          <a:p>
            <a:pPr>
              <a:buClr>
                <a:prstClr val="white"/>
              </a:buClr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Arial"/>
              </a:rPr>
              <a:t>Process and utility lines</a:t>
            </a:r>
          </a:p>
          <a:p>
            <a:pPr>
              <a:buClr>
                <a:prstClr val="white"/>
              </a:buClr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Arial"/>
              </a:rPr>
              <a:t>Full energy and material balance</a:t>
            </a:r>
          </a:p>
          <a:p>
            <a:pPr>
              <a:buClr>
                <a:prstClr val="white"/>
              </a:buClr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Arial"/>
              </a:rPr>
              <a:t>Composition of every stream</a:t>
            </a:r>
          </a:p>
          <a:p>
            <a:pPr>
              <a:buClr>
                <a:prstClr val="white"/>
              </a:buClr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Arial"/>
              </a:rPr>
              <a:t>Bypass and recycle streams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6F72AA-90B0-8F9C-84DA-6D0EE4D5D519}"/>
              </a:ext>
            </a:extLst>
          </p:cNvPr>
          <p:cNvSpPr/>
          <p:nvPr/>
        </p:nvSpPr>
        <p:spPr>
          <a:xfrm>
            <a:off x="720268" y="5252173"/>
            <a:ext cx="447607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/>
                <a:sym typeface="Arial"/>
              </a:rPr>
              <a:t>Figure 8: Simple PFD Courtesy of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Arial"/>
                <a:sym typeface="Arial"/>
              </a:rPr>
              <a:t>InformiT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46821E-98F3-B81B-4B33-AC2BC39A7F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58" t="2814" r="5358"/>
          <a:stretch/>
        </p:blipFill>
        <p:spPr>
          <a:xfrm>
            <a:off x="744325" y="1987428"/>
            <a:ext cx="4571747" cy="315724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3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7677</TotalTime>
  <Words>984</Words>
  <Application>Microsoft Office PowerPoint</Application>
  <PresentationFormat>Widescreen</PresentationFormat>
  <Paragraphs>234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Montserrat Black</vt:lpstr>
      <vt:lpstr>Cambria Math</vt:lpstr>
      <vt:lpstr>Arial</vt:lpstr>
      <vt:lpstr>Calibri Light</vt:lpstr>
      <vt:lpstr>Quattrocento Sans</vt:lpstr>
      <vt:lpstr>Proxima Nova</vt:lpstr>
      <vt:lpstr>Montserrat</vt:lpstr>
      <vt:lpstr>Calibri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PROCESSES &amp;  WATER FILTERS</dc:title>
  <dc:creator>Diya</dc:creator>
  <cp:lastModifiedBy>Hannah Becker</cp:lastModifiedBy>
  <cp:revision>11</cp:revision>
  <dcterms:created xsi:type="dcterms:W3CDTF">2019-06-25T23:10:16Z</dcterms:created>
  <dcterms:modified xsi:type="dcterms:W3CDTF">2024-03-06T20:10:06Z</dcterms:modified>
</cp:coreProperties>
</file>